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nabellakouper@gmail.com" userId="c720d0f2efb62c07" providerId="LiveId" clId="{50705A36-B8EB-4ED7-9A67-3B9E396AABB1}"/>
    <pc:docChg chg="custSel addSld modSld">
      <pc:chgData name="rainabellakouper@gmail.com" userId="c720d0f2efb62c07" providerId="LiveId" clId="{50705A36-B8EB-4ED7-9A67-3B9E396AABB1}" dt="2023-03-31T08:55:48.763" v="1023" actId="1076"/>
      <pc:docMkLst>
        <pc:docMk/>
      </pc:docMkLst>
      <pc:sldChg chg="addSp modSp mod">
        <pc:chgData name="rainabellakouper@gmail.com" userId="c720d0f2efb62c07" providerId="LiveId" clId="{50705A36-B8EB-4ED7-9A67-3B9E396AABB1}" dt="2023-03-31T08:43:16.056" v="958" actId="1076"/>
        <pc:sldMkLst>
          <pc:docMk/>
          <pc:sldMk cId="1834017242" sldId="256"/>
        </pc:sldMkLst>
        <pc:picChg chg="add mod">
          <ac:chgData name="rainabellakouper@gmail.com" userId="c720d0f2efb62c07" providerId="LiveId" clId="{50705A36-B8EB-4ED7-9A67-3B9E396AABB1}" dt="2023-03-31T08:43:16.056" v="958" actId="1076"/>
          <ac:picMkLst>
            <pc:docMk/>
            <pc:sldMk cId="1834017242" sldId="256"/>
            <ac:picMk id="5" creationId="{1A2795E9-6DB4-4FF9-AB45-3F9FB2E512DC}"/>
          </ac:picMkLst>
        </pc:picChg>
      </pc:sldChg>
      <pc:sldChg chg="addSp modSp mod">
        <pc:chgData name="rainabellakouper@gmail.com" userId="c720d0f2efb62c07" providerId="LiveId" clId="{50705A36-B8EB-4ED7-9A67-3B9E396AABB1}" dt="2023-03-31T08:44:39.892" v="969" actId="1076"/>
        <pc:sldMkLst>
          <pc:docMk/>
          <pc:sldMk cId="3607571123" sldId="257"/>
        </pc:sldMkLst>
        <pc:picChg chg="add mod">
          <ac:chgData name="rainabellakouper@gmail.com" userId="c720d0f2efb62c07" providerId="LiveId" clId="{50705A36-B8EB-4ED7-9A67-3B9E396AABB1}" dt="2023-03-31T08:44:39.892" v="969" actId="1076"/>
          <ac:picMkLst>
            <pc:docMk/>
            <pc:sldMk cId="3607571123" sldId="257"/>
            <ac:picMk id="6" creationId="{14058928-7D1E-4587-9F09-582338B805A9}"/>
          </ac:picMkLst>
        </pc:picChg>
      </pc:sldChg>
      <pc:sldChg chg="addSp modSp mod">
        <pc:chgData name="rainabellakouper@gmail.com" userId="c720d0f2efb62c07" providerId="LiveId" clId="{50705A36-B8EB-4ED7-9A67-3B9E396AABB1}" dt="2023-03-31T08:44:31.032" v="968" actId="1076"/>
        <pc:sldMkLst>
          <pc:docMk/>
          <pc:sldMk cId="941807891" sldId="258"/>
        </pc:sldMkLst>
        <pc:picChg chg="add mod">
          <ac:chgData name="rainabellakouper@gmail.com" userId="c720d0f2efb62c07" providerId="LiveId" clId="{50705A36-B8EB-4ED7-9A67-3B9E396AABB1}" dt="2023-03-31T08:44:31.032" v="968" actId="1076"/>
          <ac:picMkLst>
            <pc:docMk/>
            <pc:sldMk cId="941807891" sldId="258"/>
            <ac:picMk id="5" creationId="{49E00137-B5BD-4C39-8AAE-B84523D895B5}"/>
          </ac:picMkLst>
        </pc:picChg>
      </pc:sldChg>
      <pc:sldChg chg="addSp modSp mod">
        <pc:chgData name="rainabellakouper@gmail.com" userId="c720d0f2efb62c07" providerId="LiveId" clId="{50705A36-B8EB-4ED7-9A67-3B9E396AABB1}" dt="2023-03-31T08:45:24.627" v="974" actId="14100"/>
        <pc:sldMkLst>
          <pc:docMk/>
          <pc:sldMk cId="1315619519" sldId="259"/>
        </pc:sldMkLst>
        <pc:picChg chg="add mod">
          <ac:chgData name="rainabellakouper@gmail.com" userId="c720d0f2efb62c07" providerId="LiveId" clId="{50705A36-B8EB-4ED7-9A67-3B9E396AABB1}" dt="2023-03-31T08:45:24.627" v="974" actId="14100"/>
          <ac:picMkLst>
            <pc:docMk/>
            <pc:sldMk cId="1315619519" sldId="259"/>
            <ac:picMk id="5" creationId="{2A1D4391-DE8C-4290-8893-B8D19561B04C}"/>
          </ac:picMkLst>
        </pc:picChg>
      </pc:sldChg>
      <pc:sldChg chg="addSp modSp mod">
        <pc:chgData name="rainabellakouper@gmail.com" userId="c720d0f2efb62c07" providerId="LiveId" clId="{50705A36-B8EB-4ED7-9A67-3B9E396AABB1}" dt="2023-03-31T08:46:18.603" v="981" actId="14100"/>
        <pc:sldMkLst>
          <pc:docMk/>
          <pc:sldMk cId="3497731919" sldId="260"/>
        </pc:sldMkLst>
        <pc:picChg chg="add mod">
          <ac:chgData name="rainabellakouper@gmail.com" userId="c720d0f2efb62c07" providerId="LiveId" clId="{50705A36-B8EB-4ED7-9A67-3B9E396AABB1}" dt="2023-03-31T08:46:18.603" v="981" actId="14100"/>
          <ac:picMkLst>
            <pc:docMk/>
            <pc:sldMk cId="3497731919" sldId="260"/>
            <ac:picMk id="6" creationId="{C9C9A20F-C8DC-480C-8717-858FD18BB267}"/>
          </ac:picMkLst>
        </pc:picChg>
      </pc:sldChg>
      <pc:sldChg chg="addSp modSp mod">
        <pc:chgData name="rainabellakouper@gmail.com" userId="c720d0f2efb62c07" providerId="LiveId" clId="{50705A36-B8EB-4ED7-9A67-3B9E396AABB1}" dt="2023-03-31T08:49:28.022" v="991" actId="170"/>
        <pc:sldMkLst>
          <pc:docMk/>
          <pc:sldMk cId="3925983295" sldId="261"/>
        </pc:sldMkLst>
        <pc:spChg chg="mod ord">
          <ac:chgData name="rainabellakouper@gmail.com" userId="c720d0f2efb62c07" providerId="LiveId" clId="{50705A36-B8EB-4ED7-9A67-3B9E396AABB1}" dt="2023-03-31T08:49:28.022" v="991" actId="170"/>
          <ac:spMkLst>
            <pc:docMk/>
            <pc:sldMk cId="3925983295" sldId="261"/>
            <ac:spMk id="2" creationId="{30CAA41E-92B1-40C0-A4E3-98BFCCA2B298}"/>
          </ac:spMkLst>
        </pc:spChg>
        <pc:picChg chg="add mod">
          <ac:chgData name="rainabellakouper@gmail.com" userId="c720d0f2efb62c07" providerId="LiveId" clId="{50705A36-B8EB-4ED7-9A67-3B9E396AABB1}" dt="2023-03-31T08:46:58.566" v="986" actId="14100"/>
          <ac:picMkLst>
            <pc:docMk/>
            <pc:sldMk cId="3925983295" sldId="261"/>
            <ac:picMk id="5" creationId="{281271BD-19EB-40EA-B87C-433841EB2C51}"/>
          </ac:picMkLst>
        </pc:picChg>
      </pc:sldChg>
      <pc:sldChg chg="addSp modSp mod">
        <pc:chgData name="rainabellakouper@gmail.com" userId="c720d0f2efb62c07" providerId="LiveId" clId="{50705A36-B8EB-4ED7-9A67-3B9E396AABB1}" dt="2023-03-31T08:51:11.471" v="995" actId="14100"/>
        <pc:sldMkLst>
          <pc:docMk/>
          <pc:sldMk cId="1101874727" sldId="262"/>
        </pc:sldMkLst>
        <pc:picChg chg="add mod">
          <ac:chgData name="rainabellakouper@gmail.com" userId="c720d0f2efb62c07" providerId="LiveId" clId="{50705A36-B8EB-4ED7-9A67-3B9E396AABB1}" dt="2023-03-31T08:51:11.471" v="995" actId="14100"/>
          <ac:picMkLst>
            <pc:docMk/>
            <pc:sldMk cId="1101874727" sldId="262"/>
            <ac:picMk id="6" creationId="{876A6BAF-0D11-472E-BB1F-0E7D399557D8}"/>
          </ac:picMkLst>
        </pc:picChg>
      </pc:sldChg>
      <pc:sldChg chg="addSp delSp modSp mod">
        <pc:chgData name="rainabellakouper@gmail.com" userId="c720d0f2efb62c07" providerId="LiveId" clId="{50705A36-B8EB-4ED7-9A67-3B9E396AABB1}" dt="2023-03-31T08:53:16.980" v="1012" actId="14100"/>
        <pc:sldMkLst>
          <pc:docMk/>
          <pc:sldMk cId="1490324103" sldId="263"/>
        </pc:sldMkLst>
        <pc:spChg chg="mod">
          <ac:chgData name="rainabellakouper@gmail.com" userId="c720d0f2efb62c07" providerId="LiveId" clId="{50705A36-B8EB-4ED7-9A67-3B9E396AABB1}" dt="2023-03-31T08:51:38.387" v="998" actId="1076"/>
          <ac:spMkLst>
            <pc:docMk/>
            <pc:sldMk cId="1490324103" sldId="263"/>
            <ac:spMk id="2" creationId="{30CAA41E-92B1-40C0-A4E3-98BFCCA2B298}"/>
          </ac:spMkLst>
        </pc:spChg>
        <pc:picChg chg="add mod">
          <ac:chgData name="rainabellakouper@gmail.com" userId="c720d0f2efb62c07" providerId="LiveId" clId="{50705A36-B8EB-4ED7-9A67-3B9E396AABB1}" dt="2023-03-31T08:51:45.776" v="999" actId="14100"/>
          <ac:picMkLst>
            <pc:docMk/>
            <pc:sldMk cId="1490324103" sldId="263"/>
            <ac:picMk id="5" creationId="{DD515690-40EE-4F1F-ABE1-22EB05120B0E}"/>
          </ac:picMkLst>
        </pc:picChg>
        <pc:picChg chg="del">
          <ac:chgData name="rainabellakouper@gmail.com" userId="c720d0f2efb62c07" providerId="LiveId" clId="{50705A36-B8EB-4ED7-9A67-3B9E396AABB1}" dt="2023-03-31T08:51:51.118" v="1000" actId="478"/>
          <ac:picMkLst>
            <pc:docMk/>
            <pc:sldMk cId="1490324103" sldId="263"/>
            <ac:picMk id="7" creationId="{716D264D-5F19-4374-A6AD-5C5F1985597F}"/>
          </ac:picMkLst>
        </pc:picChg>
        <pc:picChg chg="add mod">
          <ac:chgData name="rainabellakouper@gmail.com" userId="c720d0f2efb62c07" providerId="LiveId" clId="{50705A36-B8EB-4ED7-9A67-3B9E396AABB1}" dt="2023-03-31T08:53:16.980" v="1012" actId="14100"/>
          <ac:picMkLst>
            <pc:docMk/>
            <pc:sldMk cId="1490324103" sldId="263"/>
            <ac:picMk id="8" creationId="{617336C3-4768-4C48-A3E1-0D33C8C2C879}"/>
          </ac:picMkLst>
        </pc:picChg>
      </pc:sldChg>
      <pc:sldChg chg="addSp modSp mod">
        <pc:chgData name="rainabellakouper@gmail.com" userId="c720d0f2efb62c07" providerId="LiveId" clId="{50705A36-B8EB-4ED7-9A67-3B9E396AABB1}" dt="2023-03-31T08:53:37.319" v="1014" actId="1076"/>
        <pc:sldMkLst>
          <pc:docMk/>
          <pc:sldMk cId="3986679765" sldId="265"/>
        </pc:sldMkLst>
        <pc:picChg chg="add mod">
          <ac:chgData name="rainabellakouper@gmail.com" userId="c720d0f2efb62c07" providerId="LiveId" clId="{50705A36-B8EB-4ED7-9A67-3B9E396AABB1}" dt="2023-03-31T08:53:37.319" v="1014" actId="1076"/>
          <ac:picMkLst>
            <pc:docMk/>
            <pc:sldMk cId="3986679765" sldId="265"/>
            <ac:picMk id="6" creationId="{0AA8D40C-7A84-43BB-A149-1DBFC87D9B85}"/>
          </ac:picMkLst>
        </pc:picChg>
      </pc:sldChg>
      <pc:sldChg chg="addSp modSp mod">
        <pc:chgData name="rainabellakouper@gmail.com" userId="c720d0f2efb62c07" providerId="LiveId" clId="{50705A36-B8EB-4ED7-9A67-3B9E396AABB1}" dt="2023-03-31T08:54:55.142" v="1018" actId="1076"/>
        <pc:sldMkLst>
          <pc:docMk/>
          <pc:sldMk cId="1696286866" sldId="266"/>
        </pc:sldMkLst>
        <pc:spChg chg="mod">
          <ac:chgData name="rainabellakouper@gmail.com" userId="c720d0f2efb62c07" providerId="LiveId" clId="{50705A36-B8EB-4ED7-9A67-3B9E396AABB1}" dt="2023-03-31T08:23:39.218" v="414" actId="1076"/>
          <ac:spMkLst>
            <pc:docMk/>
            <pc:sldMk cId="1696286866" sldId="266"/>
            <ac:spMk id="3" creationId="{156E71AA-883A-417D-8676-2E41E544A61E}"/>
          </ac:spMkLst>
        </pc:spChg>
        <pc:picChg chg="add mod">
          <ac:chgData name="rainabellakouper@gmail.com" userId="c720d0f2efb62c07" providerId="LiveId" clId="{50705A36-B8EB-4ED7-9A67-3B9E396AABB1}" dt="2023-03-31T08:14:35.108" v="24" actId="1076"/>
          <ac:picMkLst>
            <pc:docMk/>
            <pc:sldMk cId="1696286866" sldId="266"/>
            <ac:picMk id="5" creationId="{63E09279-D9EE-4598-AC2C-92C9288CF690}"/>
          </ac:picMkLst>
        </pc:picChg>
        <pc:picChg chg="add mod">
          <ac:chgData name="rainabellakouper@gmail.com" userId="c720d0f2efb62c07" providerId="LiveId" clId="{50705A36-B8EB-4ED7-9A67-3B9E396AABB1}" dt="2023-03-31T08:54:55.142" v="1018" actId="1076"/>
          <ac:picMkLst>
            <pc:docMk/>
            <pc:sldMk cId="1696286866" sldId="266"/>
            <ac:picMk id="7" creationId="{9E52B1DE-5F60-4F36-86B5-3342AB06D7F8}"/>
          </ac:picMkLst>
        </pc:picChg>
      </pc:sldChg>
      <pc:sldChg chg="addSp modSp add mod">
        <pc:chgData name="rainabellakouper@gmail.com" userId="c720d0f2efb62c07" providerId="LiveId" clId="{50705A36-B8EB-4ED7-9A67-3B9E396AABB1}" dt="2023-03-31T08:55:48.763" v="1023" actId="1076"/>
        <pc:sldMkLst>
          <pc:docMk/>
          <pc:sldMk cId="1319559340" sldId="267"/>
        </pc:sldMkLst>
        <pc:spChg chg="mod">
          <ac:chgData name="rainabellakouper@gmail.com" userId="c720d0f2efb62c07" providerId="LiveId" clId="{50705A36-B8EB-4ED7-9A67-3B9E396AABB1}" dt="2023-03-31T08:24:16.182" v="461" actId="20577"/>
          <ac:spMkLst>
            <pc:docMk/>
            <pc:sldMk cId="1319559340" sldId="267"/>
            <ac:spMk id="2" creationId="{30CAA41E-92B1-40C0-A4E3-98BFCCA2B298}"/>
          </ac:spMkLst>
        </pc:spChg>
        <pc:spChg chg="mod">
          <ac:chgData name="rainabellakouper@gmail.com" userId="c720d0f2efb62c07" providerId="LiveId" clId="{50705A36-B8EB-4ED7-9A67-3B9E396AABB1}" dt="2023-03-31T08:37:58.673" v="880" actId="1076"/>
          <ac:spMkLst>
            <pc:docMk/>
            <pc:sldMk cId="1319559340" sldId="267"/>
            <ac:spMk id="3" creationId="{156E71AA-883A-417D-8676-2E41E544A61E}"/>
          </ac:spMkLst>
        </pc:spChg>
        <pc:picChg chg="add mod">
          <ac:chgData name="rainabellakouper@gmail.com" userId="c720d0f2efb62c07" providerId="LiveId" clId="{50705A36-B8EB-4ED7-9A67-3B9E396AABB1}" dt="2023-03-31T08:30:36.391" v="469" actId="14100"/>
          <ac:picMkLst>
            <pc:docMk/>
            <pc:sldMk cId="1319559340" sldId="267"/>
            <ac:picMk id="5" creationId="{B3C4AAFA-1ECD-4803-B5CB-F1C31465749E}"/>
          </ac:picMkLst>
        </pc:picChg>
        <pc:picChg chg="add mod">
          <ac:chgData name="rainabellakouper@gmail.com" userId="c720d0f2efb62c07" providerId="LiveId" clId="{50705A36-B8EB-4ED7-9A67-3B9E396AABB1}" dt="2023-03-31T08:55:48.763" v="1023" actId="1076"/>
          <ac:picMkLst>
            <pc:docMk/>
            <pc:sldMk cId="1319559340" sldId="267"/>
            <ac:picMk id="7" creationId="{9BBA44E5-DBF4-4AED-A94B-13AD7479D475}"/>
          </ac:picMkLst>
        </pc:picChg>
      </pc:sldChg>
      <pc:sldChg chg="addSp modSp add mod">
        <pc:chgData name="rainabellakouper@gmail.com" userId="c720d0f2efb62c07" providerId="LiveId" clId="{50705A36-B8EB-4ED7-9A67-3B9E396AABB1}" dt="2023-03-31T08:39:33.990" v="944" actId="1076"/>
        <pc:sldMkLst>
          <pc:docMk/>
          <pc:sldMk cId="3120462185" sldId="268"/>
        </pc:sldMkLst>
        <pc:spChg chg="mod">
          <ac:chgData name="rainabellakouper@gmail.com" userId="c720d0f2efb62c07" providerId="LiveId" clId="{50705A36-B8EB-4ED7-9A67-3B9E396AABB1}" dt="2023-03-31T08:39:05.861" v="941" actId="1076"/>
          <ac:spMkLst>
            <pc:docMk/>
            <pc:sldMk cId="3120462185" sldId="268"/>
            <ac:spMk id="3" creationId="{156E71AA-883A-417D-8676-2E41E544A61E}"/>
          </ac:spMkLst>
        </pc:spChg>
        <pc:picChg chg="add mod">
          <ac:chgData name="rainabellakouper@gmail.com" userId="c720d0f2efb62c07" providerId="LiveId" clId="{50705A36-B8EB-4ED7-9A67-3B9E396AABB1}" dt="2023-03-31T08:39:33.990" v="944" actId="1076"/>
          <ac:picMkLst>
            <pc:docMk/>
            <pc:sldMk cId="3120462185" sldId="268"/>
            <ac:picMk id="5" creationId="{42388BA4-B9EC-4B6D-B786-7EB2DDF6446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Feuil1!$B$1</c:f>
              <c:strCache>
                <c:ptCount val="1"/>
                <c:pt idx="0">
                  <c:v>Colonne1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B0C-4940-8784-70559C3E164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B0C-4940-8784-70559C3E164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B0C-4940-8784-70559C3E164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B0C-4940-8784-70559C3E1640}"/>
              </c:ext>
            </c:extLst>
          </c:dPt>
          <c:cat>
            <c:strRef>
              <c:f>Feuil1!$A$2:$A$5</c:f>
              <c:strCache>
                <c:ptCount val="4"/>
                <c:pt idx="2">
                  <c:v>NOMBRES D'ABONNÉS</c:v>
                </c:pt>
                <c:pt idx="3">
                  <c:v>PAS ABONNÉS99,98</c:v>
                </c:pt>
              </c:strCache>
            </c:strRef>
          </c:cat>
          <c:val>
            <c:numRef>
              <c:f>Feuil1!$B$2:$B$5</c:f>
              <c:numCache>
                <c:formatCode>General</c:formatCode>
                <c:ptCount val="4"/>
                <c:pt idx="2">
                  <c:v>0.02</c:v>
                </c:pt>
                <c:pt idx="3">
                  <c:v>99.98</c:v>
                </c:pt>
              </c:numCache>
            </c:numRef>
          </c:val>
          <c:extLst>
            <c:ext xmlns:c16="http://schemas.microsoft.com/office/drawing/2014/chart" uri="{C3380CC4-5D6E-409C-BE32-E72D297353CC}">
              <c16:uniqueId val="{00000000-AA51-44D8-9B92-B87E1A59848C}"/>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delete val="1"/>
      </c:legendEntry>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a:xfrm>
            <a:off x="2692397" y="5037663"/>
            <a:ext cx="5214635" cy="279400"/>
          </a:xfrm>
        </p:spPr>
        <p:txBody>
          <a:bodyPr/>
          <a:lstStyle/>
          <a:p>
            <a:endParaRPr lang="fr-CA"/>
          </a:p>
        </p:txBody>
      </p:sp>
      <p:sp>
        <p:nvSpPr>
          <p:cNvPr id="6" name="Slide Number Placeholder 5"/>
          <p:cNvSpPr>
            <a:spLocks noGrp="1"/>
          </p:cNvSpPr>
          <p:nvPr>
            <p:ph type="sldNum" sz="quarter" idx="12"/>
          </p:nvPr>
        </p:nvSpPr>
        <p:spPr>
          <a:xfrm>
            <a:off x="8956900" y="5037663"/>
            <a:ext cx="551167" cy="279400"/>
          </a:xfrm>
        </p:spPr>
        <p:txBody>
          <a:bodyPr/>
          <a:lstStyle/>
          <a:p>
            <a:fld id="{DBF7969F-8246-486F-9254-37B327C61EAB}" type="slidenum">
              <a:rPr lang="fr-CA" smtClean="0"/>
              <a:t>‹N°›</a:t>
            </a:fld>
            <a:endParaRPr lang="fr-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50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A81556-E692-45C0-AF11-680634B80935}" type="datetimeFigureOut">
              <a:rPr lang="fr-CA" smtClean="0"/>
              <a:t>2023-03-31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158377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575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67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409564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729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79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43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42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404010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A81556-E692-45C0-AF11-680634B80935}" type="datetimeFigureOut">
              <a:rPr lang="fr-CA" smtClean="0"/>
              <a:t>2023-03-31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DBF7969F-8246-486F-9254-37B327C61EAB}" type="slidenum">
              <a:rPr lang="fr-CA" smtClean="0"/>
              <a:t>‹N°›</a:t>
            </a:fld>
            <a:endParaRPr lang="fr-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71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A81556-E692-45C0-AF11-680634B80935}" type="datetimeFigureOut">
              <a:rPr lang="fr-CA" smtClean="0"/>
              <a:t>2023-03-31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331036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A81556-E692-45C0-AF11-680634B80935}" type="datetimeFigureOut">
              <a:rPr lang="fr-CA" smtClean="0"/>
              <a:t>2023-03-31</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DBF7969F-8246-486F-9254-37B327C61EAB}" type="slidenum">
              <a:rPr lang="fr-CA" smtClean="0"/>
              <a:t>‹N°›</a:t>
            </a:fld>
            <a:endParaRPr lang="fr-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3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8A81556-E692-45C0-AF11-680634B80935}" type="datetimeFigureOut">
              <a:rPr lang="fr-CA" smtClean="0"/>
              <a:t>2023-03-31</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DBF7969F-8246-486F-9254-37B327C61EAB}" type="slidenum">
              <a:rPr lang="fr-CA" smtClean="0"/>
              <a:t>‹N°›</a:t>
            </a:fld>
            <a:endParaRPr lang="fr-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659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81556-E692-45C0-AF11-680634B80935}" type="datetimeFigureOut">
              <a:rPr lang="fr-CA" smtClean="0"/>
              <a:t>2023-03-31</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236456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A81556-E692-45C0-AF11-680634B80935}" type="datetimeFigureOut">
              <a:rPr lang="fr-CA" smtClean="0"/>
              <a:t>2023-03-31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BF7969F-8246-486F-9254-37B327C61EAB}" type="slidenum">
              <a:rPr lang="fr-CA" smtClean="0"/>
              <a:t>‹N°›</a:t>
            </a:fld>
            <a:endParaRPr lang="fr-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13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A81556-E692-45C0-AF11-680634B80935}" type="datetimeFigureOut">
              <a:rPr lang="fr-CA" smtClean="0"/>
              <a:t>2023-03-31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DBF7969F-8246-486F-9254-37B327C61EAB}" type="slidenum">
              <a:rPr lang="fr-CA" smtClean="0"/>
              <a:t>‹N°›</a:t>
            </a:fld>
            <a:endParaRPr lang="fr-CA"/>
          </a:p>
        </p:txBody>
      </p:sp>
    </p:spTree>
    <p:extLst>
      <p:ext uri="{BB962C8B-B14F-4D97-AF65-F5344CB8AC3E}">
        <p14:creationId xmlns:p14="http://schemas.microsoft.com/office/powerpoint/2010/main" val="32921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A81556-E692-45C0-AF11-680634B80935}" type="datetimeFigureOut">
              <a:rPr lang="fr-CA" smtClean="0"/>
              <a:t>2023-03-31</a:t>
            </a:fld>
            <a:endParaRPr lang="fr-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7969F-8246-486F-9254-37B327C61EAB}" type="slidenum">
              <a:rPr lang="fr-CA" smtClean="0"/>
              <a:t>‹N°›</a:t>
            </a:fld>
            <a:endParaRPr lang="fr-CA"/>
          </a:p>
        </p:txBody>
      </p:sp>
    </p:spTree>
    <p:extLst>
      <p:ext uri="{BB962C8B-B14F-4D97-AF65-F5344CB8AC3E}">
        <p14:creationId xmlns:p14="http://schemas.microsoft.com/office/powerpoint/2010/main" val="4232466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436237" y="3550298"/>
            <a:ext cx="6815669" cy="1515533"/>
          </a:xfrm>
        </p:spPr>
        <p:txBody>
          <a:bodyPr/>
          <a:lstStyle/>
          <a:p>
            <a:r>
              <a:rPr lang="fr-CA" dirty="0"/>
              <a:t>AUDIT DIGITAL DE EASYLIFE FURNITURE</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7503884" y="5738324"/>
            <a:ext cx="6516916" cy="793105"/>
          </a:xfrm>
        </p:spPr>
        <p:txBody>
          <a:bodyPr>
            <a:normAutofit fontScale="55000" lnSpcReduction="20000"/>
          </a:bodyPr>
          <a:lstStyle/>
          <a:p>
            <a:r>
              <a:rPr lang="fr-CA" dirty="0"/>
              <a:t>Réalisé par </a:t>
            </a:r>
          </a:p>
          <a:p>
            <a:r>
              <a:rPr lang="fr-CA" dirty="0"/>
              <a:t>BELLA MINTYENE </a:t>
            </a:r>
          </a:p>
          <a:p>
            <a:r>
              <a:rPr lang="fr-CA" dirty="0" err="1"/>
              <a:t>Germaina</a:t>
            </a:r>
            <a:r>
              <a:rPr lang="fr-CA" dirty="0"/>
              <a:t> Reina </a:t>
            </a:r>
            <a:r>
              <a:rPr lang="fr-CA" dirty="0" err="1"/>
              <a:t>Bertilla</a:t>
            </a:r>
            <a:endParaRPr lang="fr-CA" dirty="0"/>
          </a:p>
        </p:txBody>
      </p:sp>
      <p:pic>
        <p:nvPicPr>
          <p:cNvPr id="5" name="Image 4">
            <a:extLst>
              <a:ext uri="{FF2B5EF4-FFF2-40B4-BE49-F238E27FC236}">
                <a16:creationId xmlns:a16="http://schemas.microsoft.com/office/drawing/2014/main" id="{1A2795E9-6DB4-4FF9-AB45-3F9FB2E51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41" y="205274"/>
            <a:ext cx="1793033" cy="1793033"/>
          </a:xfrm>
          <a:prstGeom prst="rect">
            <a:avLst/>
          </a:prstGeom>
        </p:spPr>
      </p:pic>
    </p:spTree>
    <p:extLst>
      <p:ext uri="{BB962C8B-B14F-4D97-AF65-F5344CB8AC3E}">
        <p14:creationId xmlns:p14="http://schemas.microsoft.com/office/powerpoint/2010/main" val="183401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223173" y="-577818"/>
            <a:ext cx="6815669" cy="1515533"/>
          </a:xfrm>
        </p:spPr>
        <p:txBody>
          <a:bodyPr/>
          <a:lstStyle/>
          <a:p>
            <a:r>
              <a:rPr lang="fr-CA" dirty="0"/>
              <a:t>PLAN D’ACTION</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5273176" y="1894114"/>
            <a:ext cx="3947202" cy="3069770"/>
          </a:xfrm>
        </p:spPr>
        <p:txBody>
          <a:bodyPr>
            <a:normAutofit fontScale="77500" lnSpcReduction="20000"/>
          </a:bodyPr>
          <a:lstStyle/>
          <a:p>
            <a:pPr marL="342900" indent="-342900" algn="just">
              <a:buFont typeface="Wingdings" panose="05000000000000000000" pitchFamily="2" charset="2"/>
              <a:buChar char="q"/>
            </a:pPr>
            <a:r>
              <a:rPr lang="fr-CA" dirty="0"/>
              <a:t>Ajout d’un CTA</a:t>
            </a:r>
          </a:p>
          <a:p>
            <a:pPr marL="342900" indent="-342900" algn="just">
              <a:buFont typeface="Wingdings" panose="05000000000000000000" pitchFamily="2" charset="2"/>
              <a:buChar char="q"/>
            </a:pPr>
            <a:r>
              <a:rPr lang="fr-CA" dirty="0"/>
              <a:t>Conception d’une meilleure bannière </a:t>
            </a:r>
            <a:r>
              <a:rPr lang="fr-CA" dirty="0" err="1"/>
              <a:t>facebook</a:t>
            </a:r>
            <a:endParaRPr lang="fr-CA" dirty="0"/>
          </a:p>
          <a:p>
            <a:pPr marL="342900" indent="-342900" algn="just">
              <a:buFont typeface="Wingdings" panose="05000000000000000000" pitchFamily="2" charset="2"/>
              <a:buChar char="q"/>
            </a:pPr>
            <a:r>
              <a:rPr lang="fr-CA" dirty="0"/>
              <a:t>Création des autres pages des autres réseaux</a:t>
            </a:r>
          </a:p>
          <a:p>
            <a:pPr marL="342900" indent="-342900" algn="just">
              <a:buFont typeface="Wingdings" panose="05000000000000000000" pitchFamily="2" charset="2"/>
              <a:buChar char="q"/>
            </a:pPr>
            <a:r>
              <a:rPr lang="fr-CA" dirty="0"/>
              <a:t>Création de contenus</a:t>
            </a:r>
          </a:p>
          <a:p>
            <a:pPr marL="342900" indent="-342900" algn="just">
              <a:buFont typeface="Wingdings" panose="05000000000000000000" pitchFamily="2" charset="2"/>
              <a:buChar char="q"/>
            </a:pPr>
            <a:r>
              <a:rPr lang="fr-CA" dirty="0"/>
              <a:t>Mise en place d’une campagne publicitaire digitale</a:t>
            </a:r>
          </a:p>
          <a:p>
            <a:pPr marL="342900" indent="-342900" algn="just">
              <a:buFont typeface="Wingdings" panose="05000000000000000000" pitchFamily="2" charset="2"/>
              <a:buChar char="q"/>
            </a:pPr>
            <a:r>
              <a:rPr lang="fr-CA" dirty="0"/>
              <a:t>Création d’un site web pour une meilleure visibilité</a:t>
            </a:r>
          </a:p>
          <a:p>
            <a:pPr marL="342900" indent="-342900" algn="just">
              <a:buFont typeface="Wingdings" panose="05000000000000000000" pitchFamily="2" charset="2"/>
              <a:buChar char="q"/>
            </a:pPr>
            <a:r>
              <a:rPr lang="fr-CA" dirty="0"/>
              <a:t>Effectuation d’un bon référencement web</a:t>
            </a:r>
          </a:p>
        </p:txBody>
      </p:sp>
      <p:pic>
        <p:nvPicPr>
          <p:cNvPr id="5" name="Image 4">
            <a:extLst>
              <a:ext uri="{FF2B5EF4-FFF2-40B4-BE49-F238E27FC236}">
                <a16:creationId xmlns:a16="http://schemas.microsoft.com/office/drawing/2014/main" id="{63E09279-D9EE-4598-AC2C-92C9288CF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18" y="1530220"/>
            <a:ext cx="2587107" cy="3797559"/>
          </a:xfrm>
          <a:prstGeom prst="rect">
            <a:avLst/>
          </a:prstGeom>
        </p:spPr>
      </p:pic>
      <p:pic>
        <p:nvPicPr>
          <p:cNvPr id="7" name="Image 6">
            <a:extLst>
              <a:ext uri="{FF2B5EF4-FFF2-40B4-BE49-F238E27FC236}">
                <a16:creationId xmlns:a16="http://schemas.microsoft.com/office/drawing/2014/main" id="{9E52B1DE-5F60-4F36-86B5-3342AB06D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2" y="179948"/>
            <a:ext cx="1894115" cy="1894115"/>
          </a:xfrm>
          <a:prstGeom prst="rect">
            <a:avLst/>
          </a:prstGeom>
        </p:spPr>
      </p:pic>
    </p:spTree>
    <p:extLst>
      <p:ext uri="{BB962C8B-B14F-4D97-AF65-F5344CB8AC3E}">
        <p14:creationId xmlns:p14="http://schemas.microsoft.com/office/powerpoint/2010/main" val="169628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223173" y="-577818"/>
            <a:ext cx="6815669" cy="1515533"/>
          </a:xfrm>
        </p:spPr>
        <p:txBody>
          <a:bodyPr/>
          <a:lstStyle/>
          <a:p>
            <a:r>
              <a:rPr lang="fr-CA" dirty="0"/>
              <a:t>OBJECTIFS DU PLAN</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5352483" y="2057771"/>
            <a:ext cx="3947202" cy="3331029"/>
          </a:xfrm>
        </p:spPr>
        <p:txBody>
          <a:bodyPr>
            <a:normAutofit fontScale="85000" lnSpcReduction="20000"/>
          </a:bodyPr>
          <a:lstStyle/>
          <a:p>
            <a:pPr algn="just"/>
            <a:r>
              <a:rPr lang="fr-CA" dirty="0"/>
              <a:t>D’après le diagnostic nous avons pour objectif;</a:t>
            </a:r>
          </a:p>
          <a:p>
            <a:pPr marL="342900" indent="-342900" algn="just">
              <a:buFont typeface="Wingdings" panose="05000000000000000000" pitchFamily="2" charset="2"/>
              <a:buChar char="q"/>
            </a:pPr>
            <a:r>
              <a:rPr lang="fr-CA" dirty="0"/>
              <a:t>Accroitre la notoriété de EASYLIFE FURNITURE</a:t>
            </a:r>
          </a:p>
          <a:p>
            <a:pPr marL="342900" indent="-342900" algn="just">
              <a:buFont typeface="Wingdings" panose="05000000000000000000" pitchFamily="2" charset="2"/>
              <a:buChar char="q"/>
            </a:pPr>
            <a:r>
              <a:rPr lang="fr-CA" dirty="0"/>
              <a:t>Améliorer son image</a:t>
            </a:r>
          </a:p>
          <a:p>
            <a:pPr marL="342900" indent="-342900" algn="just">
              <a:buFont typeface="Wingdings" panose="05000000000000000000" pitchFamily="2" charset="2"/>
              <a:buChar char="q"/>
            </a:pPr>
            <a:r>
              <a:rPr lang="fr-CA" dirty="0"/>
              <a:t>Inciter les potentiels clients à apprécier et consommer les produits et services que propose l’entreprise</a:t>
            </a:r>
          </a:p>
          <a:p>
            <a:pPr marL="342900" indent="-342900" algn="just">
              <a:buFont typeface="Wingdings" panose="05000000000000000000" pitchFamily="2" charset="2"/>
              <a:buChar char="q"/>
            </a:pPr>
            <a:r>
              <a:rPr lang="fr-CA" dirty="0"/>
              <a:t>Mener à bien les actions ci-dessus afin d’améliorer le déploiement de l’entreprise sur toutes ses plateformes </a:t>
            </a:r>
          </a:p>
        </p:txBody>
      </p:sp>
      <p:pic>
        <p:nvPicPr>
          <p:cNvPr id="5" name="Image 4">
            <a:extLst>
              <a:ext uri="{FF2B5EF4-FFF2-40B4-BE49-F238E27FC236}">
                <a16:creationId xmlns:a16="http://schemas.microsoft.com/office/drawing/2014/main" id="{B3C4AAFA-1ECD-4803-B5CB-F1C314657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899" y="1614195"/>
            <a:ext cx="2717930" cy="3774605"/>
          </a:xfrm>
          <a:prstGeom prst="rect">
            <a:avLst/>
          </a:prstGeom>
        </p:spPr>
      </p:pic>
      <p:pic>
        <p:nvPicPr>
          <p:cNvPr id="7" name="Image 6">
            <a:extLst>
              <a:ext uri="{FF2B5EF4-FFF2-40B4-BE49-F238E27FC236}">
                <a16:creationId xmlns:a16="http://schemas.microsoft.com/office/drawing/2014/main" id="{9BBA44E5-DBF4-4AED-A94B-13AD7479D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93" y="317239"/>
            <a:ext cx="1810139" cy="1810139"/>
          </a:xfrm>
          <a:prstGeom prst="rect">
            <a:avLst/>
          </a:prstGeom>
        </p:spPr>
      </p:pic>
    </p:spTree>
    <p:extLst>
      <p:ext uri="{BB962C8B-B14F-4D97-AF65-F5344CB8AC3E}">
        <p14:creationId xmlns:p14="http://schemas.microsoft.com/office/powerpoint/2010/main" val="131955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223173" y="-577818"/>
            <a:ext cx="6815669" cy="1515533"/>
          </a:xfrm>
        </p:spPr>
        <p:txBody>
          <a:bodyPr/>
          <a:lstStyle/>
          <a:p>
            <a:endParaRPr lang="fr-CA" dirty="0"/>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6994671" y="5569157"/>
            <a:ext cx="3782186" cy="1148884"/>
          </a:xfrm>
        </p:spPr>
        <p:txBody>
          <a:bodyPr>
            <a:normAutofit/>
          </a:bodyPr>
          <a:lstStyle/>
          <a:p>
            <a:r>
              <a:rPr lang="fr-CA" dirty="0"/>
              <a:t>Réalisé par BELLA MITYENE</a:t>
            </a:r>
          </a:p>
          <a:p>
            <a:r>
              <a:rPr lang="fr-CA" dirty="0" err="1"/>
              <a:t>Germaina</a:t>
            </a:r>
            <a:r>
              <a:rPr lang="fr-CA" dirty="0"/>
              <a:t> Reina </a:t>
            </a:r>
            <a:r>
              <a:rPr lang="fr-CA" dirty="0" err="1"/>
              <a:t>Bertilla</a:t>
            </a:r>
            <a:endParaRPr lang="fr-CA" dirty="0"/>
          </a:p>
        </p:txBody>
      </p:sp>
      <p:pic>
        <p:nvPicPr>
          <p:cNvPr id="5" name="Image 4">
            <a:extLst>
              <a:ext uri="{FF2B5EF4-FFF2-40B4-BE49-F238E27FC236}">
                <a16:creationId xmlns:a16="http://schemas.microsoft.com/office/drawing/2014/main" id="{42388BA4-B9EC-4B6D-B786-7EB2DDF64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429" y="1599422"/>
            <a:ext cx="3659155" cy="3659155"/>
          </a:xfrm>
          <a:prstGeom prst="rect">
            <a:avLst/>
          </a:prstGeom>
        </p:spPr>
      </p:pic>
    </p:spTree>
    <p:extLst>
      <p:ext uri="{BB962C8B-B14F-4D97-AF65-F5344CB8AC3E}">
        <p14:creationId xmlns:p14="http://schemas.microsoft.com/office/powerpoint/2010/main" val="312046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473559" y="-237931"/>
            <a:ext cx="6815669" cy="1515533"/>
          </a:xfrm>
        </p:spPr>
        <p:txBody>
          <a:bodyPr/>
          <a:lstStyle/>
          <a:p>
            <a:r>
              <a:rPr lang="fr-CA" dirty="0"/>
              <a:t>INTRODUCTION</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3675902" y="2232107"/>
            <a:ext cx="5950859" cy="2575252"/>
          </a:xfrm>
        </p:spPr>
        <p:txBody>
          <a:bodyPr>
            <a:normAutofit fontScale="70000" lnSpcReduction="20000"/>
          </a:bodyPr>
          <a:lstStyle/>
          <a:p>
            <a:pPr algn="just"/>
            <a:r>
              <a:rPr lang="fr-CA" dirty="0"/>
              <a:t>EASYLIFE FURNITURE est une entreprise qui fait dans la conception de salons et meubles haut de gamme, des lits modernes confortables capitonnés et façonnés de façon à satisfaire les exigences de la clientèle, le recyclage et relooking des meubles et espaces de vie de sa clientèle, la conception des salles à manger de qualité et des meubles de cuisine sophistiqués, et enfin la conception, réalisation et décoration de architecturale des maisons. Étant une nouvelle entreprise sur le marché de l’ameublement, elle se différencie des autres entreprises en ce qu’elle fabrique elle même tous ses meubles. Tout est calculé et dirigé au détail près à la production pour satisfaire au maximum les exigences et le confort de sa clientèle. Dans le cadre d’une étude spécifique des enjeux de celle ci nous allons ci dessous réaliser un audit digital suivie  d’une proposition de stratégie de communication digitale pour le compte de l’entreprise.</a:t>
            </a:r>
          </a:p>
        </p:txBody>
      </p:sp>
      <p:pic>
        <p:nvPicPr>
          <p:cNvPr id="5" name="Image 4">
            <a:extLst>
              <a:ext uri="{FF2B5EF4-FFF2-40B4-BE49-F238E27FC236}">
                <a16:creationId xmlns:a16="http://schemas.microsoft.com/office/drawing/2014/main" id="{4C416053-86B9-48C9-B0EB-C9E2505DA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239" y="1674360"/>
            <a:ext cx="1186651" cy="1115494"/>
          </a:xfrm>
          <a:prstGeom prst="rect">
            <a:avLst/>
          </a:prstGeom>
        </p:spPr>
      </p:pic>
      <p:pic>
        <p:nvPicPr>
          <p:cNvPr id="6" name="Image 5">
            <a:extLst>
              <a:ext uri="{FF2B5EF4-FFF2-40B4-BE49-F238E27FC236}">
                <a16:creationId xmlns:a16="http://schemas.microsoft.com/office/drawing/2014/main" id="{14058928-7D1E-4587-9F09-582338B80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05" y="170880"/>
            <a:ext cx="1884784" cy="1884784"/>
          </a:xfrm>
          <a:prstGeom prst="rect">
            <a:avLst/>
          </a:prstGeom>
        </p:spPr>
      </p:pic>
    </p:spTree>
    <p:extLst>
      <p:ext uri="{BB962C8B-B14F-4D97-AF65-F5344CB8AC3E}">
        <p14:creationId xmlns:p14="http://schemas.microsoft.com/office/powerpoint/2010/main" val="360757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1213927" y="326571"/>
            <a:ext cx="8639200" cy="685798"/>
          </a:xfrm>
        </p:spPr>
        <p:txBody>
          <a:bodyPr/>
          <a:lstStyle/>
          <a:p>
            <a:r>
              <a:rPr lang="fr-CA" dirty="0"/>
              <a:t>SITUATION DIGITALE</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2275069" y="2481941"/>
            <a:ext cx="6516916" cy="793105"/>
          </a:xfrm>
        </p:spPr>
        <p:txBody>
          <a:bodyPr>
            <a:normAutofit fontScale="62500" lnSpcReduction="20000"/>
          </a:bodyPr>
          <a:lstStyle/>
          <a:p>
            <a:r>
              <a:rPr lang="fr-CA" dirty="0"/>
              <a:t>En regardant l’impact du digitale dans la conception d ’une entreprise de bonne renommée dans quelconque domaine qu’il soit, nous réalisons que la présence de EASYLIFE FURNITURE est presque inexistante sur les </a:t>
            </a:r>
            <a:r>
              <a:rPr lang="fr-CA" dirty="0" err="1"/>
              <a:t>reaseaux</a:t>
            </a:r>
            <a:r>
              <a:rPr lang="fr-CA" dirty="0"/>
              <a:t> sociaux, car en réalité cette entreprise n’est apparente que sur </a:t>
            </a:r>
            <a:r>
              <a:rPr lang="fr-CA" dirty="0" err="1"/>
              <a:t>facebook</a:t>
            </a:r>
            <a:r>
              <a:rPr lang="fr-CA" dirty="0"/>
              <a:t>.  </a:t>
            </a:r>
          </a:p>
        </p:txBody>
      </p:sp>
      <p:pic>
        <p:nvPicPr>
          <p:cNvPr id="5" name="Image 4">
            <a:extLst>
              <a:ext uri="{FF2B5EF4-FFF2-40B4-BE49-F238E27FC236}">
                <a16:creationId xmlns:a16="http://schemas.microsoft.com/office/drawing/2014/main" id="{49E00137-B5BD-4C39-8AAE-B84523D8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0" y="144622"/>
            <a:ext cx="1735494" cy="1735494"/>
          </a:xfrm>
          <a:prstGeom prst="rect">
            <a:avLst/>
          </a:prstGeom>
        </p:spPr>
      </p:pic>
    </p:spTree>
    <p:extLst>
      <p:ext uri="{BB962C8B-B14F-4D97-AF65-F5344CB8AC3E}">
        <p14:creationId xmlns:p14="http://schemas.microsoft.com/office/powerpoint/2010/main" val="94180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1839078" y="-275253"/>
            <a:ext cx="6815669" cy="1515533"/>
          </a:xfrm>
        </p:spPr>
        <p:txBody>
          <a:bodyPr/>
          <a:lstStyle/>
          <a:p>
            <a:r>
              <a:rPr lang="fr-CA" dirty="0"/>
              <a:t>IMPACT DIGITAL</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3729793" y="3429000"/>
            <a:ext cx="4732413" cy="3249228"/>
          </a:xfrm>
        </p:spPr>
        <p:txBody>
          <a:bodyPr>
            <a:normAutofit/>
          </a:bodyPr>
          <a:lstStyle/>
          <a:p>
            <a:pPr algn="just"/>
            <a:r>
              <a:rPr lang="fr-CA" dirty="0"/>
              <a:t>Sur le graphique nous pouvons constater que la communauté active de EASYLIFE FURNITURE est incroyablement petite ce qui rend son impact digital quasiment inexistant</a:t>
            </a:r>
          </a:p>
        </p:txBody>
      </p:sp>
      <p:graphicFrame>
        <p:nvGraphicFramePr>
          <p:cNvPr id="6" name="Graphique 5">
            <a:extLst>
              <a:ext uri="{FF2B5EF4-FFF2-40B4-BE49-F238E27FC236}">
                <a16:creationId xmlns:a16="http://schemas.microsoft.com/office/drawing/2014/main" id="{D865BF4E-3F85-41B8-B878-F955D03FF23B}"/>
              </a:ext>
            </a:extLst>
          </p:cNvPr>
          <p:cNvGraphicFramePr/>
          <p:nvPr>
            <p:extLst>
              <p:ext uri="{D42A27DB-BD31-4B8C-83A1-F6EECF244321}">
                <p14:modId xmlns:p14="http://schemas.microsoft.com/office/powerpoint/2010/main" val="4206345214"/>
              </p:ext>
            </p:extLst>
          </p:nvPr>
        </p:nvGraphicFramePr>
        <p:xfrm>
          <a:off x="3580013" y="-152400"/>
          <a:ext cx="3743324" cy="35814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Image 4">
            <a:extLst>
              <a:ext uri="{FF2B5EF4-FFF2-40B4-BE49-F238E27FC236}">
                <a16:creationId xmlns:a16="http://schemas.microsoft.com/office/drawing/2014/main" id="{2A1D4391-DE8C-4290-8893-B8D19561B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8" y="158619"/>
            <a:ext cx="1884785" cy="1884785"/>
          </a:xfrm>
          <a:prstGeom prst="rect">
            <a:avLst/>
          </a:prstGeom>
        </p:spPr>
      </p:pic>
    </p:spTree>
    <p:extLst>
      <p:ext uri="{BB962C8B-B14F-4D97-AF65-F5344CB8AC3E}">
        <p14:creationId xmlns:p14="http://schemas.microsoft.com/office/powerpoint/2010/main" val="131561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1655002" y="-431196"/>
            <a:ext cx="6815669" cy="1515533"/>
          </a:xfrm>
        </p:spPr>
        <p:txBody>
          <a:bodyPr/>
          <a:lstStyle/>
          <a:p>
            <a:r>
              <a:rPr lang="fr-CA" dirty="0"/>
              <a:t>AUDIT DIGITAL</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7503884" y="5738324"/>
            <a:ext cx="6516916" cy="793105"/>
          </a:xfrm>
        </p:spPr>
        <p:txBody>
          <a:bodyPr>
            <a:normAutofit/>
          </a:bodyPr>
          <a:lstStyle/>
          <a:p>
            <a:endParaRPr lang="fr-CA" dirty="0"/>
          </a:p>
        </p:txBody>
      </p:sp>
      <p:graphicFrame>
        <p:nvGraphicFramePr>
          <p:cNvPr id="4" name="Tableau 4">
            <a:extLst>
              <a:ext uri="{FF2B5EF4-FFF2-40B4-BE49-F238E27FC236}">
                <a16:creationId xmlns:a16="http://schemas.microsoft.com/office/drawing/2014/main" id="{99158888-2A42-4C46-A919-77F80CA59A4A}"/>
              </a:ext>
            </a:extLst>
          </p:cNvPr>
          <p:cNvGraphicFramePr>
            <a:graphicFrameLocks noGrp="1"/>
          </p:cNvGraphicFramePr>
          <p:nvPr>
            <p:extLst>
              <p:ext uri="{D42A27DB-BD31-4B8C-83A1-F6EECF244321}">
                <p14:modId xmlns:p14="http://schemas.microsoft.com/office/powerpoint/2010/main" val="294331357"/>
              </p:ext>
            </p:extLst>
          </p:nvPr>
        </p:nvGraphicFramePr>
        <p:xfrm>
          <a:off x="2263806" y="1435962"/>
          <a:ext cx="7623946" cy="3986075"/>
        </p:xfrm>
        <a:graphic>
          <a:graphicData uri="http://schemas.openxmlformats.org/drawingml/2006/table">
            <a:tbl>
              <a:tblPr firstRow="1" bandRow="1">
                <a:tableStyleId>{08FB837D-C827-4EFA-A057-4D05807E0F7C}</a:tableStyleId>
              </a:tblPr>
              <a:tblGrid>
                <a:gridCol w="1237776">
                  <a:extLst>
                    <a:ext uri="{9D8B030D-6E8A-4147-A177-3AD203B41FA5}">
                      <a16:colId xmlns:a16="http://schemas.microsoft.com/office/drawing/2014/main" val="2982579028"/>
                    </a:ext>
                  </a:extLst>
                </a:gridCol>
                <a:gridCol w="1277234">
                  <a:extLst>
                    <a:ext uri="{9D8B030D-6E8A-4147-A177-3AD203B41FA5}">
                      <a16:colId xmlns:a16="http://schemas.microsoft.com/office/drawing/2014/main" val="3888311250"/>
                    </a:ext>
                  </a:extLst>
                </a:gridCol>
                <a:gridCol w="1277234">
                  <a:extLst>
                    <a:ext uri="{9D8B030D-6E8A-4147-A177-3AD203B41FA5}">
                      <a16:colId xmlns:a16="http://schemas.microsoft.com/office/drawing/2014/main" val="397169525"/>
                    </a:ext>
                  </a:extLst>
                </a:gridCol>
                <a:gridCol w="1277234">
                  <a:extLst>
                    <a:ext uri="{9D8B030D-6E8A-4147-A177-3AD203B41FA5}">
                      <a16:colId xmlns:a16="http://schemas.microsoft.com/office/drawing/2014/main" val="2748763172"/>
                    </a:ext>
                  </a:extLst>
                </a:gridCol>
                <a:gridCol w="1277234">
                  <a:extLst>
                    <a:ext uri="{9D8B030D-6E8A-4147-A177-3AD203B41FA5}">
                      <a16:colId xmlns:a16="http://schemas.microsoft.com/office/drawing/2014/main" val="1925860485"/>
                    </a:ext>
                  </a:extLst>
                </a:gridCol>
                <a:gridCol w="1277234">
                  <a:extLst>
                    <a:ext uri="{9D8B030D-6E8A-4147-A177-3AD203B41FA5}">
                      <a16:colId xmlns:a16="http://schemas.microsoft.com/office/drawing/2014/main" val="3324478988"/>
                    </a:ext>
                  </a:extLst>
                </a:gridCol>
              </a:tblGrid>
              <a:tr h="1349561">
                <a:tc>
                  <a:txBody>
                    <a:bodyPr/>
                    <a:lstStyle/>
                    <a:p>
                      <a:r>
                        <a:rPr lang="fr-CA" dirty="0"/>
                        <a:t>Réseaux sociaux</a:t>
                      </a:r>
                    </a:p>
                  </a:txBody>
                  <a:tcPr/>
                </a:tc>
                <a:tc>
                  <a:txBody>
                    <a:bodyPr/>
                    <a:lstStyle/>
                    <a:p>
                      <a:r>
                        <a:rPr lang="fr-CA" dirty="0"/>
                        <a:t>Nombres d’abonnés</a:t>
                      </a:r>
                    </a:p>
                  </a:txBody>
                  <a:tcPr/>
                </a:tc>
                <a:tc>
                  <a:txBody>
                    <a:bodyPr/>
                    <a:lstStyle/>
                    <a:p>
                      <a:r>
                        <a:rPr lang="fr-CA" dirty="0"/>
                        <a:t>Nombres de likes </a:t>
                      </a:r>
                    </a:p>
                  </a:txBody>
                  <a:tcPr/>
                </a:tc>
                <a:tc>
                  <a:txBody>
                    <a:bodyPr/>
                    <a:lstStyle/>
                    <a:p>
                      <a:r>
                        <a:rPr lang="fr-CA" dirty="0"/>
                        <a:t>Nombres de publications</a:t>
                      </a:r>
                    </a:p>
                  </a:txBody>
                  <a:tcPr/>
                </a:tc>
                <a:tc>
                  <a:txBody>
                    <a:bodyPr/>
                    <a:lstStyle/>
                    <a:p>
                      <a:r>
                        <a:rPr lang="fr-CA" dirty="0"/>
                        <a:t>Fréquence de publications</a:t>
                      </a:r>
                    </a:p>
                  </a:txBody>
                  <a:tcPr/>
                </a:tc>
                <a:tc>
                  <a:txBody>
                    <a:bodyPr/>
                    <a:lstStyle/>
                    <a:p>
                      <a:r>
                        <a:rPr lang="fr-CA" dirty="0"/>
                        <a:t>Dernière publication</a:t>
                      </a:r>
                    </a:p>
                  </a:txBody>
                  <a:tcPr/>
                </a:tc>
                <a:extLst>
                  <a:ext uri="{0D108BD9-81ED-4DB2-BD59-A6C34878D82A}">
                    <a16:rowId xmlns:a16="http://schemas.microsoft.com/office/drawing/2014/main" val="278644361"/>
                  </a:ext>
                </a:extLst>
              </a:tr>
              <a:tr h="439419">
                <a:tc>
                  <a:txBody>
                    <a:bodyPr/>
                    <a:lstStyle/>
                    <a:p>
                      <a:r>
                        <a:rPr lang="fr-CA" dirty="0"/>
                        <a:t>Facebook</a:t>
                      </a:r>
                    </a:p>
                  </a:txBody>
                  <a:tcPr/>
                </a:tc>
                <a:tc>
                  <a:txBody>
                    <a:bodyPr/>
                    <a:lstStyle/>
                    <a:p>
                      <a:r>
                        <a:rPr lang="fr-CA" dirty="0"/>
                        <a:t>470</a:t>
                      </a:r>
                    </a:p>
                  </a:txBody>
                  <a:tcPr/>
                </a:tc>
                <a:tc>
                  <a:txBody>
                    <a:bodyPr/>
                    <a:lstStyle/>
                    <a:p>
                      <a:r>
                        <a:rPr lang="fr-CA" dirty="0"/>
                        <a:t>386</a:t>
                      </a:r>
                    </a:p>
                  </a:txBody>
                  <a:tcPr/>
                </a:tc>
                <a:tc>
                  <a:txBody>
                    <a:bodyPr/>
                    <a:lstStyle/>
                    <a:p>
                      <a:r>
                        <a:rPr lang="fr-CA" dirty="0"/>
                        <a:t>50</a:t>
                      </a:r>
                    </a:p>
                  </a:txBody>
                  <a:tcPr/>
                </a:tc>
                <a:tc>
                  <a:txBody>
                    <a:bodyPr/>
                    <a:lstStyle/>
                    <a:p>
                      <a:r>
                        <a:rPr lang="fr-CA" dirty="0"/>
                        <a:t>2f/</a:t>
                      </a:r>
                      <a:r>
                        <a:rPr lang="fr-CA" dirty="0" err="1"/>
                        <a:t>sem</a:t>
                      </a:r>
                      <a:endParaRPr lang="fr-CA" dirty="0"/>
                    </a:p>
                  </a:txBody>
                  <a:tcPr/>
                </a:tc>
                <a:tc>
                  <a:txBody>
                    <a:bodyPr/>
                    <a:lstStyle/>
                    <a:p>
                      <a:r>
                        <a:rPr lang="fr-CA" dirty="0"/>
                        <a:t>19/03</a:t>
                      </a:r>
                    </a:p>
                  </a:txBody>
                  <a:tcPr/>
                </a:tc>
                <a:extLst>
                  <a:ext uri="{0D108BD9-81ED-4DB2-BD59-A6C34878D82A}">
                    <a16:rowId xmlns:a16="http://schemas.microsoft.com/office/drawing/2014/main" val="1091761755"/>
                  </a:ext>
                </a:extLst>
              </a:tr>
              <a:tr h="439419">
                <a:tc>
                  <a:txBody>
                    <a:bodyPr/>
                    <a:lstStyle/>
                    <a:p>
                      <a:r>
                        <a:rPr lang="fr-CA" dirty="0"/>
                        <a:t>Instagram</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43931757"/>
                  </a:ext>
                </a:extLst>
              </a:tr>
              <a:tr h="439419">
                <a:tc>
                  <a:txBody>
                    <a:bodyPr/>
                    <a:lstStyle/>
                    <a:p>
                      <a:r>
                        <a:rPr lang="fr-CA" dirty="0"/>
                        <a:t>LinkedIn</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314070745"/>
                  </a:ext>
                </a:extLst>
              </a:tr>
              <a:tr h="439419">
                <a:tc>
                  <a:txBody>
                    <a:bodyPr/>
                    <a:lstStyle/>
                    <a:p>
                      <a:r>
                        <a:rPr lang="fr-CA" dirty="0"/>
                        <a:t>Site web</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852100149"/>
                  </a:ext>
                </a:extLst>
              </a:tr>
              <a:tr h="439419">
                <a:tc>
                  <a:txBody>
                    <a:bodyPr/>
                    <a:lstStyle/>
                    <a:p>
                      <a:r>
                        <a:rPr lang="fr-CA" dirty="0" err="1"/>
                        <a:t>Youtube</a:t>
                      </a:r>
                      <a:endParaRPr lang="fr-CA" dirty="0"/>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2292364720"/>
                  </a:ext>
                </a:extLst>
              </a:tr>
              <a:tr h="439419">
                <a:tc>
                  <a:txBody>
                    <a:bodyPr/>
                    <a:lstStyle/>
                    <a:p>
                      <a:r>
                        <a:rPr lang="fr-CA" dirty="0"/>
                        <a:t>Twitter </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tc>
                  <a:txBody>
                    <a:bodyPr/>
                    <a:lstStyle/>
                    <a:p>
                      <a:r>
                        <a:rPr lang="fr-CA" dirty="0"/>
                        <a:t>/</a:t>
                      </a:r>
                    </a:p>
                  </a:txBody>
                  <a:tcPr/>
                </a:tc>
                <a:extLst>
                  <a:ext uri="{0D108BD9-81ED-4DB2-BD59-A6C34878D82A}">
                    <a16:rowId xmlns:a16="http://schemas.microsoft.com/office/drawing/2014/main" val="3504961100"/>
                  </a:ext>
                </a:extLst>
              </a:tr>
            </a:tbl>
          </a:graphicData>
        </a:graphic>
      </p:graphicFrame>
      <p:pic>
        <p:nvPicPr>
          <p:cNvPr id="6" name="Image 5">
            <a:extLst>
              <a:ext uri="{FF2B5EF4-FFF2-40B4-BE49-F238E27FC236}">
                <a16:creationId xmlns:a16="http://schemas.microsoft.com/office/drawing/2014/main" id="{C9C9A20F-C8DC-480C-8717-858FD18BB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0" y="177284"/>
            <a:ext cx="1856790" cy="1856790"/>
          </a:xfrm>
          <a:prstGeom prst="rect">
            <a:avLst/>
          </a:prstGeom>
        </p:spPr>
      </p:pic>
    </p:spTree>
    <p:extLst>
      <p:ext uri="{BB962C8B-B14F-4D97-AF65-F5344CB8AC3E}">
        <p14:creationId xmlns:p14="http://schemas.microsoft.com/office/powerpoint/2010/main" val="349773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5089158" y="2157274"/>
            <a:ext cx="5688334" cy="4012705"/>
          </a:xfrm>
        </p:spPr>
        <p:txBody>
          <a:bodyPr>
            <a:normAutofit/>
          </a:bodyPr>
          <a:lstStyle/>
          <a:p>
            <a:pPr marL="342900" indent="-342900" algn="just">
              <a:buFont typeface="Wingdings" panose="05000000000000000000" pitchFamily="2" charset="2"/>
              <a:buChar char="q"/>
            </a:pPr>
            <a:r>
              <a:rPr lang="fr-CA" dirty="0"/>
              <a:t>Absence de call to action</a:t>
            </a:r>
          </a:p>
          <a:p>
            <a:pPr marL="342900" indent="-342900" algn="just">
              <a:buFont typeface="Wingdings" panose="05000000000000000000" pitchFamily="2" charset="2"/>
              <a:buChar char="q"/>
            </a:pPr>
            <a:r>
              <a:rPr lang="fr-CA" dirty="0"/>
              <a:t>Publication irrégulière des contenus</a:t>
            </a:r>
          </a:p>
          <a:p>
            <a:pPr marL="342900" indent="-342900" algn="just">
              <a:buFont typeface="Wingdings" panose="05000000000000000000" pitchFamily="2" charset="2"/>
              <a:buChar char="q"/>
            </a:pPr>
            <a:r>
              <a:rPr lang="fr-CA" dirty="0"/>
              <a:t>Manque de visibilité de la page</a:t>
            </a:r>
          </a:p>
          <a:p>
            <a:pPr marL="342900" indent="-342900" algn="just">
              <a:buFont typeface="Wingdings" panose="05000000000000000000" pitchFamily="2" charset="2"/>
              <a:buChar char="q"/>
            </a:pPr>
            <a:r>
              <a:rPr lang="fr-CA" dirty="0"/>
              <a:t>Interaction plutôt inexistante </a:t>
            </a:r>
          </a:p>
          <a:p>
            <a:pPr marL="342900" indent="-342900" algn="just">
              <a:buFont typeface="Wingdings" panose="05000000000000000000" pitchFamily="2" charset="2"/>
              <a:buChar char="q"/>
            </a:pPr>
            <a:r>
              <a:rPr lang="fr-CA" dirty="0"/>
              <a:t>Présence inexistante sur d’autres réseaux</a:t>
            </a:r>
          </a:p>
        </p:txBody>
      </p:sp>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1561605" y="-180911"/>
            <a:ext cx="8865037" cy="1217011"/>
          </a:xfrm>
        </p:spPr>
        <p:txBody>
          <a:bodyPr/>
          <a:lstStyle/>
          <a:p>
            <a:r>
              <a:rPr lang="fr-CA" dirty="0"/>
              <a:t>ANALYSE ET DIAGNOSTIC</a:t>
            </a:r>
          </a:p>
        </p:txBody>
      </p:sp>
      <p:pic>
        <p:nvPicPr>
          <p:cNvPr id="7" name="Image 6">
            <a:extLst>
              <a:ext uri="{FF2B5EF4-FFF2-40B4-BE49-F238E27FC236}">
                <a16:creationId xmlns:a16="http://schemas.microsoft.com/office/drawing/2014/main" id="{F04ABF51-C0E9-46CC-874C-698BAF051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811574" y="2219323"/>
            <a:ext cx="3687428" cy="2419353"/>
          </a:xfrm>
          <a:prstGeom prst="rect">
            <a:avLst/>
          </a:prstGeom>
        </p:spPr>
      </p:pic>
      <p:pic>
        <p:nvPicPr>
          <p:cNvPr id="5" name="Image 4">
            <a:extLst>
              <a:ext uri="{FF2B5EF4-FFF2-40B4-BE49-F238E27FC236}">
                <a16:creationId xmlns:a16="http://schemas.microsoft.com/office/drawing/2014/main" id="{281271BD-19EB-40EA-B87C-433841EB2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25" y="290054"/>
            <a:ext cx="1492093" cy="1492093"/>
          </a:xfrm>
          <a:prstGeom prst="rect">
            <a:avLst/>
          </a:prstGeom>
        </p:spPr>
      </p:pic>
    </p:spTree>
    <p:extLst>
      <p:ext uri="{BB962C8B-B14F-4D97-AF65-F5344CB8AC3E}">
        <p14:creationId xmlns:p14="http://schemas.microsoft.com/office/powerpoint/2010/main" val="392598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205418" y="-431196"/>
            <a:ext cx="6815669" cy="1515533"/>
          </a:xfrm>
        </p:spPr>
        <p:txBody>
          <a:bodyPr/>
          <a:lstStyle/>
          <a:p>
            <a:r>
              <a:rPr lang="fr-CA" dirty="0"/>
              <a:t>PROBLEMATIQUE</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5240079" y="2186126"/>
            <a:ext cx="3966065" cy="2485748"/>
          </a:xfrm>
        </p:spPr>
        <p:txBody>
          <a:bodyPr>
            <a:normAutofit/>
          </a:bodyPr>
          <a:lstStyle/>
          <a:p>
            <a:pPr algn="just"/>
            <a:r>
              <a:rPr lang="fr-CA" dirty="0"/>
              <a:t>D’après l’analyse principale, EASYLIFE FURNITURE a une faible notoriété en matière du digital avec une e-réputation quasi inexistante </a:t>
            </a:r>
          </a:p>
        </p:txBody>
      </p:sp>
      <p:pic>
        <p:nvPicPr>
          <p:cNvPr id="5" name="Image 4">
            <a:extLst>
              <a:ext uri="{FF2B5EF4-FFF2-40B4-BE49-F238E27FC236}">
                <a16:creationId xmlns:a16="http://schemas.microsoft.com/office/drawing/2014/main" id="{B48FEFAB-3B53-49F8-9F5F-65955900B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502" y="1544715"/>
            <a:ext cx="2594956" cy="3826275"/>
          </a:xfrm>
          <a:prstGeom prst="rect">
            <a:avLst/>
          </a:prstGeom>
        </p:spPr>
      </p:pic>
      <p:pic>
        <p:nvPicPr>
          <p:cNvPr id="6" name="Image 5">
            <a:extLst>
              <a:ext uri="{FF2B5EF4-FFF2-40B4-BE49-F238E27FC236}">
                <a16:creationId xmlns:a16="http://schemas.microsoft.com/office/drawing/2014/main" id="{876A6BAF-0D11-472E-BB1F-0E7D39955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79" y="177281"/>
            <a:ext cx="1873417" cy="1873417"/>
          </a:xfrm>
          <a:prstGeom prst="rect">
            <a:avLst/>
          </a:prstGeom>
        </p:spPr>
      </p:pic>
    </p:spTree>
    <p:extLst>
      <p:ext uri="{BB962C8B-B14F-4D97-AF65-F5344CB8AC3E}">
        <p14:creationId xmlns:p14="http://schemas.microsoft.com/office/powerpoint/2010/main" val="110187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1432197" y="-120853"/>
            <a:ext cx="10223320" cy="1181500"/>
          </a:xfrm>
        </p:spPr>
        <p:txBody>
          <a:bodyPr/>
          <a:lstStyle/>
          <a:p>
            <a:r>
              <a:rPr lang="fr-CA" dirty="0"/>
              <a:t>IDÉE FORTE STRATEGIQUE</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a:off x="4958826" y="1873188"/>
            <a:ext cx="4629057" cy="2911875"/>
          </a:xfrm>
        </p:spPr>
        <p:txBody>
          <a:bodyPr>
            <a:normAutofit/>
          </a:bodyPr>
          <a:lstStyle/>
          <a:p>
            <a:pPr algn="just"/>
            <a:r>
              <a:rPr lang="fr-CA" dirty="0"/>
              <a:t>Notre dessein est d’hisser l’entreprise EASYLIFE FURNITURE comme le meilleur au Cameroun dans le domaine de l’ameublement. Nous utiliserons donc tous ses atouts et son attrait pour accroitre sa notoriété sur le digital.</a:t>
            </a:r>
          </a:p>
        </p:txBody>
      </p:sp>
      <p:pic>
        <p:nvPicPr>
          <p:cNvPr id="5" name="Image 4">
            <a:extLst>
              <a:ext uri="{FF2B5EF4-FFF2-40B4-BE49-F238E27FC236}">
                <a16:creationId xmlns:a16="http://schemas.microsoft.com/office/drawing/2014/main" id="{DD515690-40EE-4F1F-ABE1-22EB05120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3" y="248106"/>
            <a:ext cx="1904468" cy="1904468"/>
          </a:xfrm>
          <a:prstGeom prst="rect">
            <a:avLst/>
          </a:prstGeom>
        </p:spPr>
      </p:pic>
      <p:pic>
        <p:nvPicPr>
          <p:cNvPr id="8" name="Image 7">
            <a:extLst>
              <a:ext uri="{FF2B5EF4-FFF2-40B4-BE49-F238E27FC236}">
                <a16:creationId xmlns:a16="http://schemas.microsoft.com/office/drawing/2014/main" id="{617336C3-4768-4C48-A3E1-0D33C8C2C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569" y="1586204"/>
            <a:ext cx="2324391" cy="3764902"/>
          </a:xfrm>
          <a:prstGeom prst="rect">
            <a:avLst/>
          </a:prstGeom>
        </p:spPr>
      </p:pic>
    </p:spTree>
    <p:extLst>
      <p:ext uri="{BB962C8B-B14F-4D97-AF65-F5344CB8AC3E}">
        <p14:creationId xmlns:p14="http://schemas.microsoft.com/office/powerpoint/2010/main" val="149032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AA41E-92B1-40C0-A4E3-98BFCCA2B298}"/>
              </a:ext>
            </a:extLst>
          </p:cNvPr>
          <p:cNvSpPr>
            <a:spLocks noGrp="1"/>
          </p:cNvSpPr>
          <p:nvPr>
            <p:ph type="ctrTitle"/>
          </p:nvPr>
        </p:nvSpPr>
        <p:spPr>
          <a:xfrm>
            <a:off x="2223173" y="-577818"/>
            <a:ext cx="6815669" cy="1515533"/>
          </a:xfrm>
        </p:spPr>
        <p:txBody>
          <a:bodyPr/>
          <a:lstStyle/>
          <a:p>
            <a:r>
              <a:rPr lang="fr-CA" dirty="0"/>
              <a:t>CIBLE</a:t>
            </a:r>
          </a:p>
        </p:txBody>
      </p:sp>
      <p:sp>
        <p:nvSpPr>
          <p:cNvPr id="3" name="Sous-titre 2">
            <a:extLst>
              <a:ext uri="{FF2B5EF4-FFF2-40B4-BE49-F238E27FC236}">
                <a16:creationId xmlns:a16="http://schemas.microsoft.com/office/drawing/2014/main" id="{156E71AA-883A-417D-8676-2E41E544A61E}"/>
              </a:ext>
            </a:extLst>
          </p:cNvPr>
          <p:cNvSpPr>
            <a:spLocks noGrp="1"/>
          </p:cNvSpPr>
          <p:nvPr>
            <p:ph type="subTitle" idx="1"/>
          </p:nvPr>
        </p:nvSpPr>
        <p:spPr>
          <a:xfrm rot="18923665">
            <a:off x="5352483" y="2732651"/>
            <a:ext cx="3947202" cy="1403244"/>
          </a:xfrm>
        </p:spPr>
        <p:txBody>
          <a:bodyPr>
            <a:normAutofit/>
          </a:bodyPr>
          <a:lstStyle/>
          <a:p>
            <a:r>
              <a:rPr lang="fr-CA" dirty="0"/>
              <a:t>Nous avons pour cibles des revendeurs ou détenteurs de brocantes principalement et secondairement les particuliers</a:t>
            </a:r>
          </a:p>
        </p:txBody>
      </p:sp>
      <p:pic>
        <p:nvPicPr>
          <p:cNvPr id="5" name="Image 4">
            <a:extLst>
              <a:ext uri="{FF2B5EF4-FFF2-40B4-BE49-F238E27FC236}">
                <a16:creationId xmlns:a16="http://schemas.microsoft.com/office/drawing/2014/main" id="{77F05DB0-5ADF-453D-85DF-62014681F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080" y="1601309"/>
            <a:ext cx="2243703" cy="3655381"/>
          </a:xfrm>
          <a:prstGeom prst="rect">
            <a:avLst/>
          </a:prstGeom>
        </p:spPr>
      </p:pic>
      <p:pic>
        <p:nvPicPr>
          <p:cNvPr id="6" name="Image 5">
            <a:extLst>
              <a:ext uri="{FF2B5EF4-FFF2-40B4-BE49-F238E27FC236}">
                <a16:creationId xmlns:a16="http://schemas.microsoft.com/office/drawing/2014/main" id="{0AA8D40C-7A84-43BB-A149-1DBFC87D9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70" y="251927"/>
            <a:ext cx="1744824" cy="1744824"/>
          </a:xfrm>
          <a:prstGeom prst="rect">
            <a:avLst/>
          </a:prstGeom>
        </p:spPr>
      </p:pic>
    </p:spTree>
    <p:extLst>
      <p:ext uri="{BB962C8B-B14F-4D97-AF65-F5344CB8AC3E}">
        <p14:creationId xmlns:p14="http://schemas.microsoft.com/office/powerpoint/2010/main" val="3986679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502</Words>
  <Application>Microsoft Office PowerPoint</Application>
  <PresentationFormat>Grand écran</PresentationFormat>
  <Paragraphs>85</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Garamond</vt:lpstr>
      <vt:lpstr>Wingdings</vt:lpstr>
      <vt:lpstr>Organique</vt:lpstr>
      <vt:lpstr>AUDIT DIGITAL DE EASYLIFE FURNITURE</vt:lpstr>
      <vt:lpstr>INTRODUCTION</vt:lpstr>
      <vt:lpstr>SITUATION DIGITALE</vt:lpstr>
      <vt:lpstr>IMPACT DIGITAL</vt:lpstr>
      <vt:lpstr>AUDIT DIGITAL</vt:lpstr>
      <vt:lpstr>ANALYSE ET DIAGNOSTIC</vt:lpstr>
      <vt:lpstr>PROBLEMATIQUE</vt:lpstr>
      <vt:lpstr>IDÉE FORTE STRATEGIQUE</vt:lpstr>
      <vt:lpstr>CIBLE</vt:lpstr>
      <vt:lpstr>PLAN D’ACTION</vt:lpstr>
      <vt:lpstr>OBJECTIFS DU PLAN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DIGITAL DE EASYLIFE FURNITURE</dc:title>
  <dc:creator>rainabellakouper@gmail.com</dc:creator>
  <cp:lastModifiedBy>rainabellakouper@gmail.com</cp:lastModifiedBy>
  <cp:revision>22</cp:revision>
  <dcterms:created xsi:type="dcterms:W3CDTF">2023-03-30T19:09:02Z</dcterms:created>
  <dcterms:modified xsi:type="dcterms:W3CDTF">2023-03-31T08:56:16Z</dcterms:modified>
</cp:coreProperties>
</file>