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302428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8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93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93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04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70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76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47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8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5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0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74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6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17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8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8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8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chemeClr val="accent1"/>
                </a:solidFill>
              </a:rPr>
              <a:t>African Culture and Its Importance to Environmental Sustainability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By </a:t>
            </a:r>
            <a:r>
              <a:rPr lang="en-GB" sz="2400" dirty="0"/>
              <a:t> </a:t>
            </a:r>
            <a:r>
              <a:rPr lang="en-GB" sz="2400" dirty="0" err="1"/>
              <a:t>Girishom</a:t>
            </a:r>
            <a:r>
              <a:rPr lang="en-GB" sz="2400" dirty="0"/>
              <a:t> </a:t>
            </a:r>
            <a:r>
              <a:rPr lang="en-GB" sz="2400" dirty="0" err="1"/>
              <a:t>Ngonze</a:t>
            </a:r>
            <a:endParaRPr lang="en-GB" sz="2400" dirty="0"/>
          </a:p>
          <a:p>
            <a:r>
              <a:rPr lang="en-GB" sz="2400" dirty="0"/>
              <a:t>REG NO:C026-01-2771/2021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B0F0"/>
                </a:solidFill>
              </a:rPr>
              <a:t>Traditional Agriculture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883664"/>
            <a:ext cx="7704667" cy="4116152"/>
          </a:xfrm>
        </p:spPr>
        <p:txBody>
          <a:bodyPr>
            <a:normAutofit/>
          </a:bodyPr>
          <a:lstStyle/>
          <a:p>
            <a:r>
              <a:rPr sz="2800" dirty="0"/>
              <a:t>Sustainable farming methods in African culture</a:t>
            </a:r>
            <a:endParaRPr lang="en-GB" sz="2800" dirty="0"/>
          </a:p>
          <a:p>
            <a:pPr lvl="1"/>
            <a:r>
              <a:rPr lang="en-GB" dirty="0"/>
              <a:t>Intercropping and polyculture enhance biodiversity and soil health.</a:t>
            </a:r>
            <a:endParaRPr lang="en-GB" sz="1800" dirty="0"/>
          </a:p>
          <a:p>
            <a:pPr lvl="1"/>
            <a:r>
              <a:rPr lang="en-GB" dirty="0"/>
              <a:t>Use of organic fertilizers and natural pest control methods.</a:t>
            </a:r>
            <a:endParaRPr lang="en-GB" sz="1800" dirty="0"/>
          </a:p>
          <a:p>
            <a:r>
              <a:rPr sz="2800" dirty="0"/>
              <a:t>Benefits to soil health and biodiversity</a:t>
            </a:r>
            <a:endParaRPr lang="en-GB" sz="2800" dirty="0"/>
          </a:p>
          <a:p>
            <a:pPr lvl="1"/>
            <a:r>
              <a:rPr lang="en-GB" dirty="0"/>
              <a:t>Improved soil structure and nutrient cycling.</a:t>
            </a:r>
            <a:endParaRPr lang="en-GB" sz="1800" dirty="0"/>
          </a:p>
          <a:p>
            <a:pPr algn="ctr"/>
            <a:r>
              <a:rPr lang="en-GB" sz="2000" dirty="0"/>
              <a:t>       Enhanced ecosystem services and resilience to pests and diseases</a:t>
            </a: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B0F0"/>
                </a:solidFill>
              </a:rPr>
              <a:t>Water Conservation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340864"/>
            <a:ext cx="7704667" cy="3658951"/>
          </a:xfrm>
        </p:spPr>
        <p:txBody>
          <a:bodyPr>
            <a:normAutofit fontScale="92500" lnSpcReduction="10000"/>
          </a:bodyPr>
          <a:lstStyle/>
          <a:p>
            <a:r>
              <a:rPr sz="3000" dirty="0"/>
              <a:t>Traditional methods of water conservation</a:t>
            </a:r>
            <a:endParaRPr lang="en-GB" sz="3000" dirty="0"/>
          </a:p>
          <a:p>
            <a:pPr lvl="1"/>
            <a:r>
              <a:rPr lang="en-GB" sz="2200" dirty="0"/>
              <a:t>Rainwater harvesting and storage in cisterns and ponds.</a:t>
            </a:r>
          </a:p>
          <a:p>
            <a:pPr lvl="1"/>
            <a:r>
              <a:rPr lang="en-GB" sz="2200" dirty="0"/>
              <a:t>Use of zai pits and contour bunds to capture and retain rainwater in arid regions.</a:t>
            </a:r>
            <a:endParaRPr sz="2200" dirty="0"/>
          </a:p>
          <a:p>
            <a:r>
              <a:rPr sz="2800" dirty="0"/>
              <a:t>Importance of these techniques in modern sustainability efforts</a:t>
            </a:r>
            <a:endParaRPr lang="en-GB" sz="2800" dirty="0"/>
          </a:p>
          <a:p>
            <a:r>
              <a:rPr lang="en-GB" sz="2200" dirty="0"/>
              <a:t>They provide low-cost, effective solutions for water scarcity and drought mitigation. Integration with modern technology can enhance their effectiveness and scalability.</a:t>
            </a:r>
          </a:p>
          <a:p>
            <a:endParaRPr lang="en-GB" sz="2000" dirty="0"/>
          </a:p>
          <a:p>
            <a:endParaRPr lang="en-GB" sz="2000" dirty="0"/>
          </a:p>
          <a:p>
            <a:endParaRPr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rgbClr val="00B0F0"/>
                </a:solidFill>
              </a:rPr>
              <a:t>Waste Management in African Communities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368296"/>
            <a:ext cx="7704667" cy="3631520"/>
          </a:xfrm>
        </p:spPr>
        <p:txBody>
          <a:bodyPr>
            <a:normAutofit lnSpcReduction="10000"/>
          </a:bodyPr>
          <a:lstStyle/>
          <a:p>
            <a:r>
              <a:rPr sz="2800" dirty="0"/>
              <a:t>Traditional waste management practices</a:t>
            </a:r>
            <a:endParaRPr lang="en-GB" sz="2800" dirty="0"/>
          </a:p>
          <a:p>
            <a:pPr lvl="1"/>
            <a:r>
              <a:rPr lang="en-GB" dirty="0"/>
              <a:t>Use of biodegradable materials and composting organic waste.</a:t>
            </a:r>
          </a:p>
          <a:p>
            <a:pPr lvl="1"/>
            <a:r>
              <a:rPr lang="en-GB" dirty="0"/>
              <a:t>Community clean-up efforts and waste segregation.</a:t>
            </a:r>
            <a:endParaRPr lang="en-GB" sz="1800" dirty="0"/>
          </a:p>
          <a:p>
            <a:r>
              <a:rPr sz="2800" dirty="0"/>
              <a:t>How these practices can be adapted to modern systems</a:t>
            </a:r>
            <a:endParaRPr lang="en-GB" sz="2800" dirty="0"/>
          </a:p>
          <a:p>
            <a:pPr lvl="1"/>
            <a:r>
              <a:rPr lang="en-GB" dirty="0"/>
              <a:t>Incorporating traditional practices into municipal waste management plans.</a:t>
            </a:r>
          </a:p>
          <a:p>
            <a:pPr lvl="1"/>
            <a:r>
              <a:rPr lang="en-GB" dirty="0"/>
              <a:t>Promoting recycling and upcycling to reduce landfill waste.</a:t>
            </a:r>
            <a:endParaRPr lang="en-GB" sz="1800" dirty="0"/>
          </a:p>
          <a:p>
            <a:endParaRPr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rgbClr val="00B0F0"/>
                </a:solidFill>
              </a:rPr>
              <a:t>Role of Elders and Knowledge Keepers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313432"/>
            <a:ext cx="7521787" cy="4052143"/>
          </a:xfrm>
        </p:spPr>
        <p:txBody>
          <a:bodyPr>
            <a:normAutofit fontScale="92500" lnSpcReduction="20000"/>
          </a:bodyPr>
          <a:lstStyle/>
          <a:p>
            <a:r>
              <a:rPr sz="3000" dirty="0"/>
              <a:t>Importance of elders in preserving environmental knowledge</a:t>
            </a:r>
            <a:endParaRPr lang="en-GB" sz="3000" dirty="0"/>
          </a:p>
          <a:p>
            <a:pPr lvl="1"/>
            <a:r>
              <a:rPr lang="en-GB" sz="2200" dirty="0"/>
              <a:t>Elders are custodians of traditional knowledge and practices.</a:t>
            </a:r>
          </a:p>
          <a:p>
            <a:pPr lvl="1"/>
            <a:r>
              <a:rPr lang="en-GB" sz="2200" dirty="0"/>
              <a:t>They play a key role in educating younger generations about sustainable living.</a:t>
            </a:r>
          </a:p>
          <a:p>
            <a:r>
              <a:rPr sz="3000" dirty="0"/>
              <a:t>Transmission of sustainable practices through generations</a:t>
            </a:r>
            <a:endParaRPr lang="en-GB" sz="3000" dirty="0"/>
          </a:p>
          <a:p>
            <a:pPr lvl="1"/>
            <a:r>
              <a:rPr lang="en-GB" sz="2200" dirty="0"/>
              <a:t>Oral traditions, storytelling, and community rituals facilitate knowledge transfer.</a:t>
            </a:r>
          </a:p>
          <a:p>
            <a:pPr lvl="1"/>
            <a:r>
              <a:rPr lang="en-GB" sz="2200" dirty="0"/>
              <a:t>Engaging youth in traditional practices and conservation efforts.</a:t>
            </a:r>
          </a:p>
          <a:p>
            <a:endParaRPr lang="en-GB" sz="2200" dirty="0"/>
          </a:p>
          <a:p>
            <a:endParaRPr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rgbClr val="00B0F0"/>
                </a:solidFill>
              </a:rPr>
              <a:t>Environmental Education in African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sz="3000" dirty="0"/>
              <a:t>Traditional methods of teaching environmental stewardship</a:t>
            </a:r>
            <a:endParaRPr lang="en-GB" sz="3000" dirty="0"/>
          </a:p>
          <a:p>
            <a:pPr lvl="1"/>
            <a:r>
              <a:rPr lang="en-GB" sz="2200" dirty="0"/>
              <a:t>Hands-on learning through participation in communal activities.</a:t>
            </a:r>
          </a:p>
          <a:p>
            <a:pPr lvl="1"/>
            <a:r>
              <a:rPr lang="en-GB" sz="2200" dirty="0"/>
              <a:t>Use of proverbs, myths, and stories to impart environmental values</a:t>
            </a:r>
            <a:r>
              <a:rPr lang="en-GB" dirty="0"/>
              <a:t>.</a:t>
            </a:r>
            <a:endParaRPr sz="2800" dirty="0"/>
          </a:p>
          <a:p>
            <a:r>
              <a:rPr sz="3000" dirty="0"/>
              <a:t>Integration of cultural education into modern curricula</a:t>
            </a:r>
            <a:endParaRPr lang="en-GB" sz="3000" dirty="0"/>
          </a:p>
          <a:p>
            <a:pPr lvl="1"/>
            <a:r>
              <a:rPr lang="en-GB" sz="2200" dirty="0"/>
              <a:t>Developing school programs that incorporate indigenous knowledge and practices.</a:t>
            </a:r>
          </a:p>
          <a:p>
            <a:pPr lvl="1"/>
            <a:endParaRPr lang="en-GB" sz="1800" dirty="0"/>
          </a:p>
          <a:p>
            <a:endParaRPr lang="en-GB" sz="2800" dirty="0"/>
          </a:p>
          <a:p>
            <a:endParaRPr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rgbClr val="00B0F0"/>
                </a:solidFill>
              </a:rPr>
              <a:t>Case Study: Maasai Land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57984"/>
            <a:ext cx="7704667" cy="4096512"/>
          </a:xfrm>
        </p:spPr>
        <p:txBody>
          <a:bodyPr>
            <a:normAutofit fontScale="77500" lnSpcReduction="20000"/>
          </a:bodyPr>
          <a:lstStyle/>
          <a:p>
            <a:r>
              <a:rPr sz="3400" dirty="0"/>
              <a:t>Detailed case study of the Maasai community’s land management</a:t>
            </a:r>
            <a:endParaRPr lang="en-GB" sz="3400" dirty="0"/>
          </a:p>
          <a:p>
            <a:pPr lvl="1"/>
            <a:r>
              <a:rPr lang="en-GB" sz="2600" dirty="0"/>
              <a:t>The Maasai practice rotational grazing, allowing pastures to recover and maintain biodiversity.</a:t>
            </a:r>
          </a:p>
          <a:p>
            <a:pPr lvl="1"/>
            <a:r>
              <a:rPr lang="en-GB" sz="2600" dirty="0"/>
              <a:t>They use traditional zoning to designate areas for different uses, such as grazing, farming, and conservation.</a:t>
            </a:r>
          </a:p>
          <a:p>
            <a:r>
              <a:rPr sz="3400" dirty="0"/>
              <a:t>Lessons learned and implications for modern practices</a:t>
            </a:r>
            <a:endParaRPr lang="en-GB" sz="3400" dirty="0"/>
          </a:p>
          <a:p>
            <a:pPr lvl="1"/>
            <a:r>
              <a:rPr lang="en-GB" sz="2600" dirty="0"/>
              <a:t>The importance of community involvement in resource management.</a:t>
            </a:r>
          </a:p>
          <a:p>
            <a:pPr lvl="1"/>
            <a:r>
              <a:rPr lang="en-GB" sz="2600" dirty="0"/>
              <a:t>Balancing traditional knowledge with modern conservation techniques for sustainable outcomes.</a:t>
            </a:r>
          </a:p>
          <a:p>
            <a:endParaRPr sz="2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rgbClr val="00B0F0"/>
                </a:solidFill>
              </a:rPr>
              <a:t>Case Study: Nigerian Waste Management Innovations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Innovations in waste management in Nigeria</a:t>
            </a:r>
            <a:endParaRPr lang="en-GB" sz="2800" dirty="0"/>
          </a:p>
          <a:p>
            <a:pPr lvl="1"/>
            <a:r>
              <a:rPr lang="en-GB" dirty="0"/>
              <a:t>The development of waste-to-energy projects that convert waste into electricity.</a:t>
            </a:r>
          </a:p>
          <a:p>
            <a:r>
              <a:rPr sz="2800" dirty="0"/>
              <a:t>Impact on community health and environment</a:t>
            </a:r>
            <a:endParaRPr lang="en-GB" sz="2800" dirty="0"/>
          </a:p>
          <a:p>
            <a:pPr lvl="1"/>
            <a:r>
              <a:rPr lang="en-GB" dirty="0"/>
              <a:t>Reduced pollution and improved public health.</a:t>
            </a:r>
          </a:p>
          <a:p>
            <a:pPr lvl="1"/>
            <a:r>
              <a:rPr lang="en-GB" dirty="0"/>
              <a:t>Creation of job opportunities and economic benefits for communities.</a:t>
            </a:r>
            <a:endParaRPr lang="en-GB" sz="1800" dirty="0"/>
          </a:p>
          <a:p>
            <a:endParaRPr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rgbClr val="00B0F0"/>
                </a:solidFill>
              </a:rPr>
              <a:t>Modern Adaptations of Traditional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231136"/>
            <a:ext cx="7704667" cy="3768680"/>
          </a:xfrm>
        </p:spPr>
        <p:txBody>
          <a:bodyPr>
            <a:normAutofit lnSpcReduction="10000"/>
          </a:bodyPr>
          <a:lstStyle/>
          <a:p>
            <a:r>
              <a:rPr sz="2800" dirty="0"/>
              <a:t>How traditional practices are being adapted for modern use</a:t>
            </a:r>
            <a:endParaRPr lang="en-GB" dirty="0"/>
          </a:p>
          <a:p>
            <a:pPr lvl="1"/>
            <a:r>
              <a:rPr lang="en-GB" dirty="0"/>
              <a:t>Integration of traditional farming methods with modern technology for increased productivity.</a:t>
            </a:r>
            <a:endParaRPr lang="en-GB" sz="1800" dirty="0"/>
          </a:p>
          <a:p>
            <a:pPr lvl="1"/>
            <a:r>
              <a:rPr lang="en-GB" dirty="0"/>
              <a:t>Use of traditional construction techniques with sustainable materials in modern architecture.</a:t>
            </a:r>
            <a:endParaRPr sz="2800" dirty="0"/>
          </a:p>
          <a:p>
            <a:r>
              <a:rPr sz="2800" dirty="0"/>
              <a:t>Examples of successful integrations</a:t>
            </a:r>
            <a:endParaRPr lang="en-GB" sz="2800" dirty="0"/>
          </a:p>
          <a:p>
            <a:pPr lvl="1"/>
            <a:r>
              <a:rPr lang="en-GB" dirty="0"/>
              <a:t>The use of traditional water harvesting techniques in urban planning and development.</a:t>
            </a:r>
          </a:p>
          <a:p>
            <a:endParaRPr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B0F0"/>
                </a:solidFill>
              </a:rPr>
              <a:t>Challenges and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810512"/>
            <a:ext cx="7704667" cy="4189304"/>
          </a:xfrm>
        </p:spPr>
        <p:txBody>
          <a:bodyPr>
            <a:normAutofit fontScale="92500" lnSpcReduction="10000"/>
          </a:bodyPr>
          <a:lstStyle/>
          <a:p>
            <a:r>
              <a:rPr sz="3000" dirty="0"/>
              <a:t>Challenges in preserving traditional practices</a:t>
            </a:r>
            <a:endParaRPr lang="en-GB" sz="3000" dirty="0"/>
          </a:p>
          <a:p>
            <a:pPr lvl="1"/>
            <a:r>
              <a:rPr lang="en-GB" sz="2200" dirty="0"/>
              <a:t>Rapid urbanization and modernization leading to the loss of traditional knowledge.</a:t>
            </a:r>
          </a:p>
          <a:p>
            <a:pPr lvl="1"/>
            <a:r>
              <a:rPr lang="en-GB" sz="2200" dirty="0"/>
              <a:t>Climate change and environmental degradation impacting traditional practices.</a:t>
            </a:r>
          </a:p>
          <a:p>
            <a:r>
              <a:rPr sz="2800" dirty="0"/>
              <a:t>Opportunities for integrating cultural practices into modern sustainability efforts</a:t>
            </a:r>
            <a:endParaRPr lang="en-GB" sz="2800" dirty="0"/>
          </a:p>
          <a:p>
            <a:pPr lvl="1"/>
            <a:r>
              <a:rPr lang="en-GB" sz="2200" dirty="0"/>
              <a:t>Promoting cultural heritage as part of environmental conservation strategies.</a:t>
            </a:r>
          </a:p>
          <a:p>
            <a:r>
              <a:rPr lang="en-GB" sz="2200" dirty="0"/>
              <a:t>Collaborating with local communities to develop sustainable solutions that respect traditional knowledge</a:t>
            </a:r>
            <a:endParaRPr sz="2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B0F0"/>
                </a:solidFill>
              </a:rPr>
              <a:t>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810512"/>
            <a:ext cx="7704667" cy="4189304"/>
          </a:xfrm>
        </p:spPr>
        <p:txBody>
          <a:bodyPr>
            <a:normAutofit/>
          </a:bodyPr>
          <a:lstStyle/>
          <a:p>
            <a:r>
              <a:rPr sz="2800" dirty="0"/>
              <a:t>Future prospects for combining African cultural practices with modern technology</a:t>
            </a:r>
            <a:endParaRPr lang="en-GB" sz="2800" dirty="0"/>
          </a:p>
          <a:p>
            <a:pPr lvl="1"/>
            <a:r>
              <a:rPr lang="en-GB" dirty="0"/>
              <a:t>Leveraging technology to enhance traditional practices and improve sustainability.</a:t>
            </a:r>
            <a:endParaRPr lang="en-GB" sz="1800" dirty="0"/>
          </a:p>
          <a:p>
            <a:pPr lvl="1"/>
            <a:r>
              <a:rPr lang="en-GB" dirty="0"/>
              <a:t>Creating platforms for knowledge exchange between traditional practitioners and modern scientists.</a:t>
            </a:r>
            <a:endParaRPr lang="en-GB" sz="1800" dirty="0"/>
          </a:p>
          <a:p>
            <a:r>
              <a:rPr sz="2800" dirty="0"/>
              <a:t>Vision for a sustainable future</a:t>
            </a:r>
            <a:endParaRPr lang="en-GB" sz="2800" dirty="0"/>
          </a:p>
          <a:p>
            <a:r>
              <a:rPr lang="en-GB" sz="2000" dirty="0"/>
              <a:t>A future where traditional knowledge and modern science work together to address environmental challenges</a:t>
            </a:r>
            <a:r>
              <a:rPr lang="en-GB" dirty="0"/>
              <a:t>.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29384"/>
            <a:ext cx="7704667" cy="4070432"/>
          </a:xfrm>
        </p:spPr>
        <p:txBody>
          <a:bodyPr>
            <a:normAutofit/>
          </a:bodyPr>
          <a:lstStyle/>
          <a:p>
            <a:r>
              <a:rPr sz="2800" dirty="0"/>
              <a:t>Brief overview of African culture</a:t>
            </a:r>
            <a:endParaRPr lang="en-GB" sz="2800" dirty="0"/>
          </a:p>
          <a:p>
            <a:endParaRPr lang="en-GB" dirty="0"/>
          </a:p>
          <a:p>
            <a:pPr lvl="1"/>
            <a:r>
              <a:rPr lang="en-GB" dirty="0"/>
              <a:t>Africa is a diverse continent with a rich tapestry of cultures, traditions, and practices that have been passed down through generations.</a:t>
            </a:r>
            <a:endParaRPr lang="en-GB" sz="2800" dirty="0"/>
          </a:p>
          <a:p>
            <a:r>
              <a:rPr sz="2800" dirty="0"/>
              <a:t>Connection to environmental sustainability</a:t>
            </a:r>
            <a:endParaRPr lang="en-GB" sz="2800" dirty="0"/>
          </a:p>
          <a:p>
            <a:endParaRPr lang="en-GB" dirty="0"/>
          </a:p>
          <a:p>
            <a:pPr lvl="1"/>
            <a:r>
              <a:rPr lang="en-GB" dirty="0"/>
              <a:t>Traditional African practices offer valuable insights into sustainable living and environmental conservation.</a:t>
            </a:r>
            <a:endParaRPr lang="en-GB" sz="1800" dirty="0"/>
          </a:p>
          <a:p>
            <a:endParaRPr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B0F0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719072"/>
            <a:ext cx="7704667" cy="4280744"/>
          </a:xfrm>
        </p:spPr>
        <p:txBody>
          <a:bodyPr>
            <a:normAutofit fontScale="62500" lnSpcReduction="20000"/>
          </a:bodyPr>
          <a:lstStyle/>
          <a:p>
            <a:r>
              <a:rPr sz="4500" dirty="0"/>
              <a:t>Summary of key points</a:t>
            </a:r>
            <a:endParaRPr lang="en-GB" sz="4500" dirty="0"/>
          </a:p>
          <a:p>
            <a:pPr lvl="1"/>
            <a:r>
              <a:rPr lang="en-GB" sz="3200" dirty="0"/>
              <a:t>African cultural practices offer valuable insights for environmental sustainability.</a:t>
            </a:r>
          </a:p>
          <a:p>
            <a:pPr lvl="1"/>
            <a:r>
              <a:rPr lang="en-GB" sz="3200" dirty="0"/>
              <a:t>Integrating traditional knowledge with modern approaches can address contemporary environmental challenges.</a:t>
            </a:r>
          </a:p>
          <a:p>
            <a:r>
              <a:rPr sz="4200" dirty="0"/>
              <a:t>Final thoughts on the importance of African culture in environmental sustainability</a:t>
            </a:r>
            <a:endParaRPr lang="en-GB" sz="4200" dirty="0"/>
          </a:p>
          <a:p>
            <a:pPr lvl="1"/>
            <a:r>
              <a:rPr lang="en-GB" sz="3200" dirty="0"/>
              <a:t>Recognizing and valuing traditional practices is crucial for sustainable development.</a:t>
            </a:r>
          </a:p>
          <a:p>
            <a:pPr lvl="1"/>
            <a:r>
              <a:rPr lang="en-GB" sz="3200" dirty="0"/>
              <a:t>Collaboration and respect for cultural heritage can lead to innovative and effective solutions.</a:t>
            </a:r>
          </a:p>
          <a:p>
            <a:pPr marL="0" indent="0"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dirty="0"/>
              <a:t>Thank you and Q&amp;A</a:t>
            </a:r>
          </a:p>
        </p:txBody>
      </p:sp>
    </p:spTree>
    <p:extLst>
      <p:ext uri="{BB962C8B-B14F-4D97-AF65-F5344CB8AC3E}">
        <p14:creationId xmlns:p14="http://schemas.microsoft.com/office/powerpoint/2010/main" val="42568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/>
                </a:solidFill>
              </a:rPr>
              <a:t>Traditional Environmental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883664"/>
            <a:ext cx="7704667" cy="4116152"/>
          </a:xfrm>
        </p:spPr>
        <p:txBody>
          <a:bodyPr>
            <a:normAutofit/>
          </a:bodyPr>
          <a:lstStyle/>
          <a:p>
            <a:r>
              <a:rPr sz="2800" dirty="0"/>
              <a:t>Overview of traditional African practices in waste management</a:t>
            </a:r>
            <a:endParaRPr lang="en-GB" sz="2800" dirty="0"/>
          </a:p>
          <a:p>
            <a:pPr lvl="1"/>
            <a:r>
              <a:rPr lang="en-GB" dirty="0"/>
              <a:t>Communities traditionally practiced waste segregation, composting, and recycling organic waste. Waste was minimized through reusing and repurposing materials</a:t>
            </a:r>
            <a:endParaRPr lang="en-GB" sz="1800" dirty="0"/>
          </a:p>
          <a:p>
            <a:r>
              <a:rPr sz="2800" dirty="0"/>
              <a:t>Sustainable methods used by various communities</a:t>
            </a:r>
            <a:endParaRPr lang="en-GB" sz="2800" dirty="0"/>
          </a:p>
          <a:p>
            <a:r>
              <a:rPr lang="en-GB" sz="2000" dirty="0"/>
              <a:t>Practices such as rotational grazing and crop rotation maintained soil fertility and prevented land degradation</a:t>
            </a:r>
          </a:p>
          <a:p>
            <a:endParaRPr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/>
                </a:solidFill>
              </a:rPr>
              <a:t>Indigenous Knowledge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221992"/>
            <a:ext cx="7704667" cy="3777824"/>
          </a:xfrm>
        </p:spPr>
        <p:txBody>
          <a:bodyPr>
            <a:normAutofit lnSpcReduction="10000"/>
          </a:bodyPr>
          <a:lstStyle/>
          <a:p>
            <a:r>
              <a:rPr sz="2800" dirty="0"/>
              <a:t>Role of indigenous knowledge in environmental conservation</a:t>
            </a:r>
            <a:endParaRPr lang="en-GB" sz="2800" dirty="0"/>
          </a:p>
          <a:p>
            <a:pPr lvl="1"/>
            <a:r>
              <a:rPr lang="en-GB" dirty="0"/>
              <a:t>Indigenous knowledge encompasses a deep understanding of local ecosystems and biodiversity.</a:t>
            </a:r>
            <a:endParaRPr lang="en-GB" sz="1800" dirty="0"/>
          </a:p>
          <a:p>
            <a:r>
              <a:rPr sz="2800" dirty="0"/>
              <a:t>Examples from different African cultures</a:t>
            </a:r>
            <a:endParaRPr lang="en-GB" sz="2800" dirty="0"/>
          </a:p>
          <a:p>
            <a:pPr lvl="1"/>
            <a:r>
              <a:rPr lang="en-GB" dirty="0"/>
              <a:t>The Himba people of Namibia use traditional techniques for water conservation in arid environments.</a:t>
            </a:r>
          </a:p>
          <a:p>
            <a:pPr lvl="1"/>
            <a:r>
              <a:rPr lang="en-GB" dirty="0"/>
              <a:t>The San people of the Kalahari Desert practice sustainable hunting and gathering.</a:t>
            </a:r>
            <a:endParaRPr lang="en-GB" sz="1800" dirty="0"/>
          </a:p>
          <a:p>
            <a:pPr lvl="1"/>
            <a:endParaRPr lang="en-GB" sz="1800" dirty="0"/>
          </a:p>
          <a:p>
            <a:endParaRPr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/>
                </a:solidFill>
              </a:rPr>
              <a:t>Sacred Natural 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892808"/>
            <a:ext cx="7704667" cy="4152728"/>
          </a:xfrm>
        </p:spPr>
        <p:txBody>
          <a:bodyPr>
            <a:normAutofit fontScale="55000" lnSpcReduction="20000"/>
          </a:bodyPr>
          <a:lstStyle/>
          <a:p>
            <a:r>
              <a:rPr sz="5100" dirty="0"/>
              <a:t>Importance of sacred natural sites in African culture</a:t>
            </a:r>
            <a:endParaRPr lang="en-GB" sz="5100" dirty="0"/>
          </a:p>
          <a:p>
            <a:pPr lvl="1"/>
            <a:r>
              <a:rPr lang="en-GB" sz="3600" dirty="0"/>
              <a:t>Many African cultures designate natural sites such as forests, rivers, and mountains as sacred.</a:t>
            </a:r>
          </a:p>
          <a:p>
            <a:pPr lvl="1"/>
            <a:r>
              <a:rPr lang="en-GB" sz="3600" dirty="0"/>
              <a:t>These sites are protected due to their cultural and spiritual significance</a:t>
            </a:r>
            <a:r>
              <a:rPr lang="en-GB" sz="2900" dirty="0"/>
              <a:t>.</a:t>
            </a:r>
          </a:p>
          <a:p>
            <a:r>
              <a:rPr sz="5100" dirty="0"/>
              <a:t>How these sites contribute to biodiversity conservatio</a:t>
            </a:r>
            <a:r>
              <a:rPr sz="4500" dirty="0"/>
              <a:t>n</a:t>
            </a:r>
            <a:endParaRPr lang="en-GB" sz="4500" dirty="0"/>
          </a:p>
          <a:p>
            <a:r>
              <a:rPr lang="en-GB" sz="3600" dirty="0"/>
              <a:t>Sacred sites often serve as biodiversity hotspots, preserving a variety of plant and animal species. The protection of these areas prevents deforestation and habitat destruction</a:t>
            </a:r>
          </a:p>
          <a:p>
            <a:pPr marL="457200" lvl="1" indent="0">
              <a:buNone/>
            </a:pPr>
            <a:r>
              <a:rPr lang="en-GB" dirty="0"/>
              <a:t>.</a:t>
            </a:r>
            <a:endParaRPr lang="en-GB" sz="1800" dirty="0"/>
          </a:p>
          <a:p>
            <a:pPr lvl="1"/>
            <a:endParaRPr lang="en-GB" sz="1800" dirty="0"/>
          </a:p>
          <a:p>
            <a:endParaRPr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/>
                </a:solidFill>
              </a:rPr>
              <a:t>Traditional Land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874520"/>
            <a:ext cx="7704667" cy="4125296"/>
          </a:xfrm>
        </p:spPr>
        <p:txBody>
          <a:bodyPr>
            <a:normAutofit lnSpcReduction="10000"/>
          </a:bodyPr>
          <a:lstStyle/>
          <a:p>
            <a:r>
              <a:rPr sz="2800" dirty="0"/>
              <a:t>Methods of land use and management in African communities</a:t>
            </a:r>
            <a:endParaRPr lang="en-GB" sz="2800" dirty="0"/>
          </a:p>
          <a:p>
            <a:pPr lvl="1"/>
            <a:r>
              <a:rPr lang="en-GB" dirty="0"/>
              <a:t>Agroforestry combines agriculture and forestry to create sustainable land-use systems.</a:t>
            </a:r>
          </a:p>
          <a:p>
            <a:pPr lvl="1"/>
            <a:r>
              <a:rPr lang="en-GB" dirty="0"/>
              <a:t>Terracing and contour ploughing reduce soil erosion on slopes.</a:t>
            </a:r>
            <a:endParaRPr lang="en-GB" sz="1800" dirty="0"/>
          </a:p>
          <a:p>
            <a:r>
              <a:rPr sz="2800" dirty="0"/>
              <a:t>Benefits of traditional land management practices</a:t>
            </a:r>
            <a:endParaRPr lang="en-GB" sz="2800" dirty="0"/>
          </a:p>
          <a:p>
            <a:pPr lvl="1"/>
            <a:r>
              <a:rPr lang="en-GB" dirty="0"/>
              <a:t>Enhanced soil fertility and reduced erosion.</a:t>
            </a:r>
          </a:p>
          <a:p>
            <a:pPr lvl="1"/>
            <a:r>
              <a:rPr lang="en-GB" dirty="0"/>
              <a:t>Increased resilience to climate change and extreme weather events.</a:t>
            </a:r>
          </a:p>
          <a:p>
            <a:pPr marL="0" indent="0"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chemeClr val="accent1"/>
                </a:solidFill>
              </a:rPr>
              <a:t>Community-Based Resource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057400"/>
            <a:ext cx="7704667" cy="3942416"/>
          </a:xfrm>
        </p:spPr>
        <p:txBody>
          <a:bodyPr>
            <a:normAutofit fontScale="92500" lnSpcReduction="20000"/>
          </a:bodyPr>
          <a:lstStyle/>
          <a:p>
            <a:r>
              <a:rPr sz="3000" dirty="0"/>
              <a:t>Role of community-based management in sustainability</a:t>
            </a:r>
            <a:endParaRPr lang="en-GB" sz="3000" dirty="0"/>
          </a:p>
          <a:p>
            <a:pPr marL="457200" lvl="1" indent="0">
              <a:buNone/>
            </a:pPr>
            <a:r>
              <a:rPr lang="en-GB" sz="2400" dirty="0"/>
              <a:t>Communities collectively manage and protect natural resources, ensuring equitable access and sustainable use.</a:t>
            </a:r>
          </a:p>
          <a:p>
            <a:endParaRPr sz="2800" dirty="0"/>
          </a:p>
          <a:p>
            <a:r>
              <a:rPr sz="3000" dirty="0"/>
              <a:t>Success stories from African communities</a:t>
            </a:r>
            <a:endParaRPr lang="en-GB" sz="3000" dirty="0"/>
          </a:p>
          <a:p>
            <a:pPr lvl="1"/>
            <a:r>
              <a:rPr lang="en-GB" sz="2200" dirty="0"/>
              <a:t>The community-managed forests in Tanzania, which have improved forest conservation and provided economic benefits.</a:t>
            </a:r>
          </a:p>
          <a:p>
            <a:pPr lvl="1"/>
            <a:r>
              <a:rPr lang="en-GB" sz="2200" dirty="0"/>
              <a:t>Marine protected areas managed by local communities in Madagascar.</a:t>
            </a:r>
          </a:p>
          <a:p>
            <a:endParaRPr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chemeClr val="accent1"/>
                </a:solidFill>
              </a:rPr>
              <a:t>Cultural Festivals and Environmental Awareness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03120"/>
            <a:ext cx="7704667" cy="4014216"/>
          </a:xfrm>
        </p:spPr>
        <p:txBody>
          <a:bodyPr>
            <a:normAutofit fontScale="92500"/>
          </a:bodyPr>
          <a:lstStyle/>
          <a:p>
            <a:r>
              <a:rPr sz="3000" dirty="0"/>
              <a:t>Festivals that promote environmental awareness</a:t>
            </a:r>
            <a:endParaRPr lang="en-GB" sz="3000" dirty="0"/>
          </a:p>
          <a:p>
            <a:r>
              <a:rPr lang="en-GB" dirty="0"/>
              <a:t>The Festival of Water in Ghana celebrates and raises awareness about the importance of water conservation</a:t>
            </a:r>
            <a:endParaRPr sz="2800" dirty="0"/>
          </a:p>
          <a:p>
            <a:r>
              <a:rPr sz="3000" dirty="0"/>
              <a:t>Impact of cultural events on sustainability</a:t>
            </a:r>
            <a:endParaRPr lang="en-GB" sz="3000" dirty="0"/>
          </a:p>
          <a:p>
            <a:pPr lvl="1"/>
            <a:r>
              <a:rPr lang="en-GB" sz="2200" dirty="0"/>
              <a:t>Festivals serve as platforms for education and advocacy, bringing together diverse groups to promote environmental causes.</a:t>
            </a:r>
          </a:p>
          <a:p>
            <a:pPr lvl="1"/>
            <a:r>
              <a:rPr lang="en-GB" sz="2200" dirty="0"/>
              <a:t>They foster community engagement and support for conservation initiatives.</a:t>
            </a:r>
          </a:p>
          <a:p>
            <a:endParaRPr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chemeClr val="accent1"/>
                </a:solidFill>
              </a:rPr>
              <a:t>African Art and Environmental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Use of art to convey environmental messages</a:t>
            </a:r>
            <a:endParaRPr lang="en-GB" sz="2800" dirty="0"/>
          </a:p>
          <a:p>
            <a:r>
              <a:rPr lang="en-GB" sz="2000" dirty="0"/>
              <a:t>Artists use various mediums such as painting, sculpture, and performance to highlight environmental issues</a:t>
            </a:r>
            <a:endParaRPr sz="2000" dirty="0"/>
          </a:p>
          <a:p>
            <a:r>
              <a:rPr sz="2800" dirty="0"/>
              <a:t>Examples of environmental themes in African art</a:t>
            </a:r>
            <a:endParaRPr lang="en-GB" sz="2800" dirty="0"/>
          </a:p>
          <a:p>
            <a:pPr lvl="1"/>
            <a:r>
              <a:rPr lang="en-GB" dirty="0"/>
              <a:t>The works of Kenyan artist Wangechi Mutu, who explores themes of nature and sustainability.</a:t>
            </a:r>
          </a:p>
          <a:p>
            <a:endParaRPr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84</TotalTime>
  <Words>1109</Words>
  <Application>Microsoft Office PowerPoint</Application>
  <PresentationFormat>On-screen Show (4:3)</PresentationFormat>
  <Paragraphs>129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Corbel</vt:lpstr>
      <vt:lpstr>Parallax</vt:lpstr>
      <vt:lpstr>African Culture and Its Importance to Environmental Sustainability</vt:lpstr>
      <vt:lpstr>Introduction</vt:lpstr>
      <vt:lpstr>Traditional Environmental Practices</vt:lpstr>
      <vt:lpstr>Indigenous Knowledge Systems</vt:lpstr>
      <vt:lpstr>Sacred Natural Sites</vt:lpstr>
      <vt:lpstr>Traditional Land Management</vt:lpstr>
      <vt:lpstr>Community-Based Resource Management</vt:lpstr>
      <vt:lpstr>Cultural Festivals and Environmental Awareness</vt:lpstr>
      <vt:lpstr>African Art and Environmental Messages</vt:lpstr>
      <vt:lpstr>Traditional Agriculture Practices</vt:lpstr>
      <vt:lpstr>Water Conservation Techniques</vt:lpstr>
      <vt:lpstr>Waste Management in African Communities</vt:lpstr>
      <vt:lpstr>Role of Elders and Knowledge Keepers</vt:lpstr>
      <vt:lpstr>Environmental Education in African Culture</vt:lpstr>
      <vt:lpstr>Case Study: Maasai Land Management</vt:lpstr>
      <vt:lpstr>Case Study: Nigerian Waste Management Innovations</vt:lpstr>
      <vt:lpstr>Modern Adaptations of Traditional Practices</vt:lpstr>
      <vt:lpstr>Challenges and Opportunities</vt:lpstr>
      <vt:lpstr>Future Directions</vt:lpstr>
      <vt:lpstr>Conclusion</vt:lpstr>
      <vt:lpstr>THE END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African Culture and Its Importance to Environmental Sustainability</dc:title>
  <dc:subject/>
  <dc:creator>ngonze</dc:creator>
  <cp:keywords/>
  <dc:description>generated using python-pptx</dc:description>
  <cp:lastModifiedBy>girishom ngonze</cp:lastModifiedBy>
  <cp:revision>24</cp:revision>
  <dcterms:created xsi:type="dcterms:W3CDTF">2013-01-27T09:14:16Z</dcterms:created>
  <dcterms:modified xsi:type="dcterms:W3CDTF">2024-08-17T17:06:59Z</dcterms:modified>
  <cp:category/>
</cp:coreProperties>
</file>