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893" autoAdjust="0"/>
    <p:restoredTop sz="98868" autoAdjust="0"/>
  </p:normalViewPr>
  <p:slideViewPr>
    <p:cSldViewPr snapToGrid="0" snapToObjects="1">
      <p:cViewPr>
        <p:scale>
          <a:sx n="100" d="100"/>
          <a:sy n="100" d="100"/>
        </p:scale>
        <p:origin x="-1288" y="-4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A33B-3EAB-8142-BB4B-83A2CD5E248D}" type="datetimeFigureOut">
              <a:t>8/25/17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8E468-6820-304F-AECA-BFF8B8B3257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45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A33B-3EAB-8142-BB4B-83A2CD5E248D}" type="datetimeFigureOut">
              <a:t>8/25/17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8E468-6820-304F-AECA-BFF8B8B3257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566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A33B-3EAB-8142-BB4B-83A2CD5E248D}" type="datetimeFigureOut">
              <a:t>8/25/17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8E468-6820-304F-AECA-BFF8B8B3257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49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A33B-3EAB-8142-BB4B-83A2CD5E248D}" type="datetimeFigureOut">
              <a:t>8/25/17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8E468-6820-304F-AECA-BFF8B8B3257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83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A33B-3EAB-8142-BB4B-83A2CD5E248D}" type="datetimeFigureOut">
              <a:t>8/25/17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8E468-6820-304F-AECA-BFF8B8B3257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825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A33B-3EAB-8142-BB4B-83A2CD5E248D}" type="datetimeFigureOut">
              <a:t>8/25/17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8E468-6820-304F-AECA-BFF8B8B3257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2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A33B-3EAB-8142-BB4B-83A2CD5E248D}" type="datetimeFigureOut">
              <a:t>8/25/17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8E468-6820-304F-AECA-BFF8B8B3257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80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A33B-3EAB-8142-BB4B-83A2CD5E248D}" type="datetimeFigureOut">
              <a:t>8/25/17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8E468-6820-304F-AECA-BFF8B8B3257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40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A33B-3EAB-8142-BB4B-83A2CD5E248D}" type="datetimeFigureOut">
              <a:t>8/25/17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8E468-6820-304F-AECA-BFF8B8B3257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32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A33B-3EAB-8142-BB4B-83A2CD5E248D}" type="datetimeFigureOut">
              <a:t>8/25/17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8E468-6820-304F-AECA-BFF8B8B3257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145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A33B-3EAB-8142-BB4B-83A2CD5E248D}" type="datetimeFigureOut">
              <a:t>8/25/17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8E468-6820-304F-AECA-BFF8B8B3257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374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4A33B-3EAB-8142-BB4B-83A2CD5E248D}" type="datetimeFigureOut">
              <a:t>8/25/17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8E468-6820-304F-AECA-BFF8B8B3257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344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1817" y="411411"/>
            <a:ext cx="2244059" cy="21163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02765" y="4099669"/>
            <a:ext cx="1976064" cy="21197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975625" y="697224"/>
            <a:ext cx="2885764" cy="21863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091244" y="3744110"/>
            <a:ext cx="2615702" cy="21856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9733" y="5684004"/>
            <a:ext cx="114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2B800"/>
                </a:solidFill>
              </a:rPr>
              <a:t>U-PII</a:t>
            </a:r>
            <a:endParaRPr lang="en-US" sz="2400" b="1" dirty="0">
              <a:solidFill>
                <a:srgbClr val="F2B8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27182" y="295854"/>
            <a:ext cx="114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007FDE"/>
                </a:solidFill>
              </a:rPr>
              <a:t>NanE</a:t>
            </a:r>
            <a:endParaRPr lang="en-US" sz="2400" b="1" dirty="0">
              <a:solidFill>
                <a:srgbClr val="007FD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34715" y="1136755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err="1" smtClean="0">
                <a:solidFill>
                  <a:srgbClr val="00B050"/>
                </a:solidFill>
              </a:rPr>
              <a:t>HPr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20851" y="2648824"/>
            <a:ext cx="114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err="1" smtClean="0">
                <a:solidFill>
                  <a:srgbClr val="7030A0"/>
                </a:solidFill>
              </a:rPr>
              <a:t>NagB</a:t>
            </a:r>
            <a:endParaRPr lang="en-US" sz="2400" b="1" dirty="0">
              <a:solidFill>
                <a:srgbClr val="7030A0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2046272" y="2031999"/>
            <a:ext cx="1142163" cy="603114"/>
            <a:chOff x="2262172" y="2031999"/>
            <a:chExt cx="1142163" cy="603114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2430433" y="2031999"/>
              <a:ext cx="91068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Arc 13"/>
            <p:cNvSpPr/>
            <p:nvPr/>
          </p:nvSpPr>
          <p:spPr>
            <a:xfrm flipH="1">
              <a:off x="2617354" y="2033956"/>
              <a:ext cx="684645" cy="471119"/>
            </a:xfrm>
            <a:prstGeom prst="arc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62172" y="2173448"/>
              <a:ext cx="11421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b="1" dirty="0" err="1" smtClean="0">
                  <a:solidFill>
                    <a:srgbClr val="7030A0"/>
                  </a:solidFill>
                </a:rPr>
                <a:t>NagB</a:t>
              </a:r>
              <a:endParaRPr lang="en-US" sz="24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165248" y="4940299"/>
            <a:ext cx="1142163" cy="603114"/>
            <a:chOff x="2262172" y="2031999"/>
            <a:chExt cx="1142163" cy="603114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2430433" y="2031999"/>
              <a:ext cx="91068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Arc 18"/>
            <p:cNvSpPr/>
            <p:nvPr/>
          </p:nvSpPr>
          <p:spPr>
            <a:xfrm flipH="1">
              <a:off x="2617354" y="2033956"/>
              <a:ext cx="684645" cy="471119"/>
            </a:xfrm>
            <a:prstGeom prst="arc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262172" y="2173448"/>
              <a:ext cx="11421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b="1" dirty="0" err="1" smtClean="0">
                  <a:solidFill>
                    <a:srgbClr val="7030A0"/>
                  </a:solidFill>
                </a:rPr>
                <a:t>NagB</a:t>
              </a:r>
              <a:endParaRPr lang="en-US" sz="24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95145" y="3110489"/>
            <a:ext cx="21469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solidFill>
                  <a:srgbClr val="008000"/>
                </a:solidFill>
                <a:latin typeface="Arial"/>
                <a:cs typeface="Arial"/>
              </a:rPr>
              <a:t>HPr</a:t>
            </a:r>
            <a:r>
              <a:rPr lang="en-US" b="1">
                <a:latin typeface="Arial"/>
                <a:cs typeface="Arial"/>
              </a:rPr>
              <a:t> can only bind</a:t>
            </a:r>
          </a:p>
          <a:p>
            <a:pPr algn="ctr"/>
            <a:r>
              <a:rPr lang="en-US" b="1">
                <a:solidFill>
                  <a:srgbClr val="3366FF"/>
                </a:solidFill>
                <a:latin typeface="Arial"/>
                <a:cs typeface="Arial"/>
              </a:rPr>
              <a:t>NanE</a:t>
            </a:r>
            <a:r>
              <a:rPr lang="en-US" b="1">
                <a:latin typeface="Arial"/>
                <a:cs typeface="Arial"/>
              </a:rPr>
              <a:t> </a:t>
            </a:r>
            <a:r>
              <a:rPr lang="en-US" b="1" u="sng">
                <a:latin typeface="Arial"/>
                <a:cs typeface="Arial"/>
              </a:rPr>
              <a:t>or</a:t>
            </a:r>
            <a:r>
              <a:rPr lang="en-US" b="1">
                <a:latin typeface="Arial"/>
                <a:cs typeface="Arial"/>
              </a:rPr>
              <a:t>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U-PII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5315" y="844655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err="1" smtClean="0">
                <a:solidFill>
                  <a:srgbClr val="00B050"/>
                </a:solidFill>
              </a:rPr>
              <a:t>HPr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57751" y="295854"/>
            <a:ext cx="114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007FDE"/>
                </a:solidFill>
              </a:rPr>
              <a:t>NanE</a:t>
            </a:r>
            <a:endParaRPr lang="en-US" sz="2400" b="1" dirty="0">
              <a:solidFill>
                <a:srgbClr val="007FDE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4484" y="535068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err="1" smtClean="0">
                <a:solidFill>
                  <a:srgbClr val="00B050"/>
                </a:solidFill>
              </a:rPr>
              <a:t>HPr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96335" y="3904965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err="1" smtClean="0">
                <a:solidFill>
                  <a:srgbClr val="00B050"/>
                </a:solidFill>
              </a:rPr>
              <a:t>HPr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999512" y="3614411"/>
            <a:ext cx="736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W</a:t>
            </a:r>
            <a:r>
              <a:rPr lang="en-US" sz="1400" dirty="0" smtClean="0"/>
              <a:t>224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6338640" y="5465141"/>
            <a:ext cx="36947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I</a:t>
            </a:r>
            <a:r>
              <a:rPr lang="en-US" sz="1400" dirty="0" smtClean="0"/>
              <a:t>nterface shared by </a:t>
            </a:r>
            <a:r>
              <a:rPr lang="en-US" sz="1400" dirty="0" err="1" smtClean="0"/>
              <a:t>NanE</a:t>
            </a:r>
            <a:r>
              <a:rPr lang="en-US" sz="1400" dirty="0" smtClean="0"/>
              <a:t> and U-PII</a:t>
            </a:r>
            <a:endParaRPr lang="en-US" sz="1400" dirty="0"/>
          </a:p>
        </p:txBody>
      </p:sp>
      <p:sp>
        <p:nvSpPr>
          <p:cNvPr id="28" name="Rectangle 27"/>
          <p:cNvSpPr/>
          <p:nvPr/>
        </p:nvSpPr>
        <p:spPr>
          <a:xfrm>
            <a:off x="5999514" y="5513369"/>
            <a:ext cx="230331" cy="211320"/>
          </a:xfrm>
          <a:prstGeom prst="rect">
            <a:avLst/>
          </a:prstGeom>
          <a:solidFill>
            <a:srgbClr val="666666"/>
          </a:solidFill>
          <a:ln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57417" y="1987158"/>
            <a:ext cx="3979795" cy="2895600"/>
          </a:xfrm>
          <a:prstGeom prst="rect">
            <a:avLst/>
          </a:prstGeom>
          <a:ln w="25400">
            <a:solidFill>
              <a:schemeClr val="accent1">
                <a:shade val="50000"/>
              </a:schemeClr>
            </a:solidFill>
          </a:ln>
        </p:spPr>
      </p:pic>
      <p:sp>
        <p:nvSpPr>
          <p:cNvPr id="30" name="Freeform 29"/>
          <p:cNvSpPr/>
          <p:nvPr/>
        </p:nvSpPr>
        <p:spPr>
          <a:xfrm>
            <a:off x="6425371" y="3060625"/>
            <a:ext cx="1185111" cy="1516168"/>
          </a:xfrm>
          <a:custGeom>
            <a:avLst/>
            <a:gdLst>
              <a:gd name="connsiteX0" fmla="*/ 60854 w 889534"/>
              <a:gd name="connsiteY0" fmla="*/ 400100 h 1166181"/>
              <a:gd name="connsiteX1" fmla="*/ 237067 w 889534"/>
              <a:gd name="connsiteY1" fmla="*/ 414388 h 1166181"/>
              <a:gd name="connsiteX2" fmla="*/ 251354 w 889534"/>
              <a:gd name="connsiteY2" fmla="*/ 76250 h 1166181"/>
              <a:gd name="connsiteX3" fmla="*/ 408517 w 889534"/>
              <a:gd name="connsiteY3" fmla="*/ 50 h 1166181"/>
              <a:gd name="connsiteX4" fmla="*/ 503767 w 889534"/>
              <a:gd name="connsiteY4" fmla="*/ 81013 h 1166181"/>
              <a:gd name="connsiteX5" fmla="*/ 760942 w 889534"/>
              <a:gd name="connsiteY5" fmla="*/ 85775 h 1166181"/>
              <a:gd name="connsiteX6" fmla="*/ 727604 w 889534"/>
              <a:gd name="connsiteY6" fmla="*/ 290563 h 1166181"/>
              <a:gd name="connsiteX7" fmla="*/ 599017 w 889534"/>
              <a:gd name="connsiteY7" fmla="*/ 509638 h 1166181"/>
              <a:gd name="connsiteX8" fmla="*/ 527579 w 889534"/>
              <a:gd name="connsiteY8" fmla="*/ 638225 h 1166181"/>
              <a:gd name="connsiteX9" fmla="*/ 708554 w 889534"/>
              <a:gd name="connsiteY9" fmla="*/ 781100 h 1166181"/>
              <a:gd name="connsiteX10" fmla="*/ 889529 w 889534"/>
              <a:gd name="connsiteY10" fmla="*/ 1043038 h 1166181"/>
              <a:gd name="connsiteX11" fmla="*/ 713317 w 889534"/>
              <a:gd name="connsiteY11" fmla="*/ 1157338 h 1166181"/>
              <a:gd name="connsiteX12" fmla="*/ 318029 w 889534"/>
              <a:gd name="connsiteY12" fmla="*/ 819200 h 1166181"/>
              <a:gd name="connsiteX13" fmla="*/ 137054 w 889534"/>
              <a:gd name="connsiteY13" fmla="*/ 752525 h 1166181"/>
              <a:gd name="connsiteX14" fmla="*/ 3704 w 889534"/>
              <a:gd name="connsiteY14" fmla="*/ 590600 h 1166181"/>
              <a:gd name="connsiteX15" fmla="*/ 60854 w 889534"/>
              <a:gd name="connsiteY15" fmla="*/ 400100 h 1166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89534" h="1166181">
                <a:moveTo>
                  <a:pt x="60854" y="400100"/>
                </a:moveTo>
                <a:cubicBezTo>
                  <a:pt x="99748" y="370731"/>
                  <a:pt x="205317" y="468363"/>
                  <a:pt x="237067" y="414388"/>
                </a:cubicBezTo>
                <a:cubicBezTo>
                  <a:pt x="268817" y="360413"/>
                  <a:pt x="222779" y="145306"/>
                  <a:pt x="251354" y="76250"/>
                </a:cubicBezTo>
                <a:cubicBezTo>
                  <a:pt x="279929" y="7194"/>
                  <a:pt x="366448" y="-744"/>
                  <a:pt x="408517" y="50"/>
                </a:cubicBezTo>
                <a:cubicBezTo>
                  <a:pt x="450586" y="844"/>
                  <a:pt x="445030" y="66725"/>
                  <a:pt x="503767" y="81013"/>
                </a:cubicBezTo>
                <a:cubicBezTo>
                  <a:pt x="562505" y="95300"/>
                  <a:pt x="723636" y="50850"/>
                  <a:pt x="760942" y="85775"/>
                </a:cubicBezTo>
                <a:cubicBezTo>
                  <a:pt x="798248" y="120700"/>
                  <a:pt x="754591" y="219919"/>
                  <a:pt x="727604" y="290563"/>
                </a:cubicBezTo>
                <a:cubicBezTo>
                  <a:pt x="700617" y="361207"/>
                  <a:pt x="632354" y="451694"/>
                  <a:pt x="599017" y="509638"/>
                </a:cubicBezTo>
                <a:cubicBezTo>
                  <a:pt x="565680" y="567582"/>
                  <a:pt x="509323" y="592981"/>
                  <a:pt x="527579" y="638225"/>
                </a:cubicBezTo>
                <a:cubicBezTo>
                  <a:pt x="545835" y="683469"/>
                  <a:pt x="648229" y="713631"/>
                  <a:pt x="708554" y="781100"/>
                </a:cubicBezTo>
                <a:cubicBezTo>
                  <a:pt x="768879" y="848569"/>
                  <a:pt x="888735" y="980332"/>
                  <a:pt x="889529" y="1043038"/>
                </a:cubicBezTo>
                <a:cubicBezTo>
                  <a:pt x="890323" y="1105744"/>
                  <a:pt x="808567" y="1194644"/>
                  <a:pt x="713317" y="1157338"/>
                </a:cubicBezTo>
                <a:cubicBezTo>
                  <a:pt x="618067" y="1120032"/>
                  <a:pt x="414073" y="886669"/>
                  <a:pt x="318029" y="819200"/>
                </a:cubicBezTo>
                <a:cubicBezTo>
                  <a:pt x="221985" y="751731"/>
                  <a:pt x="189441" y="790625"/>
                  <a:pt x="137054" y="752525"/>
                </a:cubicBezTo>
                <a:cubicBezTo>
                  <a:pt x="84667" y="714425"/>
                  <a:pt x="18785" y="646956"/>
                  <a:pt x="3704" y="590600"/>
                </a:cubicBezTo>
                <a:cubicBezTo>
                  <a:pt x="-11377" y="534244"/>
                  <a:pt x="21960" y="429469"/>
                  <a:pt x="60854" y="400100"/>
                </a:cubicBezTo>
                <a:close/>
              </a:path>
            </a:pathLst>
          </a:custGeom>
          <a:noFill/>
          <a:ln cap="rnd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7176236" y="4070249"/>
            <a:ext cx="1170223" cy="1119733"/>
          </a:xfrm>
          <a:custGeom>
            <a:avLst/>
            <a:gdLst>
              <a:gd name="connsiteX0" fmla="*/ 173535 w 878359"/>
              <a:gd name="connsiteY0" fmla="*/ 383081 h 831533"/>
              <a:gd name="connsiteX1" fmla="*/ 68760 w 878359"/>
              <a:gd name="connsiteY1" fmla="*/ 502143 h 831533"/>
              <a:gd name="connsiteX2" fmla="*/ 11610 w 878359"/>
              <a:gd name="connsiteY2" fmla="*/ 825993 h 831533"/>
              <a:gd name="connsiteX3" fmla="*/ 302123 w 878359"/>
              <a:gd name="connsiteY3" fmla="*/ 711693 h 831533"/>
              <a:gd name="connsiteX4" fmla="*/ 483098 w 878359"/>
              <a:gd name="connsiteY4" fmla="*/ 778368 h 831533"/>
              <a:gd name="connsiteX5" fmla="*/ 635498 w 878359"/>
              <a:gd name="connsiteY5" fmla="*/ 625968 h 831533"/>
              <a:gd name="connsiteX6" fmla="*/ 487860 w 878359"/>
              <a:gd name="connsiteY6" fmla="*/ 483093 h 831533"/>
              <a:gd name="connsiteX7" fmla="*/ 654548 w 878359"/>
              <a:gd name="connsiteY7" fmla="*/ 321168 h 831533"/>
              <a:gd name="connsiteX8" fmla="*/ 849810 w 878359"/>
              <a:gd name="connsiteY8" fmla="*/ 321168 h 831533"/>
              <a:gd name="connsiteX9" fmla="*/ 859335 w 878359"/>
              <a:gd name="connsiteY9" fmla="*/ 125906 h 831533"/>
              <a:gd name="connsiteX10" fmla="*/ 678360 w 878359"/>
              <a:gd name="connsiteY10" fmla="*/ 2081 h 831533"/>
              <a:gd name="connsiteX11" fmla="*/ 397373 w 878359"/>
              <a:gd name="connsiteY11" fmla="*/ 225918 h 831533"/>
              <a:gd name="connsiteX12" fmla="*/ 173535 w 878359"/>
              <a:gd name="connsiteY12" fmla="*/ 383081 h 831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78359" h="831533">
                <a:moveTo>
                  <a:pt x="173535" y="383081"/>
                </a:moveTo>
                <a:cubicBezTo>
                  <a:pt x="118766" y="429118"/>
                  <a:pt x="95747" y="428324"/>
                  <a:pt x="68760" y="502143"/>
                </a:cubicBezTo>
                <a:cubicBezTo>
                  <a:pt x="41773" y="575962"/>
                  <a:pt x="-27284" y="791068"/>
                  <a:pt x="11610" y="825993"/>
                </a:cubicBezTo>
                <a:cubicBezTo>
                  <a:pt x="50504" y="860918"/>
                  <a:pt x="223542" y="719630"/>
                  <a:pt x="302123" y="711693"/>
                </a:cubicBezTo>
                <a:cubicBezTo>
                  <a:pt x="380704" y="703756"/>
                  <a:pt x="427536" y="792656"/>
                  <a:pt x="483098" y="778368"/>
                </a:cubicBezTo>
                <a:cubicBezTo>
                  <a:pt x="538661" y="764081"/>
                  <a:pt x="634704" y="675180"/>
                  <a:pt x="635498" y="625968"/>
                </a:cubicBezTo>
                <a:cubicBezTo>
                  <a:pt x="636292" y="576756"/>
                  <a:pt x="484685" y="533893"/>
                  <a:pt x="487860" y="483093"/>
                </a:cubicBezTo>
                <a:cubicBezTo>
                  <a:pt x="491035" y="432293"/>
                  <a:pt x="594223" y="348155"/>
                  <a:pt x="654548" y="321168"/>
                </a:cubicBezTo>
                <a:cubicBezTo>
                  <a:pt x="714873" y="294181"/>
                  <a:pt x="815679" y="353712"/>
                  <a:pt x="849810" y="321168"/>
                </a:cubicBezTo>
                <a:cubicBezTo>
                  <a:pt x="883941" y="288624"/>
                  <a:pt x="887910" y="179087"/>
                  <a:pt x="859335" y="125906"/>
                </a:cubicBezTo>
                <a:cubicBezTo>
                  <a:pt x="830760" y="72725"/>
                  <a:pt x="755354" y="-14588"/>
                  <a:pt x="678360" y="2081"/>
                </a:cubicBezTo>
                <a:cubicBezTo>
                  <a:pt x="601366" y="18750"/>
                  <a:pt x="481511" y="162418"/>
                  <a:pt x="397373" y="225918"/>
                </a:cubicBezTo>
                <a:cubicBezTo>
                  <a:pt x="313236" y="289418"/>
                  <a:pt x="228304" y="337044"/>
                  <a:pt x="173535" y="383081"/>
                </a:cubicBezTo>
                <a:close/>
              </a:path>
            </a:pathLst>
          </a:custGeom>
          <a:noFill/>
          <a:ln cap="rnd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8099125" y="3024352"/>
            <a:ext cx="330563" cy="34419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346458" y="3322029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D</a:t>
            </a:r>
            <a:r>
              <a:rPr lang="en-US" sz="1400" dirty="0" smtClean="0"/>
              <a:t>165</a:t>
            </a:r>
            <a:endParaRPr lang="en-US" sz="1400" dirty="0"/>
          </a:p>
        </p:txBody>
      </p:sp>
      <p:cxnSp>
        <p:nvCxnSpPr>
          <p:cNvPr id="34" name="Straight Connector 33"/>
          <p:cNvCxnSpPr>
            <a:stCxn id="35" idx="3"/>
          </p:cNvCxnSpPr>
          <p:nvPr/>
        </p:nvCxnSpPr>
        <p:spPr>
          <a:xfrm flipV="1">
            <a:off x="6571966" y="3293279"/>
            <a:ext cx="693207" cy="15054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915087" y="3289933"/>
            <a:ext cx="656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M223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8353487" y="3900481"/>
            <a:ext cx="656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W224</a:t>
            </a:r>
            <a:endParaRPr lang="en-US" sz="1400" dirty="0"/>
          </a:p>
        </p:txBody>
      </p:sp>
      <p:cxnSp>
        <p:nvCxnSpPr>
          <p:cNvPr id="37" name="Straight Connector 36"/>
          <p:cNvCxnSpPr>
            <a:stCxn id="36" idx="1"/>
          </p:cNvCxnSpPr>
          <p:nvPr/>
        </p:nvCxnSpPr>
        <p:spPr>
          <a:xfrm flipH="1" flipV="1">
            <a:off x="7761351" y="3675145"/>
            <a:ext cx="592136" cy="37922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915086" y="3556933"/>
            <a:ext cx="672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N</a:t>
            </a:r>
            <a:r>
              <a:rPr lang="en-US" sz="1400" dirty="0" smtClean="0"/>
              <a:t>221</a:t>
            </a:r>
            <a:endParaRPr lang="en-US" sz="1400" dirty="0"/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6485940" y="3556932"/>
            <a:ext cx="432629" cy="15388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964508" y="5893870"/>
            <a:ext cx="323331" cy="0"/>
          </a:xfrm>
          <a:prstGeom prst="line">
            <a:avLst/>
          </a:prstGeom>
          <a:ln w="25400" cap="rnd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977606" y="6160522"/>
            <a:ext cx="323331" cy="0"/>
          </a:xfrm>
          <a:prstGeom prst="line">
            <a:avLst/>
          </a:prstGeom>
          <a:ln w="254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338292" y="5724690"/>
            <a:ext cx="36947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Inter-subunit contacts</a:t>
            </a:r>
            <a:endParaRPr 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6338640" y="5993670"/>
            <a:ext cx="36947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Inter-trimer contacts</a:t>
            </a:r>
            <a:endParaRPr 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6508166" y="4112061"/>
            <a:ext cx="782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/>
              <a:t>N</a:t>
            </a:r>
            <a:endParaRPr lang="en-US" sz="2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8429688" y="411206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C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053987" y="973419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latin typeface="Arial"/>
                <a:cs typeface="Arial"/>
              </a:rPr>
              <a:t>Binding sites on </a:t>
            </a:r>
            <a:r>
              <a:rPr lang="en-US" b="1">
                <a:solidFill>
                  <a:schemeClr val="accent4"/>
                </a:solidFill>
                <a:latin typeface="Arial"/>
                <a:cs typeface="Arial"/>
              </a:rPr>
              <a:t>NagB</a:t>
            </a:r>
            <a:r>
              <a:rPr lang="en-US" b="1">
                <a:solidFill>
                  <a:srgbClr val="3366FF"/>
                </a:solidFill>
                <a:latin typeface="Arial"/>
                <a:cs typeface="Arial"/>
              </a:rPr>
              <a:t>: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346699" y="6301447"/>
            <a:ext cx="2162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Key residues are indicated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3932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53</Words>
  <Application>Microsoft Macintosh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 Uetz</dc:creator>
  <cp:lastModifiedBy>P Uetz</cp:lastModifiedBy>
  <cp:revision>3</cp:revision>
  <dcterms:created xsi:type="dcterms:W3CDTF">2017-08-26T02:18:51Z</dcterms:created>
  <dcterms:modified xsi:type="dcterms:W3CDTF">2017-08-26T02:40:20Z</dcterms:modified>
</cp:coreProperties>
</file>