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6442" autoAdjust="0"/>
  </p:normalViewPr>
  <p:slideViewPr>
    <p:cSldViewPr snapToGrid="0" snapToObjects="1">
      <p:cViewPr>
        <p:scale>
          <a:sx n="134" d="100"/>
          <a:sy n="134" d="100"/>
        </p:scale>
        <p:origin x="-104" y="2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14797-1F28-1E4C-90EE-D8AFB6ECD51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9BCE0-4748-504D-A4E2-2D20DAE5A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8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7E9-0975-6043-A97B-A15E0CE0867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5262-5DAB-AA47-B2CA-30967393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7E9-0975-6043-A97B-A15E0CE0867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5262-5DAB-AA47-B2CA-30967393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7E9-0975-6043-A97B-A15E0CE0867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5262-5DAB-AA47-B2CA-30967393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7E9-0975-6043-A97B-A15E0CE0867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5262-5DAB-AA47-B2CA-30967393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7E9-0975-6043-A97B-A15E0CE0867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5262-5DAB-AA47-B2CA-30967393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7E9-0975-6043-A97B-A15E0CE0867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5262-5DAB-AA47-B2CA-30967393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4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7E9-0975-6043-A97B-A15E0CE0867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5262-5DAB-AA47-B2CA-30967393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4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7E9-0975-6043-A97B-A15E0CE0867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5262-5DAB-AA47-B2CA-30967393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5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7E9-0975-6043-A97B-A15E0CE0867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5262-5DAB-AA47-B2CA-30967393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7E9-0975-6043-A97B-A15E0CE0867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5262-5DAB-AA47-B2CA-30967393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7E9-0975-6043-A97B-A15E0CE0867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5262-5DAB-AA47-B2CA-30967393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817E9-0975-6043-A97B-A15E0CE0867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5262-5DAB-AA47-B2CA-30967393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75" y="2305406"/>
            <a:ext cx="4382981" cy="2541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911" y="5008005"/>
            <a:ext cx="76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 3 Allosteric activation of </a:t>
            </a:r>
            <a:r>
              <a:rPr lang="en-US" sz="1400" dirty="0" err="1" smtClean="0"/>
              <a:t>NagB</a:t>
            </a:r>
            <a:r>
              <a:rPr lang="en-US" sz="1400" dirty="0" smtClean="0"/>
              <a:t> by the </a:t>
            </a:r>
            <a:r>
              <a:rPr lang="en-US" sz="1400" dirty="0" err="1" smtClean="0"/>
              <a:t>uridylylated</a:t>
            </a:r>
            <a:r>
              <a:rPr lang="en-US" sz="1400" dirty="0" smtClean="0"/>
              <a:t> PII protein (U-PII). </a:t>
            </a:r>
            <a:r>
              <a:rPr lang="en-US" sz="1400" dirty="0"/>
              <a:t>A</a:t>
            </a:r>
            <a:r>
              <a:rPr lang="en-US" sz="1400" dirty="0" smtClean="0"/>
              <a:t>. The kinetics were measured </a:t>
            </a:r>
            <a:r>
              <a:rPr lang="en-US" sz="1400" dirty="0"/>
              <a:t>as a function of </a:t>
            </a:r>
            <a:r>
              <a:rPr lang="en-US" sz="1400" dirty="0" smtClean="0"/>
              <a:t>the GlcN</a:t>
            </a:r>
            <a:r>
              <a:rPr lang="en-US" sz="1400" dirty="0"/>
              <a:t>-</a:t>
            </a:r>
            <a:r>
              <a:rPr lang="en-US" sz="1400" dirty="0" smtClean="0"/>
              <a:t>6P concentration (0 </a:t>
            </a:r>
            <a:r>
              <a:rPr lang="en-US" sz="1400" dirty="0"/>
              <a:t>to </a:t>
            </a:r>
            <a:r>
              <a:rPr lang="en-US" sz="1400" dirty="0" smtClean="0"/>
              <a:t>10 </a:t>
            </a:r>
            <a:r>
              <a:rPr lang="en-US" sz="1400" dirty="0" err="1"/>
              <a:t>mM</a:t>
            </a:r>
            <a:r>
              <a:rPr lang="en-US" sz="1400" dirty="0"/>
              <a:t>) </a:t>
            </a:r>
            <a:r>
              <a:rPr lang="en-US" sz="1400" dirty="0" smtClean="0"/>
              <a:t>in the presence of the allosteric effector, 0.4 </a:t>
            </a:r>
            <a:r>
              <a:rPr lang="en-US" sz="1400" dirty="0" err="1"/>
              <a:t>mM</a:t>
            </a:r>
            <a:r>
              <a:rPr lang="en-US" sz="1400" dirty="0"/>
              <a:t> GlcNAc-</a:t>
            </a:r>
            <a:r>
              <a:rPr lang="en-US" sz="1400" dirty="0" smtClean="0"/>
              <a:t>6P, </a:t>
            </a:r>
            <a:r>
              <a:rPr lang="en-US" sz="1400" dirty="0"/>
              <a:t>in </a:t>
            </a:r>
            <a:r>
              <a:rPr lang="en-US" sz="1400" dirty="0" smtClean="0"/>
              <a:t>the absence (diamonds) or the presence </a:t>
            </a:r>
            <a:r>
              <a:rPr lang="en-US" sz="1400" dirty="0"/>
              <a:t>(squares) of </a:t>
            </a:r>
            <a:r>
              <a:rPr lang="en-US" sz="1400" dirty="0" smtClean="0"/>
              <a:t>0.4 </a:t>
            </a:r>
            <a:r>
              <a:rPr lang="en-US" sz="1400" dirty="0" err="1" smtClean="0">
                <a:latin typeface="Symbol" charset="2"/>
                <a:cs typeface="Symbol" charset="2"/>
              </a:rPr>
              <a:t>m</a:t>
            </a:r>
            <a:r>
              <a:rPr lang="en-US" sz="1400" dirty="0" err="1" smtClean="0"/>
              <a:t>M</a:t>
            </a:r>
            <a:r>
              <a:rPr lang="en-US" sz="1400" dirty="0" smtClean="0"/>
              <a:t> partially </a:t>
            </a:r>
            <a:r>
              <a:rPr lang="en-US" sz="1400" dirty="0" err="1" smtClean="0"/>
              <a:t>uridylylated</a:t>
            </a:r>
            <a:r>
              <a:rPr lang="en-US" sz="1400" dirty="0" smtClean="0"/>
              <a:t> U-PII (squares), </a:t>
            </a:r>
            <a:r>
              <a:rPr lang="en-US" sz="1400" dirty="0"/>
              <a:t>0.4 </a:t>
            </a:r>
            <a:r>
              <a:rPr lang="en-US" sz="1400" dirty="0" err="1">
                <a:latin typeface="Symbol" charset="2"/>
                <a:cs typeface="Symbol" charset="2"/>
              </a:rPr>
              <a:t>m</a:t>
            </a:r>
            <a:r>
              <a:rPr lang="en-US" sz="1400" dirty="0" err="1"/>
              <a:t>M</a:t>
            </a:r>
            <a:r>
              <a:rPr lang="en-US" sz="1400" dirty="0"/>
              <a:t> fully </a:t>
            </a:r>
            <a:r>
              <a:rPr lang="en-US" sz="1400" dirty="0" err="1"/>
              <a:t>uridylylated</a:t>
            </a:r>
            <a:r>
              <a:rPr lang="en-US" sz="1400" dirty="0"/>
              <a:t> U-PII </a:t>
            </a:r>
            <a:r>
              <a:rPr lang="en-US" sz="1400" dirty="0" smtClean="0"/>
              <a:t>(filled circles), 0.6 </a:t>
            </a:r>
            <a:r>
              <a:rPr lang="en-US" sz="1400" dirty="0" err="1" smtClean="0">
                <a:latin typeface="Symbol" charset="2"/>
                <a:cs typeface="Symbol" charset="2"/>
              </a:rPr>
              <a:t>m</a:t>
            </a:r>
            <a:r>
              <a:rPr lang="en-US" sz="1400" dirty="0" err="1" smtClean="0"/>
              <a:t>M</a:t>
            </a:r>
            <a:r>
              <a:rPr lang="en-US" sz="1400" dirty="0" smtClean="0"/>
              <a:t> free PII (open circles), all at </a:t>
            </a:r>
            <a:r>
              <a:rPr lang="en-US" sz="1400" dirty="0"/>
              <a:t>pH 8</a:t>
            </a:r>
            <a:r>
              <a:rPr lang="en-US" sz="1400" dirty="0" smtClean="0"/>
              <a:t>. </a:t>
            </a:r>
            <a:r>
              <a:rPr lang="en-US" sz="1400" dirty="0" smtClean="0">
                <a:cs typeface="Arial"/>
              </a:rPr>
              <a:t>The assay is described in Materials and Methods. </a:t>
            </a:r>
            <a:r>
              <a:rPr lang="en-US" sz="1400" dirty="0" smtClean="0"/>
              <a:t>B. </a:t>
            </a:r>
            <a:r>
              <a:rPr lang="en-US" sz="1400" dirty="0"/>
              <a:t>Steady-state kinetics of </a:t>
            </a:r>
            <a:r>
              <a:rPr lang="en-US" sz="1400" dirty="0" err="1"/>
              <a:t>NagB</a:t>
            </a:r>
            <a:r>
              <a:rPr lang="en-US" sz="1400" dirty="0"/>
              <a:t> </a:t>
            </a:r>
            <a:r>
              <a:rPr lang="en-US" sz="1400" dirty="0" smtClean="0"/>
              <a:t>measured </a:t>
            </a:r>
            <a:r>
              <a:rPr lang="en-US" sz="1400" dirty="0"/>
              <a:t>as a function of </a:t>
            </a:r>
            <a:r>
              <a:rPr lang="en-US" sz="1400" dirty="0" smtClean="0"/>
              <a:t>the GlcN</a:t>
            </a:r>
            <a:r>
              <a:rPr lang="en-US" sz="1400" dirty="0"/>
              <a:t>-6P concentration </a:t>
            </a:r>
            <a:r>
              <a:rPr lang="en-US" sz="1400" dirty="0" smtClean="0"/>
              <a:t>(0 </a:t>
            </a:r>
            <a:r>
              <a:rPr lang="en-US" sz="1400" dirty="0"/>
              <a:t>to </a:t>
            </a:r>
            <a:r>
              <a:rPr lang="en-US" sz="1400" dirty="0" smtClean="0"/>
              <a:t>14 </a:t>
            </a:r>
            <a:r>
              <a:rPr lang="en-US" sz="1400" dirty="0" err="1"/>
              <a:t>mM</a:t>
            </a:r>
            <a:r>
              <a:rPr lang="en-US" sz="1400" dirty="0"/>
              <a:t>) </a:t>
            </a:r>
            <a:r>
              <a:rPr lang="en-US" sz="1400" dirty="0" smtClean="0"/>
              <a:t>in the presence of the </a:t>
            </a:r>
            <a:r>
              <a:rPr lang="en-US" sz="1400" dirty="0"/>
              <a:t>allosteric effector, 0.2 </a:t>
            </a:r>
            <a:r>
              <a:rPr lang="en-US" sz="1400" dirty="0" err="1" smtClean="0"/>
              <a:t>mM</a:t>
            </a:r>
            <a:r>
              <a:rPr lang="en-US" sz="1400" dirty="0" smtClean="0"/>
              <a:t> </a:t>
            </a:r>
            <a:r>
              <a:rPr lang="en-US" sz="1400" dirty="0"/>
              <a:t>GlcNAc-6P in the absence (triangles) </a:t>
            </a:r>
            <a:r>
              <a:rPr lang="en-US" sz="1400" dirty="0" smtClean="0"/>
              <a:t>or </a:t>
            </a:r>
            <a:r>
              <a:rPr lang="en-US" sz="1400" dirty="0"/>
              <a:t>presence </a:t>
            </a:r>
            <a:r>
              <a:rPr lang="en-US" sz="1400" dirty="0" smtClean="0"/>
              <a:t>(filled circles</a:t>
            </a:r>
            <a:r>
              <a:rPr lang="en-US" sz="1400" dirty="0"/>
              <a:t>) of 0.2 </a:t>
            </a:r>
            <a:r>
              <a:rPr lang="en-US" sz="1400" dirty="0" err="1">
                <a:latin typeface="Symbol" charset="2"/>
                <a:cs typeface="Symbol" charset="2"/>
              </a:rPr>
              <a:t>m</a:t>
            </a:r>
            <a:r>
              <a:rPr lang="en-US" sz="1400" dirty="0" err="1"/>
              <a:t>M</a:t>
            </a:r>
            <a:r>
              <a:rPr lang="en-US" sz="1400" dirty="0"/>
              <a:t> </a:t>
            </a:r>
            <a:r>
              <a:rPr lang="en-US" sz="1400" dirty="0" smtClean="0"/>
              <a:t>U-PII</a:t>
            </a:r>
            <a:r>
              <a:rPr lang="en-US" sz="1400" dirty="0"/>
              <a:t>, at pH 7.5. </a:t>
            </a:r>
            <a:r>
              <a:rPr lang="en-US" sz="1400" dirty="0" smtClean="0"/>
              <a:t>One unit of activity = 1 </a:t>
            </a:r>
            <a:r>
              <a:rPr lang="en-US" sz="1400" dirty="0" err="1" smtClean="0">
                <a:latin typeface="Symbol" charset="2"/>
                <a:cs typeface="Symbol" charset="2"/>
              </a:rPr>
              <a:t>m</a:t>
            </a:r>
            <a:r>
              <a:rPr lang="en-US" sz="1400" dirty="0" err="1" smtClean="0"/>
              <a:t>M</a:t>
            </a:r>
            <a:r>
              <a:rPr lang="en-US" sz="1400" dirty="0" smtClean="0"/>
              <a:t> of product formed/mg protein/min.</a:t>
            </a:r>
            <a:endParaRPr lang="en-US" sz="1400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346" y="2355501"/>
            <a:ext cx="3581400" cy="248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61511" y="2397610"/>
            <a:ext cx="31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5993" y="234110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07277" y="2429555"/>
            <a:ext cx="65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U-PII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41768" y="3623097"/>
            <a:ext cx="43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PII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80882" y="2614221"/>
            <a:ext cx="65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U-PII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1723" y="2202607"/>
            <a:ext cx="1866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pH 8.0; 0.4 </a:t>
            </a:r>
            <a:r>
              <a:rPr lang="en-US" sz="1200" b="1" dirty="0" err="1" smtClean="0"/>
              <a:t>mM</a:t>
            </a:r>
            <a:r>
              <a:rPr lang="en-US" sz="1200" b="1" dirty="0" smtClean="0"/>
              <a:t> GlcNAc-6P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79977" y="2291055"/>
            <a:ext cx="1866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pH 7.5; 0.2 </a:t>
            </a:r>
            <a:r>
              <a:rPr lang="en-US" sz="1200" b="1" dirty="0" err="1" smtClean="0"/>
              <a:t>mM</a:t>
            </a:r>
            <a:r>
              <a:rPr lang="en-US" sz="1200" b="1" dirty="0" smtClean="0"/>
              <a:t> GlcNAc-6P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06865" y="3704872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 effector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3786" y="3985461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 effector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25414" y="3047505"/>
            <a:ext cx="9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U-PII/PII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817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7234" y="5301525"/>
            <a:ext cx="7341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 4 Allosteric activation of </a:t>
            </a:r>
            <a:r>
              <a:rPr lang="en-US" sz="1400" dirty="0" err="1" smtClean="0"/>
              <a:t>NagB</a:t>
            </a:r>
            <a:r>
              <a:rPr lang="en-US" sz="1400" dirty="0" smtClean="0"/>
              <a:t> by </a:t>
            </a:r>
            <a:r>
              <a:rPr lang="en-US" sz="1400" dirty="0" err="1" smtClean="0"/>
              <a:t>NanE</a:t>
            </a:r>
            <a:r>
              <a:rPr lang="en-US" sz="1400" dirty="0" smtClean="0"/>
              <a:t>. </a:t>
            </a:r>
            <a:r>
              <a:rPr lang="en-US" sz="1400" dirty="0"/>
              <a:t>A. Steady</a:t>
            </a:r>
            <a:r>
              <a:rPr lang="en-US" sz="1400" dirty="0" smtClean="0"/>
              <a:t>-state kinetics of </a:t>
            </a:r>
            <a:r>
              <a:rPr lang="en-US" sz="1400" dirty="0" err="1" smtClean="0"/>
              <a:t>NagB</a:t>
            </a:r>
            <a:r>
              <a:rPr lang="en-US" sz="1400" dirty="0" smtClean="0"/>
              <a:t> were determined as a function of GlcN-6P concentration (0 to 15 </a:t>
            </a:r>
            <a:r>
              <a:rPr lang="en-US" sz="1400" dirty="0" err="1" smtClean="0"/>
              <a:t>mM</a:t>
            </a:r>
            <a:r>
              <a:rPr lang="en-US" sz="1400" dirty="0"/>
              <a:t>)</a:t>
            </a:r>
            <a:r>
              <a:rPr lang="en-US" sz="1400" dirty="0" smtClean="0"/>
              <a:t> in the absence </a:t>
            </a:r>
            <a:r>
              <a:rPr lang="en-US" sz="1400" dirty="0"/>
              <a:t>(</a:t>
            </a:r>
            <a:r>
              <a:rPr lang="en-US" sz="1400" dirty="0" smtClean="0"/>
              <a:t>squares) and presence </a:t>
            </a:r>
            <a:r>
              <a:rPr lang="en-US" sz="1400" dirty="0"/>
              <a:t>(circles) </a:t>
            </a:r>
            <a:r>
              <a:rPr lang="en-US" sz="1400" dirty="0" smtClean="0"/>
              <a:t>of 0.7 </a:t>
            </a:r>
            <a:r>
              <a:rPr lang="en-US" sz="1400" dirty="0" err="1">
                <a:latin typeface="Symbol" charset="2"/>
                <a:cs typeface="Symbol" charset="2"/>
              </a:rPr>
              <a:t>m</a:t>
            </a:r>
            <a:r>
              <a:rPr lang="en-US" sz="1400" dirty="0" err="1" smtClean="0"/>
              <a:t>M</a:t>
            </a:r>
            <a:r>
              <a:rPr lang="en-US" sz="1400" dirty="0" smtClean="0"/>
              <a:t> </a:t>
            </a:r>
            <a:r>
              <a:rPr lang="en-US" sz="1400" dirty="0" err="1" smtClean="0"/>
              <a:t>NanE</a:t>
            </a:r>
            <a:r>
              <a:rPr lang="en-US" sz="1400" dirty="0" smtClean="0"/>
              <a:t> at </a:t>
            </a:r>
            <a:r>
              <a:rPr lang="en-US" sz="1400" dirty="0"/>
              <a:t>pH </a:t>
            </a:r>
            <a:r>
              <a:rPr lang="en-US" sz="1400" dirty="0" smtClean="0"/>
              <a:t>7.8</a:t>
            </a:r>
            <a:r>
              <a:rPr lang="en-US" sz="1400" dirty="0"/>
              <a:t>. B. The same steady-state kinetics of </a:t>
            </a:r>
            <a:r>
              <a:rPr lang="en-US" sz="1400" dirty="0" err="1" smtClean="0"/>
              <a:t>NagB</a:t>
            </a:r>
            <a:r>
              <a:rPr lang="en-US" sz="1400" dirty="0" smtClean="0"/>
              <a:t> activity </a:t>
            </a:r>
            <a:r>
              <a:rPr lang="en-US" sz="1400" dirty="0"/>
              <a:t>at pH 6.8 and </a:t>
            </a:r>
            <a:r>
              <a:rPr lang="en-US" sz="1400" dirty="0" smtClean="0"/>
              <a:t>in the presence of the allosteric effector, </a:t>
            </a:r>
            <a:r>
              <a:rPr lang="en-US" sz="1400" dirty="0" smtClean="0"/>
              <a:t>0.2 </a:t>
            </a:r>
            <a:r>
              <a:rPr lang="en-US" sz="1400" dirty="0" err="1" smtClean="0"/>
              <a:t>mM</a:t>
            </a:r>
            <a:r>
              <a:rPr lang="en-US" sz="1400" dirty="0" smtClean="0"/>
              <a:t> </a:t>
            </a:r>
            <a:r>
              <a:rPr lang="en-US" sz="1400" dirty="0"/>
              <a:t>GlcNAc-</a:t>
            </a:r>
            <a:r>
              <a:rPr lang="en-US" sz="1400" dirty="0" smtClean="0"/>
              <a:t>6P, in the </a:t>
            </a:r>
            <a:r>
              <a:rPr lang="en-US" sz="1400" dirty="0"/>
              <a:t>absence </a:t>
            </a:r>
            <a:r>
              <a:rPr lang="en-US" sz="1400" dirty="0" smtClean="0"/>
              <a:t>(squares) and presence </a:t>
            </a:r>
            <a:r>
              <a:rPr lang="en-US" sz="1400" dirty="0"/>
              <a:t>(</a:t>
            </a:r>
            <a:r>
              <a:rPr lang="en-US" sz="1400" dirty="0" smtClean="0"/>
              <a:t>circles) </a:t>
            </a:r>
            <a:r>
              <a:rPr lang="en-US" sz="1400" dirty="0"/>
              <a:t>of </a:t>
            </a:r>
            <a:r>
              <a:rPr lang="en-US" sz="1400" dirty="0" smtClean="0"/>
              <a:t>0.7 </a:t>
            </a:r>
            <a:r>
              <a:rPr lang="en-US" sz="1400" dirty="0" err="1" smtClean="0">
                <a:latin typeface="Symbol" charset="2"/>
                <a:cs typeface="Symbol" charset="2"/>
              </a:rPr>
              <a:t>m</a:t>
            </a:r>
            <a:r>
              <a:rPr lang="en-US" sz="1400" dirty="0" err="1" smtClean="0"/>
              <a:t>M</a:t>
            </a:r>
            <a:r>
              <a:rPr lang="en-US" sz="1400" dirty="0" smtClean="0"/>
              <a:t> </a:t>
            </a:r>
            <a:r>
              <a:rPr lang="en-US" sz="1400" dirty="0" err="1" smtClean="0"/>
              <a:t>NanE</a:t>
            </a:r>
            <a:r>
              <a:rPr lang="en-US" sz="1400" dirty="0" smtClean="0"/>
              <a:t>. The resultant kinetic parameters are presented in Table 2. </a:t>
            </a:r>
            <a:r>
              <a:rPr lang="en-US" sz="1400" dirty="0" smtClean="0">
                <a:cs typeface="Arial"/>
              </a:rPr>
              <a:t>The assay is described in Materials and Methods. </a:t>
            </a:r>
            <a:endParaRPr lang="en-US" sz="1400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785794" y="2028278"/>
            <a:ext cx="6846968" cy="2882867"/>
            <a:chOff x="785794" y="2028278"/>
            <a:chExt cx="6846968" cy="288286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794" y="2392350"/>
              <a:ext cx="3505200" cy="2489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1362" y="2421945"/>
              <a:ext cx="3581400" cy="2489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50263" y="202827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84425" y="2089160"/>
              <a:ext cx="314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1723" y="2202607"/>
              <a:ext cx="142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pH 7.8; - GlcNAc-6P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12221" y="2283445"/>
              <a:ext cx="1866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pH 6.8; 0.2 </a:t>
              </a:r>
              <a:r>
                <a:rPr lang="en-US" sz="1200" b="1" dirty="0" err="1" smtClean="0"/>
                <a:t>mM</a:t>
              </a:r>
              <a:r>
                <a:rPr lang="en-US" sz="1200" b="1" dirty="0" smtClean="0"/>
                <a:t> GlcNAc-6P</a:t>
              </a:r>
              <a:endParaRPr lang="en-US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3356" y="2554055"/>
              <a:ext cx="802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r>
                <a:rPr lang="en-US" b="1" dirty="0" err="1" smtClean="0"/>
                <a:t>NanE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23356" y="3483592"/>
              <a:ext cx="757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-</a:t>
              </a:r>
              <a:r>
                <a:rPr lang="en-US" b="1" dirty="0" err="1" smtClean="0"/>
                <a:t>NanE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76056" y="2820183"/>
              <a:ext cx="802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r>
                <a:rPr lang="en-US" b="1" dirty="0" err="1" smtClean="0"/>
                <a:t>NanE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0510" y="3820658"/>
              <a:ext cx="757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-</a:t>
              </a:r>
              <a:r>
                <a:rPr lang="en-US" b="1" dirty="0" err="1" smtClean="0"/>
                <a:t>NanE</a:t>
              </a:r>
              <a:endParaRPr lang="en-US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81158" y="4387983"/>
              <a:ext cx="370251" cy="246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629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011" y="5168947"/>
            <a:ext cx="657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 5 The activity of </a:t>
            </a:r>
            <a:r>
              <a:rPr lang="en-US" sz="1400" dirty="0" err="1" smtClean="0"/>
              <a:t>NagB</a:t>
            </a:r>
            <a:r>
              <a:rPr lang="en-US" sz="1400" dirty="0" smtClean="0"/>
              <a:t> was measured as a function of </a:t>
            </a:r>
            <a:r>
              <a:rPr lang="en-US" sz="1400" dirty="0" err="1" smtClean="0"/>
              <a:t>HPr</a:t>
            </a:r>
            <a:r>
              <a:rPr lang="en-US" sz="1400" dirty="0" smtClean="0"/>
              <a:t> </a:t>
            </a:r>
            <a:r>
              <a:rPr lang="en-US" sz="1400" dirty="0" smtClean="0"/>
              <a:t>concentration, 0 - 1.8 </a:t>
            </a:r>
            <a:r>
              <a:rPr lang="en-US" sz="1400" dirty="0" err="1" smtClean="0">
                <a:latin typeface="Symbol" charset="2"/>
                <a:cs typeface="Symbol" charset="2"/>
              </a:rPr>
              <a:t>m</a:t>
            </a:r>
            <a:r>
              <a:rPr lang="en-US" sz="1400" dirty="0" err="1" smtClean="0"/>
              <a:t>M</a:t>
            </a:r>
            <a:r>
              <a:rPr lang="en-US" sz="1400" dirty="0" smtClean="0"/>
              <a:t>, </a:t>
            </a:r>
            <a:r>
              <a:rPr lang="en-US" sz="1400" dirty="0" smtClean="0"/>
              <a:t>with 3 </a:t>
            </a:r>
            <a:r>
              <a:rPr lang="en-US" sz="1400" dirty="0" err="1" smtClean="0"/>
              <a:t>mM</a:t>
            </a:r>
            <a:r>
              <a:rPr lang="en-US" sz="1400" dirty="0" smtClean="0"/>
              <a:t> GlcN</a:t>
            </a:r>
            <a:r>
              <a:rPr lang="en-US" sz="1400" dirty="0"/>
              <a:t>-6P </a:t>
            </a:r>
            <a:r>
              <a:rPr lang="en-US" sz="1400" dirty="0" smtClean="0"/>
              <a:t>in the presence (squares) and absence (circles) of 0.3 </a:t>
            </a:r>
            <a:r>
              <a:rPr lang="en-US" sz="1400" dirty="0" err="1" smtClean="0">
                <a:latin typeface="Symbol" charset="2"/>
                <a:cs typeface="Symbol" charset="2"/>
              </a:rPr>
              <a:t>m</a:t>
            </a:r>
            <a:r>
              <a:rPr lang="en-US" sz="1400" dirty="0" err="1" smtClean="0"/>
              <a:t>M</a:t>
            </a:r>
            <a:r>
              <a:rPr lang="en-US" sz="1400" dirty="0" smtClean="0"/>
              <a:t> </a:t>
            </a:r>
            <a:r>
              <a:rPr lang="en-US" sz="1400" dirty="0" err="1" smtClean="0"/>
              <a:t>NanE</a:t>
            </a:r>
            <a:r>
              <a:rPr lang="en-US" sz="1400" dirty="0" smtClean="0"/>
              <a:t> </a:t>
            </a:r>
            <a:r>
              <a:rPr lang="en-US" sz="1400" dirty="0"/>
              <a:t>and </a:t>
            </a:r>
            <a:r>
              <a:rPr lang="en-US" sz="1400" dirty="0" smtClean="0"/>
              <a:t>in the presence </a:t>
            </a:r>
            <a:r>
              <a:rPr lang="en-US" sz="1400" dirty="0"/>
              <a:t>of the </a:t>
            </a:r>
            <a:r>
              <a:rPr lang="en-US" sz="1400" dirty="0" smtClean="0"/>
              <a:t> effector GlcNAc</a:t>
            </a:r>
            <a:r>
              <a:rPr lang="en-US" sz="1400" dirty="0"/>
              <a:t>-</a:t>
            </a:r>
            <a:r>
              <a:rPr lang="en-US" sz="1400" dirty="0" smtClean="0"/>
              <a:t>6P at 0.2 </a:t>
            </a:r>
            <a:r>
              <a:rPr lang="en-US" sz="1400" dirty="0" err="1" smtClean="0"/>
              <a:t>mM.</a:t>
            </a:r>
            <a:r>
              <a:rPr lang="en-US" sz="1400" dirty="0" smtClean="0"/>
              <a:t> Synergy of </a:t>
            </a:r>
            <a:r>
              <a:rPr lang="en-US" sz="1400" dirty="0" err="1"/>
              <a:t>HPr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NanE</a:t>
            </a:r>
            <a:r>
              <a:rPr lang="en-US" sz="1400" dirty="0" smtClean="0"/>
              <a:t> was observed at concentrations of </a:t>
            </a:r>
            <a:r>
              <a:rPr lang="en-US" sz="1400" dirty="0" err="1" smtClean="0"/>
              <a:t>HPr</a:t>
            </a:r>
            <a:r>
              <a:rPr lang="en-US" sz="1400" dirty="0" smtClean="0"/>
              <a:t> in excess of 0.9 </a:t>
            </a:r>
            <a:r>
              <a:rPr lang="en-US" sz="1400" dirty="0" err="1" smtClean="0">
                <a:latin typeface="Symbol" charset="2"/>
                <a:cs typeface="Symbol" charset="2"/>
              </a:rPr>
              <a:t>m</a:t>
            </a:r>
            <a:r>
              <a:rPr lang="en-US" sz="1400" dirty="0" err="1" smtClean="0"/>
              <a:t>M.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513220" y="2171700"/>
            <a:ext cx="4711700" cy="2514600"/>
            <a:chOff x="513220" y="2171700"/>
            <a:chExt cx="4711700" cy="25146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20" y="2171700"/>
              <a:ext cx="4711700" cy="25146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075545" y="2554055"/>
              <a:ext cx="802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r>
                <a:rPr lang="en-US" b="1" dirty="0" err="1" smtClean="0"/>
                <a:t>NanE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77643" y="3388820"/>
              <a:ext cx="757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err="1" smtClean="0"/>
                <a:t>NanE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1723" y="2202607"/>
              <a:ext cx="1831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pH 7.5; 0.2mM GlcNAc-6P</a:t>
              </a:r>
              <a:endParaRPr lang="en-US" sz="12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51409" y="2321935"/>
              <a:ext cx="1073511" cy="478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51300" y="4373550"/>
            <a:ext cx="1026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[</a:t>
            </a:r>
            <a:r>
              <a:rPr lang="en-US" sz="1600" b="1" dirty="0" err="1" smtClean="0"/>
              <a:t>HPr</a:t>
            </a:r>
            <a:r>
              <a:rPr lang="en-US" sz="1600" b="1" dirty="0" smtClean="0"/>
              <a:t>], </a:t>
            </a:r>
            <a:r>
              <a:rPr lang="en-US" sz="1600" b="1" dirty="0" err="1" smtClean="0">
                <a:latin typeface="Symbol" charset="2"/>
                <a:cs typeface="Symbol" charset="2"/>
              </a:rPr>
              <a:t>m</a:t>
            </a:r>
            <a:r>
              <a:rPr lang="en-US" sz="1600" b="1" dirty="0" err="1" smtClean="0"/>
              <a:t>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9427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71731</TotalTime>
  <Words>453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Sanford Burnham Medical Research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Rodionov</dc:creator>
  <cp:lastModifiedBy>Dmitry Rodionov</cp:lastModifiedBy>
  <cp:revision>80</cp:revision>
  <cp:lastPrinted>2017-05-26T20:40:40Z</cp:lastPrinted>
  <dcterms:created xsi:type="dcterms:W3CDTF">2017-02-23T18:50:58Z</dcterms:created>
  <dcterms:modified xsi:type="dcterms:W3CDTF">2017-06-13T19:16:33Z</dcterms:modified>
</cp:coreProperties>
</file>