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99" d="100"/>
          <a:sy n="99" d="100"/>
        </p:scale>
        <p:origin x="-1224" y="5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C9674C-D71B-514C-83DF-28F54A460BD1}" type="datetimeFigureOut">
              <a:rPr lang="en-US" smtClean="0"/>
              <a:t>1/29/17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C62A4B-BD2D-8645-BE7E-172B9C792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843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C62A4B-BD2D-8645-BE7E-172B9C792BF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1113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E5775-E445-CF40-A81A-B2BEB4111245}" type="datetimeFigureOut">
              <a:rPr lang="en-US" smtClean="0"/>
              <a:t>1/29/17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C7C18-FABF-E648-80B9-8627DC02B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442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E5775-E445-CF40-A81A-B2BEB4111245}" type="datetimeFigureOut">
              <a:rPr lang="en-US" smtClean="0"/>
              <a:t>1/29/17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C7C18-FABF-E648-80B9-8627DC02B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159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E5775-E445-CF40-A81A-B2BEB4111245}" type="datetimeFigureOut">
              <a:rPr lang="en-US" smtClean="0"/>
              <a:t>1/29/17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C7C18-FABF-E648-80B9-8627DC02B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065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E5775-E445-CF40-A81A-B2BEB4111245}" type="datetimeFigureOut">
              <a:rPr lang="en-US" smtClean="0"/>
              <a:t>1/29/17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C7C18-FABF-E648-80B9-8627DC02B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903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E5775-E445-CF40-A81A-B2BEB4111245}" type="datetimeFigureOut">
              <a:rPr lang="en-US" smtClean="0"/>
              <a:t>1/29/17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C7C18-FABF-E648-80B9-8627DC02B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961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E5775-E445-CF40-A81A-B2BEB4111245}" type="datetimeFigureOut">
              <a:rPr lang="en-US" smtClean="0"/>
              <a:t>1/29/17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C7C18-FABF-E648-80B9-8627DC02B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728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E5775-E445-CF40-A81A-B2BEB4111245}" type="datetimeFigureOut">
              <a:rPr lang="en-US" smtClean="0"/>
              <a:t>1/29/17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C7C18-FABF-E648-80B9-8627DC02B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777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E5775-E445-CF40-A81A-B2BEB4111245}" type="datetimeFigureOut">
              <a:rPr lang="en-US" smtClean="0"/>
              <a:t>1/29/17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C7C18-FABF-E648-80B9-8627DC02B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41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E5775-E445-CF40-A81A-B2BEB4111245}" type="datetimeFigureOut">
              <a:rPr lang="en-US" smtClean="0"/>
              <a:t>1/29/17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C7C18-FABF-E648-80B9-8627DC02B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488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E5775-E445-CF40-A81A-B2BEB4111245}" type="datetimeFigureOut">
              <a:rPr lang="en-US" smtClean="0"/>
              <a:t>1/29/17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C7C18-FABF-E648-80B9-8627DC02B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852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E5775-E445-CF40-A81A-B2BEB4111245}" type="datetimeFigureOut">
              <a:rPr lang="en-US" smtClean="0"/>
              <a:t>1/29/17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C7C18-FABF-E648-80B9-8627DC02B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67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CE5775-E445-CF40-A81A-B2BEB4111245}" type="datetimeFigureOut">
              <a:rPr lang="en-US" smtClean="0"/>
              <a:t>1/29/17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2C7C18-FABF-E648-80B9-8627DC02B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741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83415" y="564396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07897" y="4799024"/>
            <a:ext cx="734100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Fig</a:t>
            </a:r>
            <a:r>
              <a:rPr lang="en-US" sz="1400" dirty="0" smtClean="0"/>
              <a:t>.4 </a:t>
            </a:r>
            <a:r>
              <a:rPr lang="en-US" sz="1400" b="1" dirty="0" smtClean="0"/>
              <a:t>A</a:t>
            </a:r>
            <a:r>
              <a:rPr lang="en-US" sz="1400" dirty="0" smtClean="0"/>
              <a:t>. Allosteric activation of </a:t>
            </a:r>
            <a:r>
              <a:rPr lang="en-US" sz="1400" dirty="0" err="1" smtClean="0"/>
              <a:t>NagB</a:t>
            </a:r>
            <a:r>
              <a:rPr lang="en-US" sz="1400" dirty="0" smtClean="0"/>
              <a:t> </a:t>
            </a:r>
            <a:r>
              <a:rPr lang="en-US" sz="1400" dirty="0" smtClean="0"/>
              <a:t>by </a:t>
            </a:r>
            <a:r>
              <a:rPr lang="en-US" sz="1400" dirty="0" err="1" smtClean="0"/>
              <a:t>HPr</a:t>
            </a:r>
            <a:r>
              <a:rPr lang="ru-RU" sz="1400" dirty="0" smtClean="0"/>
              <a:t> </a:t>
            </a:r>
            <a:r>
              <a:rPr lang="en-US" sz="1400" dirty="0" smtClean="0"/>
              <a:t>and GlcNAc6P. </a:t>
            </a:r>
            <a:r>
              <a:rPr lang="en-US" sz="1400" dirty="0" smtClean="0"/>
              <a:t>Steady-state kinetics of </a:t>
            </a:r>
            <a:r>
              <a:rPr lang="en-US" sz="1400" dirty="0" err="1" smtClean="0"/>
              <a:t>NagB</a:t>
            </a:r>
            <a:r>
              <a:rPr lang="en-US" sz="1400" dirty="0" smtClean="0"/>
              <a:t> </a:t>
            </a:r>
            <a:r>
              <a:rPr lang="en-US" sz="1400" dirty="0" smtClean="0"/>
              <a:t>was determined as a function of the </a:t>
            </a:r>
            <a:r>
              <a:rPr lang="en-US" sz="1400" dirty="0" smtClean="0"/>
              <a:t>GlcN6P </a:t>
            </a:r>
            <a:r>
              <a:rPr lang="en-US" sz="1400" dirty="0" smtClean="0"/>
              <a:t>(0.2 to </a:t>
            </a:r>
            <a:r>
              <a:rPr lang="en-US" sz="1400" dirty="0" smtClean="0"/>
              <a:t>20 </a:t>
            </a:r>
            <a:r>
              <a:rPr lang="en-US" sz="1400" dirty="0" err="1" smtClean="0"/>
              <a:t>mM</a:t>
            </a:r>
            <a:r>
              <a:rPr lang="en-US" sz="1400" dirty="0"/>
              <a:t>)</a:t>
            </a:r>
            <a:r>
              <a:rPr lang="en-US" sz="1400" dirty="0" smtClean="0"/>
              <a:t> in the absence (circles) and presence (</a:t>
            </a:r>
            <a:r>
              <a:rPr lang="en-US" sz="1400" dirty="0"/>
              <a:t>triangles) </a:t>
            </a:r>
            <a:r>
              <a:rPr lang="en-US" sz="1400" dirty="0" smtClean="0"/>
              <a:t>of 2 </a:t>
            </a:r>
            <a:r>
              <a:rPr lang="en-US" sz="1400" dirty="0" err="1">
                <a:latin typeface="Symbol" charset="2"/>
                <a:cs typeface="Symbol" charset="2"/>
              </a:rPr>
              <a:t>m</a:t>
            </a:r>
            <a:r>
              <a:rPr lang="en-US" sz="1400" dirty="0" err="1" smtClean="0"/>
              <a:t>M</a:t>
            </a:r>
            <a:r>
              <a:rPr lang="en-US" sz="1400" dirty="0" smtClean="0"/>
              <a:t> </a:t>
            </a:r>
            <a:r>
              <a:rPr lang="en-US" sz="1400" dirty="0" err="1" smtClean="0"/>
              <a:t>HPr</a:t>
            </a:r>
            <a:r>
              <a:rPr lang="en-US" sz="1400" dirty="0" smtClean="0"/>
              <a:t> and 0.2mM GlcNAc6P at pH8 and in the absence (squares) and presence (rhombs) of </a:t>
            </a:r>
            <a:r>
              <a:rPr lang="en-US" sz="1400" dirty="0" err="1" smtClean="0"/>
              <a:t>HPr</a:t>
            </a:r>
            <a:r>
              <a:rPr lang="en-US" sz="1400" dirty="0" smtClean="0"/>
              <a:t> at pH6.5. </a:t>
            </a:r>
            <a:r>
              <a:rPr lang="en-US" sz="1400" dirty="0" smtClean="0"/>
              <a:t>The resultant kinetic parameters are presented in Table 2. </a:t>
            </a:r>
            <a:r>
              <a:rPr lang="en-US" sz="1400" b="1" dirty="0" smtClean="0"/>
              <a:t>B</a:t>
            </a:r>
            <a:r>
              <a:rPr lang="en-US" sz="1400" dirty="0" smtClean="0"/>
              <a:t>. </a:t>
            </a:r>
            <a:r>
              <a:rPr lang="en-US" sz="1400" dirty="0">
                <a:cs typeface="Arial"/>
              </a:rPr>
              <a:t>The effect of varying concentrations of </a:t>
            </a:r>
            <a:r>
              <a:rPr lang="en-US" sz="1400" dirty="0" smtClean="0">
                <a:cs typeface="Arial"/>
              </a:rPr>
              <a:t>GlcNAc6P in the absence of </a:t>
            </a:r>
            <a:r>
              <a:rPr lang="en-US" sz="1400" dirty="0" err="1" smtClean="0">
                <a:cs typeface="Arial"/>
              </a:rPr>
              <a:t>HPr</a:t>
            </a:r>
            <a:r>
              <a:rPr lang="en-US" sz="1400" dirty="0" smtClean="0">
                <a:cs typeface="Arial"/>
              </a:rPr>
              <a:t> </a:t>
            </a:r>
            <a:r>
              <a:rPr lang="en-US" sz="1400" dirty="0" smtClean="0"/>
              <a:t>(circles</a:t>
            </a:r>
            <a:r>
              <a:rPr lang="en-US" sz="1400" dirty="0"/>
              <a:t>) </a:t>
            </a:r>
            <a:r>
              <a:rPr lang="en-US" sz="1400" dirty="0" smtClean="0"/>
              <a:t>and presence </a:t>
            </a:r>
            <a:r>
              <a:rPr lang="en-US" sz="1400" dirty="0" smtClean="0">
                <a:cs typeface="Arial"/>
              </a:rPr>
              <a:t>of </a:t>
            </a:r>
            <a:r>
              <a:rPr lang="en-US" sz="1400" dirty="0" err="1" smtClean="0">
                <a:cs typeface="Arial"/>
              </a:rPr>
              <a:t>HPr</a:t>
            </a:r>
            <a:r>
              <a:rPr lang="en-US" sz="1400" dirty="0" smtClean="0">
                <a:cs typeface="Arial"/>
              </a:rPr>
              <a:t> (</a:t>
            </a:r>
            <a:r>
              <a:rPr lang="en-US" sz="1400" dirty="0" smtClean="0"/>
              <a:t>triangles) </a:t>
            </a:r>
            <a:r>
              <a:rPr lang="en-US" sz="1400" dirty="0" smtClean="0">
                <a:cs typeface="Arial"/>
              </a:rPr>
              <a:t>on </a:t>
            </a:r>
            <a:r>
              <a:rPr lang="en-US" sz="1400" dirty="0" err="1" smtClean="0">
                <a:cs typeface="Arial"/>
              </a:rPr>
              <a:t>NagB</a:t>
            </a:r>
            <a:r>
              <a:rPr lang="en-US" sz="1400" dirty="0" smtClean="0">
                <a:cs typeface="Arial"/>
              </a:rPr>
              <a:t> </a:t>
            </a:r>
            <a:r>
              <a:rPr lang="en-US" sz="1400" dirty="0" smtClean="0">
                <a:cs typeface="Arial"/>
              </a:rPr>
              <a:t>activity, </a:t>
            </a:r>
            <a:r>
              <a:rPr lang="en-US" sz="1400" dirty="0" smtClean="0"/>
              <a:t>using </a:t>
            </a:r>
            <a:r>
              <a:rPr lang="en-US" sz="1400" dirty="0"/>
              <a:t>a concentration of </a:t>
            </a:r>
            <a:r>
              <a:rPr lang="en-US" sz="1400" dirty="0" smtClean="0"/>
              <a:t>10 mMGlcN6P at pH 8.</a:t>
            </a:r>
            <a:r>
              <a:rPr lang="en-US" sz="1400" dirty="0" smtClean="0">
                <a:cs typeface="Arial"/>
              </a:rPr>
              <a:t> </a:t>
            </a:r>
            <a:r>
              <a:rPr lang="en-US" sz="1400" dirty="0" smtClean="0">
                <a:cs typeface="Arial"/>
              </a:rPr>
              <a:t>The assay is described in Materials and Methods. </a:t>
            </a:r>
            <a:endParaRPr lang="en-US" sz="1400" baseline="-250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714" y="1794952"/>
            <a:ext cx="4090895" cy="290330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430243" y="1857854"/>
            <a:ext cx="386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A.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207569" y="1917959"/>
            <a:ext cx="376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B.</a:t>
            </a:r>
            <a:endParaRPr lang="en-US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7803" y="1912250"/>
            <a:ext cx="3963368" cy="281456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207569" y="1931007"/>
            <a:ext cx="386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1983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ounded Rectangle 114"/>
          <p:cNvSpPr/>
          <p:nvPr/>
        </p:nvSpPr>
        <p:spPr>
          <a:xfrm>
            <a:off x="1129402" y="1080230"/>
            <a:ext cx="5953449" cy="491899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5022584" y="2774966"/>
            <a:ext cx="582928" cy="5232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981500" y="789323"/>
            <a:ext cx="410310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Glucose,</a:t>
            </a:r>
            <a:r>
              <a:rPr lang="en-US" sz="1600" dirty="0" smtClean="0"/>
              <a:t> Fructose, </a:t>
            </a:r>
            <a:r>
              <a:rPr lang="en-US" sz="1600" dirty="0" err="1" smtClean="0"/>
              <a:t>Mannitol</a:t>
            </a:r>
            <a:r>
              <a:rPr lang="en-US" sz="1600" dirty="0" smtClean="0"/>
              <a:t>, </a:t>
            </a:r>
            <a:r>
              <a:rPr lang="en-US" sz="1600" dirty="0" err="1" smtClean="0"/>
              <a:t>Mannose,</a:t>
            </a:r>
            <a:r>
              <a:rPr lang="en-US" sz="1600" dirty="0" err="1" smtClean="0"/>
              <a:t>Sorb</a:t>
            </a:r>
            <a:r>
              <a:rPr lang="en-US" sz="1600" dirty="0" err="1" smtClean="0"/>
              <a:t>itol</a:t>
            </a:r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3107080" y="2371617"/>
            <a:ext cx="1160694" cy="33855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5875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/>
              <a:t>Fructose 6P</a:t>
            </a:r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3107080" y="3214441"/>
            <a:ext cx="13158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Fructose 1,6P</a:t>
            </a:r>
            <a:endParaRPr 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3181469" y="3970961"/>
            <a:ext cx="17366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Glyceraldehyde 3P</a:t>
            </a:r>
            <a:endParaRPr 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3181469" y="4522292"/>
            <a:ext cx="12399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Glycerate</a:t>
            </a:r>
            <a:r>
              <a:rPr lang="en-US" sz="1600" dirty="0" smtClean="0"/>
              <a:t> 2P</a:t>
            </a:r>
            <a:endParaRPr 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3192926" y="5044024"/>
            <a:ext cx="4968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PEP</a:t>
            </a:r>
            <a:endParaRPr 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3220225" y="5565756"/>
            <a:ext cx="9246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Pyruvate</a:t>
            </a:r>
            <a:endParaRPr 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5018157" y="2827252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PPP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5623546" y="3011918"/>
            <a:ext cx="15905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720947" y="2827252"/>
            <a:ext cx="9978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Ribose </a:t>
            </a:r>
            <a:r>
              <a:rPr lang="en-US" sz="1600" dirty="0"/>
              <a:t>5</a:t>
            </a:r>
            <a:r>
              <a:rPr lang="en-US" sz="1600" dirty="0" smtClean="0"/>
              <a:t>P</a:t>
            </a:r>
            <a:endParaRPr lang="en-US" sz="1600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3600294" y="1945496"/>
            <a:ext cx="10121" cy="4127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585729" y="2713321"/>
            <a:ext cx="0" cy="4246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3600294" y="4858551"/>
            <a:ext cx="0" cy="2594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3585729" y="5374387"/>
            <a:ext cx="0" cy="2594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5871137" y="3326307"/>
            <a:ext cx="0" cy="2594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7" idx="3"/>
          </p:cNvCxnSpPr>
          <p:nvPr/>
        </p:nvCxnSpPr>
        <p:spPr>
          <a:xfrm>
            <a:off x="4267774" y="2540894"/>
            <a:ext cx="456832" cy="1466575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4724606" y="2990905"/>
            <a:ext cx="24536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5871137" y="3610363"/>
            <a:ext cx="0" cy="2594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5871137" y="3913230"/>
            <a:ext cx="0" cy="2594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5862033" y="4215779"/>
            <a:ext cx="0" cy="2594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630926" y="4475226"/>
            <a:ext cx="5848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AMP</a:t>
            </a:r>
            <a:endParaRPr lang="en-US" sz="1600" dirty="0"/>
          </a:p>
        </p:txBody>
      </p:sp>
      <p:cxnSp>
        <p:nvCxnSpPr>
          <p:cNvPr id="40" name="Straight Arrow Connector 39"/>
          <p:cNvCxnSpPr>
            <a:stCxn id="11" idx="3"/>
          </p:cNvCxnSpPr>
          <p:nvPr/>
        </p:nvCxnSpPr>
        <p:spPr>
          <a:xfrm>
            <a:off x="3689777" y="5213301"/>
            <a:ext cx="863544" cy="153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578570" y="5002979"/>
            <a:ext cx="5093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ATP</a:t>
            </a:r>
            <a:endParaRPr lang="en-US" sz="1600" dirty="0"/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5881030" y="4811216"/>
            <a:ext cx="0" cy="2594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5100352" y="5217829"/>
            <a:ext cx="24536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368850" y="5016455"/>
            <a:ext cx="6860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2 ADP</a:t>
            </a:r>
            <a:endParaRPr lang="en-US" sz="1600" dirty="0"/>
          </a:p>
        </p:txBody>
      </p:sp>
      <p:cxnSp>
        <p:nvCxnSpPr>
          <p:cNvPr id="46" name="Straight Arrow Connector 45"/>
          <p:cNvCxnSpPr/>
          <p:nvPr/>
        </p:nvCxnSpPr>
        <p:spPr>
          <a:xfrm flipH="1">
            <a:off x="3600689" y="1115772"/>
            <a:ext cx="9726" cy="4922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220225" y="1608057"/>
            <a:ext cx="11026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Glucose 6P</a:t>
            </a:r>
            <a:endParaRPr lang="en-US" sz="1600" dirty="0"/>
          </a:p>
        </p:txBody>
      </p:sp>
      <p:sp>
        <p:nvSpPr>
          <p:cNvPr id="48" name="TextBox 47"/>
          <p:cNvSpPr txBox="1"/>
          <p:nvPr/>
        </p:nvSpPr>
        <p:spPr>
          <a:xfrm>
            <a:off x="4819808" y="3331375"/>
            <a:ext cx="389850" cy="461665"/>
          </a:xfrm>
          <a:prstGeom prst="rect">
            <a:avLst/>
          </a:prstGeom>
          <a:noFill/>
          <a:ln w="19050" cmpd="sng"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1" dirty="0" err="1" smtClean="0"/>
              <a:t>Tkt</a:t>
            </a:r>
            <a:endParaRPr lang="en-US" sz="1200" b="1" dirty="0" smtClean="0"/>
          </a:p>
          <a:p>
            <a:r>
              <a:rPr lang="en-US" sz="1200" b="1" dirty="0" smtClean="0"/>
              <a:t>Tal</a:t>
            </a:r>
            <a:endParaRPr lang="en-US" sz="120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3610415" y="1221011"/>
            <a:ext cx="2756828" cy="276999"/>
          </a:xfrm>
          <a:prstGeom prst="rect">
            <a:avLst/>
          </a:prstGeom>
          <a:noFill/>
          <a:ln w="19050" cmpd="sng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PTS (EI, EII, </a:t>
            </a:r>
            <a:r>
              <a:rPr lang="en-US" sz="1200" b="1" dirty="0" err="1" smtClean="0"/>
              <a:t>HPr</a:t>
            </a:r>
            <a:r>
              <a:rPr lang="en-US" sz="1200" b="1" dirty="0" smtClean="0"/>
              <a:t>)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3728800" y="2002906"/>
            <a:ext cx="377327" cy="276999"/>
          </a:xfrm>
          <a:prstGeom prst="rect">
            <a:avLst/>
          </a:prstGeom>
          <a:noFill/>
          <a:ln w="19050" cmpd="sng"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1" dirty="0" err="1" smtClean="0"/>
              <a:t>Pgi</a:t>
            </a:r>
            <a:endParaRPr lang="en-US" sz="12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3706460" y="2774966"/>
            <a:ext cx="481021" cy="461665"/>
          </a:xfrm>
          <a:prstGeom prst="rect">
            <a:avLst/>
          </a:prstGeom>
          <a:noFill/>
          <a:ln w="19050" cmpd="sng"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1" dirty="0" err="1" smtClean="0"/>
              <a:t>PfkA</a:t>
            </a:r>
            <a:endParaRPr lang="en-US" sz="1200" b="1" dirty="0" smtClean="0"/>
          </a:p>
          <a:p>
            <a:r>
              <a:rPr lang="en-US" sz="1200" b="1" dirty="0" err="1" smtClean="0"/>
              <a:t>PfkB</a:t>
            </a:r>
            <a:endParaRPr lang="en-US" sz="1200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3750214" y="3570552"/>
            <a:ext cx="413845" cy="461665"/>
          </a:xfrm>
          <a:prstGeom prst="rect">
            <a:avLst/>
          </a:prstGeom>
          <a:noFill/>
          <a:ln w="19050" cmpd="sng"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1" dirty="0" err="1" smtClean="0"/>
              <a:t>Fba</a:t>
            </a:r>
            <a:endParaRPr lang="en-US" sz="1200" b="1" dirty="0" smtClean="0"/>
          </a:p>
          <a:p>
            <a:r>
              <a:rPr lang="en-US" sz="1200" b="1" dirty="0" err="1" smtClean="0"/>
              <a:t>Tpi</a:t>
            </a:r>
            <a:endParaRPr lang="en-US" sz="1200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3728800" y="4277287"/>
            <a:ext cx="1124752" cy="276999"/>
          </a:xfrm>
          <a:prstGeom prst="rect">
            <a:avLst/>
          </a:prstGeom>
          <a:noFill/>
          <a:ln w="19050" cmpd="sng"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Gap, </a:t>
            </a:r>
            <a:r>
              <a:rPr lang="en-US" sz="1200" b="1" dirty="0" err="1" smtClean="0"/>
              <a:t>Pgk</a:t>
            </a:r>
            <a:r>
              <a:rPr lang="en-US" sz="1200" b="1" dirty="0" smtClean="0"/>
              <a:t>, </a:t>
            </a:r>
            <a:r>
              <a:rPr lang="en-US" sz="1200" b="1" dirty="0" err="1" smtClean="0"/>
              <a:t>Gpm</a:t>
            </a:r>
            <a:endParaRPr lang="en-US" sz="12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3758508" y="4888761"/>
            <a:ext cx="425041" cy="276999"/>
          </a:xfrm>
          <a:prstGeom prst="rect">
            <a:avLst/>
          </a:prstGeom>
          <a:noFill/>
          <a:ln w="19050" cmpd="sng"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1" dirty="0" err="1" smtClean="0"/>
              <a:t>Eno</a:t>
            </a:r>
            <a:endParaRPr lang="en-US" sz="12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3719203" y="5326057"/>
            <a:ext cx="880319" cy="276999"/>
          </a:xfrm>
          <a:prstGeom prst="rect">
            <a:avLst/>
          </a:prstGeom>
          <a:noFill/>
          <a:ln w="19050" cmpd="sng"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1" dirty="0" err="1" smtClean="0"/>
              <a:t>PykF</a:t>
            </a:r>
            <a:r>
              <a:rPr lang="en-US" sz="1200" b="1" dirty="0" smtClean="0"/>
              <a:t>, </a:t>
            </a:r>
            <a:r>
              <a:rPr lang="en-US" sz="1200" b="1" dirty="0" err="1" smtClean="0"/>
              <a:t>PykA</a:t>
            </a:r>
            <a:endParaRPr lang="en-US" sz="1200" b="1" dirty="0" smtClean="0"/>
          </a:p>
        </p:txBody>
      </p:sp>
      <p:sp>
        <p:nvSpPr>
          <p:cNvPr id="65" name="TextBox 64"/>
          <p:cNvSpPr txBox="1"/>
          <p:nvPr/>
        </p:nvSpPr>
        <p:spPr>
          <a:xfrm>
            <a:off x="2706864" y="5264502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HPr</a:t>
            </a:r>
            <a:endParaRPr lang="en-US" b="1" dirty="0"/>
          </a:p>
        </p:txBody>
      </p:sp>
      <p:cxnSp>
        <p:nvCxnSpPr>
          <p:cNvPr id="69" name="Straight Arrow Connector 68"/>
          <p:cNvCxnSpPr/>
          <p:nvPr/>
        </p:nvCxnSpPr>
        <p:spPr>
          <a:xfrm flipV="1">
            <a:off x="3585729" y="3556669"/>
            <a:ext cx="0" cy="48340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V="1">
            <a:off x="3600689" y="4303576"/>
            <a:ext cx="0" cy="35546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Extract 76"/>
          <p:cNvSpPr/>
          <p:nvPr/>
        </p:nvSpPr>
        <p:spPr>
          <a:xfrm>
            <a:off x="3203282" y="5336471"/>
            <a:ext cx="113145" cy="259447"/>
          </a:xfrm>
          <a:prstGeom prst="flowChartExtra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5164132" y="4731989"/>
            <a:ext cx="441146" cy="276999"/>
          </a:xfrm>
          <a:prstGeom prst="rect">
            <a:avLst/>
          </a:prstGeom>
          <a:noFill/>
          <a:ln w="19050" cmpd="sng"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1" dirty="0" err="1" smtClean="0"/>
              <a:t>Adk</a:t>
            </a:r>
            <a:endParaRPr lang="en-US" sz="1200" b="1" dirty="0"/>
          </a:p>
        </p:txBody>
      </p:sp>
      <p:sp>
        <p:nvSpPr>
          <p:cNvPr id="79" name="TextBox 78"/>
          <p:cNvSpPr txBox="1"/>
          <p:nvPr/>
        </p:nvSpPr>
        <p:spPr>
          <a:xfrm>
            <a:off x="2726341" y="2827085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HPr</a:t>
            </a:r>
            <a:endParaRPr lang="en-US" b="1" dirty="0"/>
          </a:p>
        </p:txBody>
      </p:sp>
      <p:sp>
        <p:nvSpPr>
          <p:cNvPr id="80" name="Extract 79"/>
          <p:cNvSpPr/>
          <p:nvPr/>
        </p:nvSpPr>
        <p:spPr>
          <a:xfrm>
            <a:off x="3225062" y="2838397"/>
            <a:ext cx="113145" cy="259447"/>
          </a:xfrm>
          <a:prstGeom prst="flowChartExtra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>
            <a:off x="5864672" y="4811216"/>
            <a:ext cx="728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HPr</a:t>
            </a:r>
            <a:r>
              <a:rPr lang="en-US" b="1" dirty="0" smtClean="0"/>
              <a:t>-</a:t>
            </a:r>
            <a:r>
              <a:rPr lang="en-US" b="1" dirty="0" smtClean="0"/>
              <a:t>P</a:t>
            </a:r>
            <a:endParaRPr lang="en-US" b="1" dirty="0"/>
          </a:p>
        </p:txBody>
      </p:sp>
      <p:sp>
        <p:nvSpPr>
          <p:cNvPr id="82" name="Extract 81"/>
          <p:cNvSpPr/>
          <p:nvPr/>
        </p:nvSpPr>
        <p:spPr>
          <a:xfrm flipV="1">
            <a:off x="6531217" y="4788239"/>
            <a:ext cx="113145" cy="329759"/>
          </a:xfrm>
          <a:prstGeom prst="flowChartExtra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/>
          <p:cNvSpPr txBox="1"/>
          <p:nvPr/>
        </p:nvSpPr>
        <p:spPr>
          <a:xfrm>
            <a:off x="1598459" y="2467010"/>
            <a:ext cx="8367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GlcN</a:t>
            </a:r>
            <a:r>
              <a:rPr lang="en-US" sz="1600" dirty="0" smtClean="0"/>
              <a:t> 6P</a:t>
            </a:r>
            <a:endParaRPr lang="en-US" sz="1600" dirty="0"/>
          </a:p>
        </p:txBody>
      </p:sp>
      <p:sp>
        <p:nvSpPr>
          <p:cNvPr id="84" name="TextBox 83"/>
          <p:cNvSpPr txBox="1"/>
          <p:nvPr/>
        </p:nvSpPr>
        <p:spPr>
          <a:xfrm>
            <a:off x="1526621" y="1655405"/>
            <a:ext cx="10422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GlcNAc</a:t>
            </a:r>
            <a:r>
              <a:rPr lang="en-US" sz="1600" dirty="0" smtClean="0"/>
              <a:t> 6P</a:t>
            </a:r>
            <a:endParaRPr lang="en-US" sz="1600" dirty="0"/>
          </a:p>
        </p:txBody>
      </p:sp>
      <p:sp>
        <p:nvSpPr>
          <p:cNvPr id="85" name="TextBox 84"/>
          <p:cNvSpPr txBox="1"/>
          <p:nvPr/>
        </p:nvSpPr>
        <p:spPr>
          <a:xfrm>
            <a:off x="1578231" y="1146864"/>
            <a:ext cx="11604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ManNAc</a:t>
            </a:r>
            <a:r>
              <a:rPr lang="en-US" sz="1600" dirty="0" smtClean="0"/>
              <a:t> 6P</a:t>
            </a:r>
            <a:endParaRPr lang="en-US" sz="1600" dirty="0"/>
          </a:p>
        </p:txBody>
      </p:sp>
      <p:cxnSp>
        <p:nvCxnSpPr>
          <p:cNvPr id="86" name="Straight Arrow Connector 85"/>
          <p:cNvCxnSpPr/>
          <p:nvPr/>
        </p:nvCxnSpPr>
        <p:spPr>
          <a:xfrm>
            <a:off x="2435754" y="2713321"/>
            <a:ext cx="61980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>
            <a:off x="1915581" y="2060396"/>
            <a:ext cx="0" cy="4317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2591413" y="1939870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HPr</a:t>
            </a:r>
            <a:endParaRPr lang="en-US" b="1" dirty="0"/>
          </a:p>
        </p:txBody>
      </p:sp>
      <p:sp>
        <p:nvSpPr>
          <p:cNvPr id="91" name="Extract 90"/>
          <p:cNvSpPr/>
          <p:nvPr/>
        </p:nvSpPr>
        <p:spPr>
          <a:xfrm>
            <a:off x="3065030" y="2004255"/>
            <a:ext cx="113145" cy="259447"/>
          </a:xfrm>
          <a:prstGeom prst="flowChartExtra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extBox 92"/>
          <p:cNvSpPr txBox="1"/>
          <p:nvPr/>
        </p:nvSpPr>
        <p:spPr>
          <a:xfrm>
            <a:off x="2514713" y="2343899"/>
            <a:ext cx="530915" cy="276999"/>
          </a:xfrm>
          <a:prstGeom prst="rect">
            <a:avLst/>
          </a:prstGeom>
          <a:noFill/>
          <a:ln w="19050" cmpd="sng"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1" dirty="0" err="1" smtClean="0"/>
              <a:t>NagB</a:t>
            </a:r>
            <a:endParaRPr lang="en-US" sz="1200" b="1" dirty="0"/>
          </a:p>
        </p:txBody>
      </p:sp>
      <p:cxnSp>
        <p:nvCxnSpPr>
          <p:cNvPr id="95" name="Straight Arrow Connector 94"/>
          <p:cNvCxnSpPr/>
          <p:nvPr/>
        </p:nvCxnSpPr>
        <p:spPr>
          <a:xfrm>
            <a:off x="1915581" y="1477255"/>
            <a:ext cx="0" cy="2594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2021348" y="2024737"/>
            <a:ext cx="530915" cy="276999"/>
          </a:xfrm>
          <a:prstGeom prst="rect">
            <a:avLst/>
          </a:prstGeom>
          <a:noFill/>
          <a:ln w="19050" cmpd="sng"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1" dirty="0" err="1" smtClean="0"/>
              <a:t>NagA</a:t>
            </a:r>
            <a:endParaRPr lang="en-US" sz="1200" b="1" dirty="0"/>
          </a:p>
        </p:txBody>
      </p:sp>
      <p:sp>
        <p:nvSpPr>
          <p:cNvPr id="97" name="TextBox 96"/>
          <p:cNvSpPr txBox="1"/>
          <p:nvPr/>
        </p:nvSpPr>
        <p:spPr>
          <a:xfrm>
            <a:off x="2058766" y="1467867"/>
            <a:ext cx="617328" cy="276999"/>
          </a:xfrm>
          <a:prstGeom prst="rect">
            <a:avLst/>
          </a:prstGeom>
          <a:noFill/>
          <a:ln w="19050" cmpd="sng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err="1" smtClean="0"/>
              <a:t>NanE</a:t>
            </a:r>
            <a:endParaRPr lang="en-US" sz="1200" b="1" dirty="0"/>
          </a:p>
        </p:txBody>
      </p:sp>
      <p:cxnSp>
        <p:nvCxnSpPr>
          <p:cNvPr id="105" name="Straight Arrow Connector 104"/>
          <p:cNvCxnSpPr/>
          <p:nvPr/>
        </p:nvCxnSpPr>
        <p:spPr>
          <a:xfrm flipV="1">
            <a:off x="1351469" y="1900282"/>
            <a:ext cx="271228" cy="218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4429455" y="1866541"/>
            <a:ext cx="12014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Mannitol</a:t>
            </a:r>
            <a:r>
              <a:rPr lang="en-US" sz="1600" dirty="0" smtClean="0"/>
              <a:t> 1P</a:t>
            </a:r>
            <a:endParaRPr lang="en-US" sz="1600" dirty="0"/>
          </a:p>
        </p:txBody>
      </p:sp>
      <p:cxnSp>
        <p:nvCxnSpPr>
          <p:cNvPr id="111" name="Straight Arrow Connector 110"/>
          <p:cNvCxnSpPr/>
          <p:nvPr/>
        </p:nvCxnSpPr>
        <p:spPr>
          <a:xfrm flipH="1">
            <a:off x="4393446" y="2205095"/>
            <a:ext cx="387599" cy="1665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>
            <a:off x="1351469" y="2662955"/>
            <a:ext cx="27122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 rot="16200000">
            <a:off x="-232995" y="2538196"/>
            <a:ext cx="20962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GlcN</a:t>
            </a:r>
            <a:r>
              <a:rPr lang="en-US" sz="1600" dirty="0" smtClean="0"/>
              <a:t>, </a:t>
            </a:r>
            <a:r>
              <a:rPr lang="en-US" sz="1600" dirty="0" err="1" smtClean="0"/>
              <a:t>GlcNAc</a:t>
            </a:r>
            <a:r>
              <a:rPr lang="en-US" sz="1600" dirty="0" smtClean="0"/>
              <a:t>, </a:t>
            </a:r>
            <a:r>
              <a:rPr lang="en-US" sz="1600" dirty="0" err="1" smtClean="0"/>
              <a:t>ManNAc</a:t>
            </a:r>
            <a:endParaRPr lang="en-US" sz="1600" dirty="0"/>
          </a:p>
        </p:txBody>
      </p:sp>
      <p:cxnSp>
        <p:nvCxnSpPr>
          <p:cNvPr id="121" name="Straight Arrow Connector 120"/>
          <p:cNvCxnSpPr/>
          <p:nvPr/>
        </p:nvCxnSpPr>
        <p:spPr>
          <a:xfrm>
            <a:off x="943295" y="2681811"/>
            <a:ext cx="13561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>
            <a:off x="4918142" y="1081785"/>
            <a:ext cx="0" cy="1392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 flipH="1">
            <a:off x="4389778" y="1495470"/>
            <a:ext cx="3668" cy="7169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7" name="TextBox 146"/>
          <p:cNvSpPr txBox="1"/>
          <p:nvPr/>
        </p:nvSpPr>
        <p:spPr>
          <a:xfrm rot="16200000">
            <a:off x="323552" y="2529807"/>
            <a:ext cx="1778834" cy="276999"/>
          </a:xfrm>
          <a:prstGeom prst="rect">
            <a:avLst/>
          </a:prstGeom>
          <a:noFill/>
          <a:ln w="19050" cmpd="sng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PTS (EI, EII, </a:t>
            </a:r>
            <a:r>
              <a:rPr lang="en-US" sz="1200" b="1" dirty="0" err="1" smtClean="0"/>
              <a:t>HPr</a:t>
            </a:r>
            <a:r>
              <a:rPr lang="en-US" sz="1200" b="1" dirty="0" smtClean="0"/>
              <a:t>)</a:t>
            </a:r>
          </a:p>
        </p:txBody>
      </p:sp>
      <p:cxnSp>
        <p:nvCxnSpPr>
          <p:cNvPr id="150" name="Straight Arrow Connector 149"/>
          <p:cNvCxnSpPr/>
          <p:nvPr/>
        </p:nvCxnSpPr>
        <p:spPr>
          <a:xfrm flipV="1">
            <a:off x="1331798" y="1506216"/>
            <a:ext cx="290899" cy="2726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>
            <a:endCxn id="155" idx="0"/>
          </p:cNvCxnSpPr>
          <p:nvPr/>
        </p:nvCxnSpPr>
        <p:spPr>
          <a:xfrm flipH="1">
            <a:off x="6367242" y="1097060"/>
            <a:ext cx="2714" cy="3804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5" name="TextBox 154"/>
          <p:cNvSpPr txBox="1"/>
          <p:nvPr/>
        </p:nvSpPr>
        <p:spPr>
          <a:xfrm>
            <a:off x="5820257" y="1477517"/>
            <a:ext cx="10939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Sorbitol </a:t>
            </a:r>
            <a:r>
              <a:rPr lang="en-US" sz="1600" dirty="0"/>
              <a:t>6</a:t>
            </a:r>
            <a:r>
              <a:rPr lang="en-US" sz="1600" dirty="0" smtClean="0"/>
              <a:t>P</a:t>
            </a:r>
            <a:endParaRPr lang="en-US" sz="1600" dirty="0"/>
          </a:p>
        </p:txBody>
      </p:sp>
      <p:cxnSp>
        <p:nvCxnSpPr>
          <p:cNvPr id="157" name="Elbow Connector 156"/>
          <p:cNvCxnSpPr/>
          <p:nvPr/>
        </p:nvCxnSpPr>
        <p:spPr>
          <a:xfrm rot="10800000" flipV="1">
            <a:off x="5643509" y="1829803"/>
            <a:ext cx="702421" cy="585137"/>
          </a:xfrm>
          <a:prstGeom prst="bentConnector3">
            <a:avLst>
              <a:gd name="adj1" fmla="val 687"/>
            </a:avLst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/>
          <p:nvPr/>
        </p:nvCxnSpPr>
        <p:spPr>
          <a:xfrm>
            <a:off x="4918142" y="1515395"/>
            <a:ext cx="0" cy="3848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/>
          <p:nvPr/>
        </p:nvCxnSpPr>
        <p:spPr>
          <a:xfrm>
            <a:off x="4388588" y="1054830"/>
            <a:ext cx="0" cy="1392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/>
          <p:cNvCxnSpPr/>
          <p:nvPr/>
        </p:nvCxnSpPr>
        <p:spPr>
          <a:xfrm>
            <a:off x="967405" y="3347331"/>
            <a:ext cx="13561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/>
          <p:cNvCxnSpPr/>
          <p:nvPr/>
        </p:nvCxnSpPr>
        <p:spPr>
          <a:xfrm>
            <a:off x="967405" y="2154327"/>
            <a:ext cx="13561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/>
          <p:cNvCxnSpPr/>
          <p:nvPr/>
        </p:nvCxnSpPr>
        <p:spPr>
          <a:xfrm>
            <a:off x="5606743" y="1093077"/>
            <a:ext cx="0" cy="1392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4" name="TextBox 173"/>
          <p:cNvSpPr txBox="1"/>
          <p:nvPr/>
        </p:nvSpPr>
        <p:spPr>
          <a:xfrm>
            <a:off x="5033053" y="1664352"/>
            <a:ext cx="12209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Mannose </a:t>
            </a:r>
            <a:r>
              <a:rPr lang="en-US" sz="1600" dirty="0"/>
              <a:t>6</a:t>
            </a:r>
            <a:r>
              <a:rPr lang="en-US" sz="1600" dirty="0" smtClean="0"/>
              <a:t>P</a:t>
            </a:r>
            <a:endParaRPr lang="en-US" sz="1600" dirty="0"/>
          </a:p>
        </p:txBody>
      </p:sp>
      <p:cxnSp>
        <p:nvCxnSpPr>
          <p:cNvPr id="175" name="Straight Arrow Connector 174"/>
          <p:cNvCxnSpPr/>
          <p:nvPr/>
        </p:nvCxnSpPr>
        <p:spPr>
          <a:xfrm flipH="1">
            <a:off x="5620414" y="1502058"/>
            <a:ext cx="1696" cy="2879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6" name="Elbow Connector 175"/>
          <p:cNvCxnSpPr>
            <a:stCxn id="174" idx="2"/>
          </p:cNvCxnSpPr>
          <p:nvPr/>
        </p:nvCxnSpPr>
        <p:spPr>
          <a:xfrm rot="5400000">
            <a:off x="5005149" y="1778802"/>
            <a:ext cx="414255" cy="862462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1" name="Rectangle 190"/>
          <p:cNvSpPr/>
          <p:nvPr/>
        </p:nvSpPr>
        <p:spPr>
          <a:xfrm>
            <a:off x="645851" y="6002276"/>
            <a:ext cx="78214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Fig.1 Sugar utilization pathways in </a:t>
            </a:r>
            <a:r>
              <a:rPr lang="en-US" i="1" dirty="0" smtClean="0"/>
              <a:t>E. coli</a:t>
            </a:r>
            <a:r>
              <a:rPr lang="en-US" dirty="0" smtClean="0"/>
              <a:t>. Bold arrows highlight allosteric activation of </a:t>
            </a:r>
            <a:r>
              <a:rPr lang="en-US" dirty="0" err="1" smtClean="0"/>
              <a:t>PykF</a:t>
            </a:r>
            <a:r>
              <a:rPr lang="en-US" dirty="0" smtClean="0"/>
              <a:t>, </a:t>
            </a:r>
            <a:r>
              <a:rPr lang="en-US" dirty="0" err="1" smtClean="0"/>
              <a:t>PfkB</a:t>
            </a:r>
            <a:r>
              <a:rPr lang="en-US" dirty="0" smtClean="0"/>
              <a:t>, </a:t>
            </a:r>
            <a:r>
              <a:rPr lang="en-US" dirty="0" err="1" smtClean="0"/>
              <a:t>NagB</a:t>
            </a:r>
            <a:r>
              <a:rPr lang="en-US" dirty="0" smtClean="0"/>
              <a:t> by </a:t>
            </a:r>
            <a:r>
              <a:rPr lang="en-US" dirty="0" err="1" smtClean="0"/>
              <a:t>HPr</a:t>
            </a:r>
            <a:r>
              <a:rPr lang="ru-RU" dirty="0" smtClean="0"/>
              <a:t> </a:t>
            </a:r>
            <a:r>
              <a:rPr lang="en-US" dirty="0" smtClean="0"/>
              <a:t>and inhibition of </a:t>
            </a:r>
            <a:r>
              <a:rPr lang="en-US" dirty="0" err="1" smtClean="0"/>
              <a:t>Adk</a:t>
            </a:r>
            <a:r>
              <a:rPr lang="en-US" dirty="0" smtClean="0"/>
              <a:t> by </a:t>
            </a:r>
            <a:r>
              <a:rPr lang="en-US" dirty="0" err="1" smtClean="0"/>
              <a:t>HPr</a:t>
            </a:r>
            <a:r>
              <a:rPr lang="en-US" smtClean="0"/>
              <a:t>-P.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2774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11385</TotalTime>
  <Words>255</Words>
  <Application>Microsoft Macintosh PowerPoint</Application>
  <PresentationFormat>On-screen Show (4:3)</PresentationFormat>
  <Paragraphs>47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Sanford Burnham Medical Research Institute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Dmitry Rodionov</dc:creator>
  <cp:lastModifiedBy>Dmitry Rodionov</cp:lastModifiedBy>
  <cp:revision>38</cp:revision>
  <cp:lastPrinted>2017-02-06T23:00:29Z</cp:lastPrinted>
  <dcterms:created xsi:type="dcterms:W3CDTF">2017-01-30T02:48:00Z</dcterms:created>
  <dcterms:modified xsi:type="dcterms:W3CDTF">2017-02-07T00:33:38Z</dcterms:modified>
</cp:coreProperties>
</file>