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519" autoAdjust="0"/>
  </p:normalViewPr>
  <p:slideViewPr>
    <p:cSldViewPr snapToGrid="0" snapToObjects="1">
      <p:cViewPr>
        <p:scale>
          <a:sx n="108" d="100"/>
          <a:sy n="108" d="100"/>
        </p:scale>
        <p:origin x="-648" y="1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64F92-F1E0-724E-B2A1-3FFF56B4A4FA}" type="datetimeFigureOut">
              <a:rPr lang="en-US" smtClean="0"/>
              <a:t>1/29/17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C7DDF-AFBE-954B-B8EF-AB2350001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23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60DE-149E-224D-9969-D17B68B4793A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B83B-5F90-1E47-B53E-36177F97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3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60DE-149E-224D-9969-D17B68B4793A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B83B-5F90-1E47-B53E-36177F97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3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60DE-149E-224D-9969-D17B68B4793A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B83B-5F90-1E47-B53E-36177F97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9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60DE-149E-224D-9969-D17B68B4793A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B83B-5F90-1E47-B53E-36177F97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90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60DE-149E-224D-9969-D17B68B4793A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B83B-5F90-1E47-B53E-36177F97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4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60DE-149E-224D-9969-D17B68B4793A}" type="datetimeFigureOut">
              <a:rPr lang="en-US" smtClean="0"/>
              <a:t>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B83B-5F90-1E47-B53E-36177F97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9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60DE-149E-224D-9969-D17B68B4793A}" type="datetimeFigureOut">
              <a:rPr lang="en-US" smtClean="0"/>
              <a:t>1/29/17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B83B-5F90-1E47-B53E-36177F97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21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60DE-149E-224D-9969-D17B68B4793A}" type="datetimeFigureOut">
              <a:rPr lang="en-US" smtClean="0"/>
              <a:t>1/29/17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B83B-5F90-1E47-B53E-36177F97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33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60DE-149E-224D-9969-D17B68B4793A}" type="datetimeFigureOut">
              <a:rPr lang="en-US" smtClean="0"/>
              <a:t>1/29/17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B83B-5F90-1E47-B53E-36177F97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9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60DE-149E-224D-9969-D17B68B4793A}" type="datetimeFigureOut">
              <a:rPr lang="en-US" smtClean="0"/>
              <a:t>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B83B-5F90-1E47-B53E-36177F97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2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60DE-149E-224D-9969-D17B68B4793A}" type="datetimeFigureOut">
              <a:rPr lang="en-US" smtClean="0"/>
              <a:t>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B83B-5F90-1E47-B53E-36177F97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82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660DE-149E-224D-9969-D17B68B4793A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BB83B-5F90-1E47-B53E-36177F97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399" y="1927915"/>
            <a:ext cx="3395309" cy="235986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19" y="1874394"/>
            <a:ext cx="3539685" cy="24089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332" y="1909668"/>
            <a:ext cx="3363705" cy="23736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7897" y="4799024"/>
            <a:ext cx="73410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Fig.1 </a:t>
            </a:r>
            <a:r>
              <a:rPr lang="en-US" sz="1400" b="1" dirty="0" smtClean="0"/>
              <a:t>A</a:t>
            </a:r>
            <a:r>
              <a:rPr lang="en-US" sz="1400" dirty="0" smtClean="0"/>
              <a:t>. Allosteric activation of </a:t>
            </a:r>
            <a:r>
              <a:rPr lang="en-US" sz="1400" dirty="0" err="1" smtClean="0"/>
              <a:t>PykF</a:t>
            </a:r>
            <a:r>
              <a:rPr lang="en-US" sz="1400" dirty="0" smtClean="0"/>
              <a:t> by </a:t>
            </a:r>
            <a:r>
              <a:rPr lang="en-US" sz="1400" dirty="0" err="1" smtClean="0"/>
              <a:t>HPr</a:t>
            </a:r>
            <a:r>
              <a:rPr lang="en-US" sz="1400" dirty="0" smtClean="0"/>
              <a:t>. Steady-state kinetics of </a:t>
            </a:r>
            <a:r>
              <a:rPr lang="en-US" sz="1400" dirty="0" err="1" smtClean="0"/>
              <a:t>PykF</a:t>
            </a:r>
            <a:r>
              <a:rPr lang="en-US" sz="1400" dirty="0" smtClean="0"/>
              <a:t> was determined as a function of the PEP (0.2 to 8 </a:t>
            </a:r>
            <a:r>
              <a:rPr lang="en-US" sz="1400" dirty="0" err="1" smtClean="0"/>
              <a:t>mM</a:t>
            </a:r>
            <a:r>
              <a:rPr lang="en-US" sz="1400" dirty="0"/>
              <a:t>)</a:t>
            </a:r>
            <a:r>
              <a:rPr lang="en-US" sz="1400" dirty="0" smtClean="0"/>
              <a:t> in the absence (circles) and presence (</a:t>
            </a:r>
            <a:r>
              <a:rPr lang="en-US" sz="1400" dirty="0"/>
              <a:t>triangles) </a:t>
            </a:r>
            <a:r>
              <a:rPr lang="en-US" sz="1400" dirty="0" smtClean="0"/>
              <a:t>of 2 </a:t>
            </a:r>
            <a:r>
              <a:rPr lang="en-US" sz="1400" dirty="0" err="1">
                <a:latin typeface="Symbol" charset="2"/>
                <a:cs typeface="Symbol" charset="2"/>
              </a:rPr>
              <a:t>m</a:t>
            </a:r>
            <a:r>
              <a:rPr lang="en-US" sz="1400" dirty="0" err="1" smtClean="0"/>
              <a:t>M</a:t>
            </a:r>
            <a:r>
              <a:rPr lang="en-US" sz="1400" dirty="0" smtClean="0"/>
              <a:t> </a:t>
            </a:r>
            <a:r>
              <a:rPr lang="en-US" sz="1400" dirty="0" err="1" smtClean="0"/>
              <a:t>HPr</a:t>
            </a:r>
            <a:r>
              <a:rPr lang="en-US" sz="1400" dirty="0" smtClean="0"/>
              <a:t>. The resultant kinetic parameters are presented in Table 2. </a:t>
            </a:r>
            <a:r>
              <a:rPr lang="en-US" sz="1400" b="1" dirty="0" smtClean="0"/>
              <a:t>B</a:t>
            </a:r>
            <a:r>
              <a:rPr lang="en-US" sz="1400" dirty="0" smtClean="0"/>
              <a:t>. </a:t>
            </a:r>
            <a:r>
              <a:rPr lang="en-US" sz="1400" dirty="0">
                <a:cs typeface="Arial"/>
              </a:rPr>
              <a:t>The effect of varying concentrations of </a:t>
            </a:r>
            <a:r>
              <a:rPr lang="en-US" sz="1400" dirty="0" err="1">
                <a:cs typeface="Arial"/>
              </a:rPr>
              <a:t>dephospho-HPr</a:t>
            </a:r>
            <a:r>
              <a:rPr lang="en-US" sz="1400" dirty="0">
                <a:cs typeface="Arial"/>
              </a:rPr>
              <a:t> </a:t>
            </a:r>
            <a:r>
              <a:rPr lang="en-US" sz="1400" dirty="0"/>
              <a:t>(triangles) </a:t>
            </a:r>
            <a:r>
              <a:rPr lang="en-US" sz="1400" dirty="0" smtClean="0">
                <a:cs typeface="Arial"/>
              </a:rPr>
              <a:t>on </a:t>
            </a:r>
            <a:r>
              <a:rPr lang="en-US" sz="1400" dirty="0" err="1">
                <a:cs typeface="Arial"/>
              </a:rPr>
              <a:t>PykF</a:t>
            </a:r>
            <a:r>
              <a:rPr lang="en-US" sz="1400" dirty="0">
                <a:cs typeface="Arial"/>
              </a:rPr>
              <a:t> </a:t>
            </a:r>
            <a:r>
              <a:rPr lang="en-US" sz="1400" dirty="0" smtClean="0">
                <a:cs typeface="Arial"/>
              </a:rPr>
              <a:t>activity, P-</a:t>
            </a:r>
            <a:r>
              <a:rPr lang="en-US" sz="1400" dirty="0" err="1" smtClean="0">
                <a:cs typeface="Arial"/>
              </a:rPr>
              <a:t>HPr</a:t>
            </a:r>
            <a:r>
              <a:rPr lang="en-US" sz="1400" dirty="0" smtClean="0">
                <a:cs typeface="Arial"/>
              </a:rPr>
              <a:t> (circles) </a:t>
            </a:r>
            <a:r>
              <a:rPr lang="en-US" sz="1400" dirty="0" smtClean="0"/>
              <a:t>using </a:t>
            </a:r>
            <a:r>
              <a:rPr lang="en-US" sz="1400" dirty="0"/>
              <a:t>a concentration of </a:t>
            </a:r>
            <a:r>
              <a:rPr lang="en-US" sz="1400" dirty="0" smtClean="0"/>
              <a:t>PEP 1 </a:t>
            </a:r>
            <a:r>
              <a:rPr lang="en-US" sz="1400" dirty="0" err="1" smtClean="0"/>
              <a:t>mM.</a:t>
            </a:r>
            <a:r>
              <a:rPr lang="en-US" sz="1400" dirty="0" smtClean="0">
                <a:cs typeface="Arial"/>
              </a:rPr>
              <a:t> The assay is described in Materials and Methods. </a:t>
            </a:r>
            <a:r>
              <a:rPr lang="en-US" sz="1400" b="1" dirty="0" smtClean="0">
                <a:cs typeface="Arial"/>
              </a:rPr>
              <a:t>C. </a:t>
            </a:r>
            <a:r>
              <a:rPr lang="en-US" sz="1400" dirty="0" smtClean="0">
                <a:cs typeface="Arial"/>
              </a:rPr>
              <a:t>Titration of ZnSO</a:t>
            </a:r>
            <a:r>
              <a:rPr lang="en-US" sz="1400" baseline="-25000" dirty="0" smtClean="0">
                <a:cs typeface="Arial"/>
              </a:rPr>
              <a:t>4</a:t>
            </a:r>
            <a:r>
              <a:rPr lang="en-US" sz="1400" dirty="0" smtClean="0">
                <a:cs typeface="Arial"/>
              </a:rPr>
              <a:t> at 1 </a:t>
            </a:r>
            <a:r>
              <a:rPr lang="en-US" sz="1400" dirty="0" err="1" smtClean="0">
                <a:latin typeface="Symbol" charset="2"/>
                <a:cs typeface="Symbol" charset="2"/>
              </a:rPr>
              <a:t>m</a:t>
            </a:r>
            <a:r>
              <a:rPr lang="en-US" sz="1400" dirty="0" err="1" smtClean="0">
                <a:cs typeface="Arial"/>
              </a:rPr>
              <a:t>M</a:t>
            </a:r>
            <a:r>
              <a:rPr lang="en-US" sz="1400" dirty="0" smtClean="0">
                <a:cs typeface="Arial"/>
              </a:rPr>
              <a:t> </a:t>
            </a:r>
            <a:r>
              <a:rPr lang="en-US" sz="1400" dirty="0" err="1" smtClean="0">
                <a:cs typeface="Arial"/>
              </a:rPr>
              <a:t>HPr</a:t>
            </a:r>
            <a:r>
              <a:rPr lang="en-US" sz="1400" dirty="0" smtClean="0">
                <a:cs typeface="Arial"/>
              </a:rPr>
              <a:t> and 0.3 </a:t>
            </a:r>
            <a:r>
              <a:rPr lang="en-US" sz="1400" dirty="0" err="1" smtClean="0">
                <a:cs typeface="Arial"/>
              </a:rPr>
              <a:t>mM</a:t>
            </a:r>
            <a:r>
              <a:rPr lang="en-US" sz="1400" dirty="0" smtClean="0">
                <a:cs typeface="Arial"/>
              </a:rPr>
              <a:t> PEP.</a:t>
            </a:r>
            <a:endParaRPr lang="en-US" sz="14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458591" y="190483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372540" y="3982719"/>
            <a:ext cx="96978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[PEP], </a:t>
            </a:r>
            <a:r>
              <a:rPr lang="en-US" sz="1400" b="1" dirty="0" err="1">
                <a:cs typeface="Symbol" charset="2"/>
              </a:rPr>
              <a:t>m</a:t>
            </a:r>
            <a:r>
              <a:rPr lang="en-US" sz="1400" b="1" dirty="0" err="1" smtClean="0"/>
              <a:t>M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3032977" y="2830236"/>
            <a:ext cx="1151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Ratio V/V</a:t>
            </a:r>
            <a:r>
              <a:rPr lang="en-US" sz="1400" b="1" baseline="-25000" dirty="0" smtClean="0"/>
              <a:t>o</a:t>
            </a:r>
            <a:endParaRPr lang="en-US" sz="1400" b="1" baseline="-25000" dirty="0"/>
          </a:p>
        </p:txBody>
      </p:sp>
      <p:sp>
        <p:nvSpPr>
          <p:cNvPr id="4" name="TextBox 3"/>
          <p:cNvSpPr txBox="1"/>
          <p:nvPr/>
        </p:nvSpPr>
        <p:spPr>
          <a:xfrm>
            <a:off x="4585961" y="4022601"/>
            <a:ext cx="92113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[</a:t>
            </a:r>
            <a:r>
              <a:rPr lang="en-US" sz="1400" b="1" dirty="0" err="1" smtClean="0"/>
              <a:t>HPr</a:t>
            </a:r>
            <a:r>
              <a:rPr lang="en-US" sz="1400" b="1" dirty="0" smtClean="0"/>
              <a:t>], </a:t>
            </a:r>
            <a:r>
              <a:rPr lang="en-US" sz="1400" b="1" dirty="0" err="1" smtClean="0">
                <a:latin typeface="Symbol" charset="2"/>
                <a:cs typeface="Symbol" charset="2"/>
              </a:rPr>
              <a:t>m</a:t>
            </a:r>
            <a:r>
              <a:rPr lang="en-US" sz="1400" b="1" dirty="0" err="1" smtClean="0"/>
              <a:t>M</a:t>
            </a:r>
            <a:endParaRPr lang="en-US" sz="1400" b="1" dirty="0"/>
          </a:p>
        </p:txBody>
      </p:sp>
      <p:sp useBgFill="1">
        <p:nvSpPr>
          <p:cNvPr id="9" name="TextBox 8"/>
          <p:cNvSpPr txBox="1"/>
          <p:nvPr/>
        </p:nvSpPr>
        <p:spPr>
          <a:xfrm>
            <a:off x="3386115" y="1904380"/>
            <a:ext cx="31290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 useBgFill="1">
        <p:nvSpPr>
          <p:cNvPr id="12" name="TextBox 11"/>
          <p:cNvSpPr txBox="1"/>
          <p:nvPr/>
        </p:nvSpPr>
        <p:spPr>
          <a:xfrm>
            <a:off x="5862732" y="1869125"/>
            <a:ext cx="31290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67093" y="3975569"/>
            <a:ext cx="112793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[ZnSO</a:t>
            </a:r>
            <a:r>
              <a:rPr lang="en-US" sz="1400" b="1" baseline="-25000" dirty="0" smtClean="0"/>
              <a:t>4</a:t>
            </a:r>
            <a:r>
              <a:rPr lang="en-US" sz="1400" b="1" dirty="0" smtClean="0"/>
              <a:t>], </a:t>
            </a:r>
            <a:r>
              <a:rPr lang="en-US" sz="1400" b="1" dirty="0" err="1" smtClean="0">
                <a:latin typeface="Symbol" charset="2"/>
                <a:cs typeface="Symbol" charset="2"/>
              </a:rPr>
              <a:t>m</a:t>
            </a:r>
            <a:r>
              <a:rPr lang="en-US" sz="1400" b="1" dirty="0" err="1" smtClean="0"/>
              <a:t>M</a:t>
            </a:r>
            <a:endParaRPr lang="en-US" sz="1400" b="1" dirty="0"/>
          </a:p>
        </p:txBody>
      </p:sp>
      <p:sp>
        <p:nvSpPr>
          <p:cNvPr id="15" name="Rectangle 14"/>
          <p:cNvSpPr/>
          <p:nvPr/>
        </p:nvSpPr>
        <p:spPr>
          <a:xfrm>
            <a:off x="876290" y="2069590"/>
            <a:ext cx="4962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 smtClean="0"/>
              <a:t>HPr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4987199" y="2184056"/>
            <a:ext cx="4962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 smtClean="0"/>
              <a:t>HPr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4987199" y="3330970"/>
            <a:ext cx="6682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 smtClean="0"/>
              <a:t>HPr</a:t>
            </a:r>
            <a:r>
              <a:rPr lang="en-US" sz="1600" b="1" dirty="0" smtClean="0"/>
              <a:t>-P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993634" y="333097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PykF</a:t>
            </a:r>
            <a:r>
              <a:rPr lang="en-US" b="1" dirty="0" smtClean="0"/>
              <a:t> activity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1488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02" y="1966204"/>
            <a:ext cx="3887182" cy="26732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84" y="1966203"/>
            <a:ext cx="3874480" cy="2596165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954624" y="1888721"/>
            <a:ext cx="4157632" cy="381544"/>
            <a:chOff x="1140613" y="1786800"/>
            <a:chExt cx="4157632" cy="381544"/>
          </a:xfrm>
        </p:grpSpPr>
        <p:sp useBgFill="1">
          <p:nvSpPr>
            <p:cNvPr id="8" name="TextBox 7"/>
            <p:cNvSpPr txBox="1"/>
            <p:nvPr/>
          </p:nvSpPr>
          <p:spPr>
            <a:xfrm>
              <a:off x="1140613" y="1799012"/>
              <a:ext cx="423318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83712" y="1786800"/>
              <a:ext cx="51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76186" y="5150114"/>
            <a:ext cx="7593224" cy="1384995"/>
            <a:chOff x="576186" y="5150114"/>
            <a:chExt cx="7593224" cy="1384995"/>
          </a:xfrm>
        </p:grpSpPr>
        <p:sp>
          <p:nvSpPr>
            <p:cNvPr id="9" name="TextBox 8"/>
            <p:cNvSpPr txBox="1"/>
            <p:nvPr/>
          </p:nvSpPr>
          <p:spPr>
            <a:xfrm>
              <a:off x="576186" y="5150114"/>
              <a:ext cx="759322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cs typeface="Arial"/>
                </a:rPr>
                <a:t>Fig</a:t>
              </a:r>
              <a:r>
                <a:rPr lang="en-US" sz="1400" dirty="0" smtClean="0">
                  <a:cs typeface="Arial"/>
                </a:rPr>
                <a:t>.3 </a:t>
              </a:r>
              <a:r>
                <a:rPr lang="en-US" sz="1400" b="1" dirty="0" smtClean="0">
                  <a:cs typeface="Arial"/>
                </a:rPr>
                <a:t>A</a:t>
              </a:r>
              <a:r>
                <a:rPr lang="en-US" sz="1400" dirty="0">
                  <a:cs typeface="Arial"/>
                </a:rPr>
                <a:t>. ATP-dependent </a:t>
              </a:r>
              <a:r>
                <a:rPr lang="en-US" sz="1400" dirty="0" err="1">
                  <a:cs typeface="Arial"/>
                </a:rPr>
                <a:t>adenylate</a:t>
              </a:r>
              <a:r>
                <a:rPr lang="en-US" sz="1400" dirty="0">
                  <a:cs typeface="Arial"/>
                </a:rPr>
                <a:t> kinase (</a:t>
              </a:r>
              <a:r>
                <a:rPr lang="en-US" sz="1400" dirty="0" err="1">
                  <a:cs typeface="Arial"/>
                </a:rPr>
                <a:t>Adk</a:t>
              </a:r>
              <a:r>
                <a:rPr lang="en-US" sz="1400" dirty="0">
                  <a:cs typeface="Arial"/>
                </a:rPr>
                <a:t>) activity was assayed by coupling the formation of ADP to the oxidation of NADH to NAD via PYK and LDH with continuous monitoring at 340nm. The reaction mixture containing 50 </a:t>
              </a:r>
              <a:r>
                <a:rPr lang="en-US" sz="1400" dirty="0" err="1">
                  <a:cs typeface="Arial"/>
                </a:rPr>
                <a:t>mM</a:t>
              </a:r>
              <a:r>
                <a:rPr lang="en-US" sz="1400" dirty="0">
                  <a:cs typeface="Arial"/>
                </a:rPr>
                <a:t> </a:t>
              </a:r>
              <a:r>
                <a:rPr lang="en-US" sz="1400" dirty="0" err="1">
                  <a:cs typeface="Arial"/>
                </a:rPr>
                <a:t>Tris-HCl</a:t>
              </a:r>
              <a:r>
                <a:rPr lang="en-US" sz="1400" dirty="0">
                  <a:cs typeface="Arial"/>
                </a:rPr>
                <a:t> buffer (pH 7.5), 10 </a:t>
              </a:r>
              <a:r>
                <a:rPr lang="en-US" sz="1400" dirty="0" err="1">
                  <a:cs typeface="Arial"/>
                </a:rPr>
                <a:t>mM</a:t>
              </a:r>
              <a:r>
                <a:rPr lang="en-US" sz="1400" dirty="0">
                  <a:cs typeface="Arial"/>
                </a:rPr>
                <a:t> MgSO</a:t>
              </a:r>
              <a:r>
                <a:rPr lang="en-US" sz="1400" baseline="-25000" dirty="0">
                  <a:cs typeface="Arial"/>
                </a:rPr>
                <a:t>4</a:t>
              </a:r>
              <a:r>
                <a:rPr lang="en-US" sz="1400" dirty="0">
                  <a:cs typeface="Arial"/>
                </a:rPr>
                <a:t>, 1.2 </a:t>
              </a:r>
              <a:r>
                <a:rPr lang="en-US" sz="1400" dirty="0" err="1">
                  <a:cs typeface="Arial"/>
                </a:rPr>
                <a:t>mM</a:t>
              </a:r>
              <a:r>
                <a:rPr lang="en-US" sz="1400" dirty="0">
                  <a:cs typeface="Arial"/>
                </a:rPr>
                <a:t> ATP, 1.2mM PEP, 0.3 </a:t>
              </a:r>
              <a:r>
                <a:rPr lang="en-US" sz="1400" dirty="0" err="1">
                  <a:cs typeface="Arial"/>
                </a:rPr>
                <a:t>mM</a:t>
              </a:r>
              <a:r>
                <a:rPr lang="en-US" sz="1400" dirty="0">
                  <a:cs typeface="Arial"/>
                </a:rPr>
                <a:t> NADH, 1.2 U of PYK, 1.2 U of LDH, 0.2-3mM </a:t>
              </a:r>
              <a:r>
                <a:rPr lang="en-US" sz="1400" dirty="0" err="1">
                  <a:cs typeface="Arial"/>
                </a:rPr>
                <a:t>mM</a:t>
              </a:r>
              <a:r>
                <a:rPr lang="en-US" sz="1400" dirty="0">
                  <a:cs typeface="Arial"/>
                </a:rPr>
                <a:t> AMP</a:t>
              </a:r>
            </a:p>
            <a:p>
              <a:r>
                <a:rPr lang="en-US" sz="1400" dirty="0" smtClean="0">
                  <a:cs typeface="Arial"/>
                </a:rPr>
                <a:t> </a:t>
              </a:r>
              <a:r>
                <a:rPr lang="en-US" sz="1400" b="1" dirty="0">
                  <a:cs typeface="Arial"/>
                </a:rPr>
                <a:t>B</a:t>
              </a:r>
              <a:r>
                <a:rPr lang="en-US" sz="1400" b="1" dirty="0" smtClean="0">
                  <a:cs typeface="Arial"/>
                </a:rPr>
                <a:t>. </a:t>
              </a:r>
              <a:r>
                <a:rPr lang="en-US" sz="1400" dirty="0" smtClean="0">
                  <a:cs typeface="Arial"/>
                </a:rPr>
                <a:t>Inhibition of </a:t>
              </a:r>
              <a:r>
                <a:rPr lang="en-US" sz="1400" dirty="0" err="1">
                  <a:cs typeface="Arial"/>
                </a:rPr>
                <a:t>a</a:t>
              </a:r>
              <a:r>
                <a:rPr lang="en-US" sz="1400" dirty="0" err="1" smtClean="0">
                  <a:cs typeface="Arial"/>
                </a:rPr>
                <a:t>denylate</a:t>
              </a:r>
              <a:r>
                <a:rPr lang="en-US" sz="1400" dirty="0" smtClean="0">
                  <a:cs typeface="Arial"/>
                </a:rPr>
                <a:t> kinase activity ATP+AMP</a:t>
              </a:r>
              <a:r>
                <a:rPr lang="en-US" sz="1400" dirty="0">
                  <a:latin typeface="Wingdings"/>
                  <a:ea typeface="Wingdings"/>
                  <a:cs typeface="Wingdings"/>
                  <a:sym typeface="Wingdings"/>
                </a:rPr>
                <a:t> </a:t>
              </a:r>
              <a:r>
                <a:rPr lang="en-US" sz="1400" dirty="0" smtClean="0">
                  <a:latin typeface="Wingdings"/>
                  <a:ea typeface="Wingdings"/>
                  <a:cs typeface="Wingdings"/>
                  <a:sym typeface="Wingdings"/>
                </a:rPr>
                <a:t> </a:t>
              </a:r>
              <a:r>
                <a:rPr lang="en-US" sz="1400" dirty="0" smtClean="0">
                  <a:cs typeface="Arial"/>
                </a:rPr>
                <a:t>ADP</a:t>
              </a:r>
              <a:r>
                <a:rPr lang="en-US" sz="1400" dirty="0">
                  <a:cs typeface="Arial"/>
                </a:rPr>
                <a:t>+ADP by P-</a:t>
              </a:r>
              <a:r>
                <a:rPr lang="en-US" sz="1400" dirty="0" err="1">
                  <a:cs typeface="Arial"/>
                </a:rPr>
                <a:t>HPr</a:t>
              </a:r>
              <a:r>
                <a:rPr lang="en-US" sz="1400" dirty="0">
                  <a:cs typeface="Arial"/>
                </a:rPr>
                <a:t> . </a:t>
              </a:r>
              <a:r>
                <a:rPr lang="en-US" sz="1400" dirty="0" smtClean="0">
                  <a:cs typeface="Arial"/>
                </a:rPr>
                <a:t>The effect of varying concentrations of </a:t>
              </a:r>
              <a:r>
                <a:rPr lang="en-US" sz="1400" dirty="0" err="1" smtClean="0">
                  <a:cs typeface="Arial"/>
                </a:rPr>
                <a:t>dephospho-HPr</a:t>
              </a:r>
              <a:r>
                <a:rPr lang="en-US" sz="1400" dirty="0" smtClean="0">
                  <a:cs typeface="Arial"/>
                </a:rPr>
                <a:t> (triangles) and </a:t>
              </a:r>
              <a:r>
                <a:rPr lang="en-US" sz="1400" dirty="0" err="1" smtClean="0">
                  <a:cs typeface="Arial"/>
                </a:rPr>
                <a:t>phospho-HPr</a:t>
              </a:r>
              <a:r>
                <a:rPr lang="en-US" sz="1400" dirty="0" smtClean="0">
                  <a:cs typeface="Arial"/>
                </a:rPr>
                <a:t> (circles) on </a:t>
              </a:r>
              <a:r>
                <a:rPr lang="en-US" sz="1400" dirty="0" err="1" smtClean="0">
                  <a:cs typeface="Arial"/>
                </a:rPr>
                <a:t>Adk</a:t>
              </a:r>
              <a:r>
                <a:rPr lang="en-US" sz="1400" dirty="0" smtClean="0">
                  <a:cs typeface="Arial"/>
                </a:rPr>
                <a:t> activity at 0.3mM AMP. </a:t>
              </a:r>
              <a:endParaRPr lang="en-US" sz="1400" dirty="0">
                <a:cs typeface="Arial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355643" y="6165417"/>
              <a:ext cx="317490" cy="0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398797" y="4299152"/>
            <a:ext cx="92113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[</a:t>
            </a:r>
            <a:r>
              <a:rPr lang="en-US" sz="1400" b="1" dirty="0" err="1" smtClean="0"/>
              <a:t>HPr</a:t>
            </a:r>
            <a:r>
              <a:rPr lang="en-US" sz="1400" b="1" dirty="0" smtClean="0"/>
              <a:t>], </a:t>
            </a:r>
            <a:r>
              <a:rPr lang="en-US" sz="1400" b="1" dirty="0" err="1" smtClean="0">
                <a:latin typeface="Symbol" charset="2"/>
                <a:cs typeface="Symbol" charset="2"/>
              </a:rPr>
              <a:t>m</a:t>
            </a:r>
            <a:r>
              <a:rPr lang="en-US" sz="1400" b="1" dirty="0" err="1" smtClean="0"/>
              <a:t>M</a:t>
            </a:r>
            <a:endParaRPr 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198441" y="4310910"/>
            <a:ext cx="105236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[AMP], </a:t>
            </a:r>
            <a:r>
              <a:rPr lang="en-US" sz="1400" b="1" dirty="0" err="1" smtClean="0">
                <a:cs typeface="Symbol" charset="2"/>
              </a:rPr>
              <a:t>m</a:t>
            </a:r>
            <a:r>
              <a:rPr lang="en-US" sz="1400" b="1" dirty="0" err="1" smtClean="0"/>
              <a:t>M</a:t>
            </a:r>
            <a:endParaRPr lang="en-US" sz="1400" b="1" dirty="0"/>
          </a:p>
        </p:txBody>
      </p:sp>
      <p:sp>
        <p:nvSpPr>
          <p:cNvPr id="2" name="Rectangle 1"/>
          <p:cNvSpPr/>
          <p:nvPr/>
        </p:nvSpPr>
        <p:spPr>
          <a:xfrm>
            <a:off x="3670203" y="2496346"/>
            <a:ext cx="4962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 smtClean="0"/>
              <a:t>HPr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615143" y="2100988"/>
            <a:ext cx="4962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 smtClean="0"/>
              <a:t>HPr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6150672" y="3209806"/>
            <a:ext cx="6682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 smtClean="0"/>
              <a:t>HPr</a:t>
            </a:r>
            <a:r>
              <a:rPr lang="en-US" sz="1600" b="1" dirty="0" smtClean="0"/>
              <a:t>-P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3250807" y="3534439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Adk</a:t>
            </a:r>
            <a:r>
              <a:rPr lang="en-US" b="1" dirty="0" smtClean="0"/>
              <a:t> activity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46983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7" y="2067027"/>
            <a:ext cx="5259343" cy="28241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7897" y="4895094"/>
            <a:ext cx="64238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</a:t>
            </a:r>
            <a:r>
              <a:rPr lang="en-US" sz="1400" dirty="0" smtClean="0"/>
              <a:t>.2 </a:t>
            </a:r>
            <a:r>
              <a:rPr lang="en-US" sz="1400" b="1" dirty="0" smtClean="0"/>
              <a:t>A</a:t>
            </a:r>
            <a:r>
              <a:rPr lang="en-US" sz="1400" dirty="0" smtClean="0"/>
              <a:t>. Allosteric activation of </a:t>
            </a:r>
            <a:r>
              <a:rPr lang="en-US" sz="1400" dirty="0" err="1" smtClean="0"/>
              <a:t>PfkB</a:t>
            </a:r>
            <a:r>
              <a:rPr lang="en-US" sz="1400" dirty="0" smtClean="0"/>
              <a:t> by </a:t>
            </a:r>
            <a:r>
              <a:rPr lang="en-US" sz="1400" dirty="0" err="1" smtClean="0"/>
              <a:t>HPr</a:t>
            </a:r>
            <a:r>
              <a:rPr lang="en-US" sz="1400" dirty="0" smtClean="0"/>
              <a:t>. Steady-state kinetics of </a:t>
            </a:r>
            <a:r>
              <a:rPr lang="en-US" sz="1400" dirty="0" err="1" smtClean="0"/>
              <a:t>PfkB</a:t>
            </a:r>
            <a:r>
              <a:rPr lang="en-US" sz="1400" dirty="0" smtClean="0"/>
              <a:t> was determined as a function of the Fru-6P (0.2 to 3 </a:t>
            </a:r>
            <a:r>
              <a:rPr lang="en-US" sz="1400" dirty="0" err="1" smtClean="0"/>
              <a:t>mM</a:t>
            </a:r>
            <a:r>
              <a:rPr lang="en-US" sz="1400" dirty="0"/>
              <a:t>)</a:t>
            </a:r>
            <a:r>
              <a:rPr lang="en-US" sz="1400" dirty="0" smtClean="0"/>
              <a:t> in the absence (squares) and presence </a:t>
            </a:r>
            <a:r>
              <a:rPr lang="en-US" sz="1400" dirty="0"/>
              <a:t>(</a:t>
            </a:r>
            <a:r>
              <a:rPr lang="en-US" sz="1400" dirty="0" smtClean="0"/>
              <a:t>circles) of 2.2uM </a:t>
            </a:r>
            <a:r>
              <a:rPr lang="en-US" sz="1400" dirty="0" err="1" smtClean="0"/>
              <a:t>HPr</a:t>
            </a:r>
            <a:r>
              <a:rPr lang="en-US" sz="1400" dirty="0" smtClean="0"/>
              <a:t>. The resultant kinetic parameters are presented in Table 3. </a:t>
            </a:r>
            <a:r>
              <a:rPr lang="en-US" sz="1400" b="1" dirty="0" smtClean="0"/>
              <a:t>B</a:t>
            </a:r>
            <a:r>
              <a:rPr lang="en-US" sz="1400" dirty="0" smtClean="0"/>
              <a:t>. </a:t>
            </a:r>
            <a:r>
              <a:rPr lang="en-US" sz="1400" dirty="0">
                <a:cs typeface="Arial"/>
              </a:rPr>
              <a:t>The effect of varying concentrations of ATP on </a:t>
            </a:r>
            <a:r>
              <a:rPr lang="en-US" sz="1400" dirty="0" err="1" smtClean="0">
                <a:cs typeface="Arial"/>
              </a:rPr>
              <a:t>PfkB</a:t>
            </a:r>
            <a:r>
              <a:rPr lang="en-US" sz="1400" dirty="0" smtClean="0">
                <a:cs typeface="Arial"/>
              </a:rPr>
              <a:t> </a:t>
            </a:r>
            <a:r>
              <a:rPr lang="en-US" sz="1400" dirty="0">
                <a:cs typeface="Arial"/>
              </a:rPr>
              <a:t>activity </a:t>
            </a:r>
            <a:r>
              <a:rPr lang="en-US" sz="1400" dirty="0" err="1" smtClean="0">
                <a:cs typeface="Arial"/>
              </a:rPr>
              <a:t>dephospho</a:t>
            </a:r>
            <a:r>
              <a:rPr lang="en-US" sz="1400" dirty="0" err="1">
                <a:cs typeface="Arial"/>
              </a:rPr>
              <a:t>-HPr</a:t>
            </a:r>
            <a:r>
              <a:rPr lang="en-US" sz="1400" dirty="0">
                <a:cs typeface="Arial"/>
              </a:rPr>
              <a:t> </a:t>
            </a:r>
            <a:r>
              <a:rPr lang="en-US" sz="1400" dirty="0" smtClean="0"/>
              <a:t>(circles)</a:t>
            </a:r>
            <a:r>
              <a:rPr lang="en-US" sz="1400" dirty="0" smtClean="0">
                <a:cs typeface="Arial"/>
              </a:rPr>
              <a:t>, </a:t>
            </a:r>
            <a:r>
              <a:rPr lang="en-US" sz="1400" dirty="0">
                <a:cs typeface="Arial"/>
              </a:rPr>
              <a:t> </a:t>
            </a:r>
            <a:r>
              <a:rPr lang="en-US" sz="1400" dirty="0" smtClean="0">
                <a:cs typeface="Arial"/>
              </a:rPr>
              <a:t>no </a:t>
            </a:r>
            <a:r>
              <a:rPr lang="en-US" sz="1400" dirty="0" err="1" smtClean="0">
                <a:cs typeface="Arial"/>
              </a:rPr>
              <a:t>HPr</a:t>
            </a:r>
            <a:r>
              <a:rPr lang="en-US" sz="1400" dirty="0" smtClean="0">
                <a:cs typeface="Arial"/>
              </a:rPr>
              <a:t> (squares) </a:t>
            </a:r>
            <a:r>
              <a:rPr lang="en-US" sz="1400" dirty="0" smtClean="0"/>
              <a:t>using </a:t>
            </a:r>
            <a:r>
              <a:rPr lang="en-US" sz="1400" dirty="0"/>
              <a:t>a concentration of </a:t>
            </a:r>
            <a:r>
              <a:rPr lang="en-US" sz="1400" dirty="0" smtClean="0"/>
              <a:t>Fru-6P 0.25mM.</a:t>
            </a:r>
            <a:r>
              <a:rPr lang="en-US" sz="1400" dirty="0" smtClean="0">
                <a:cs typeface="Arial"/>
              </a:rPr>
              <a:t> The assay is described in Materials and Methods.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887" y="2171344"/>
            <a:ext cx="3794739" cy="2723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4367" y="211647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295369" y="21957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9" name="Rectangle 8"/>
          <p:cNvSpPr/>
          <p:nvPr/>
        </p:nvSpPr>
        <p:spPr>
          <a:xfrm>
            <a:off x="2141548" y="2316533"/>
            <a:ext cx="4962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 smtClean="0"/>
              <a:t>HPr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5325585" y="2496346"/>
            <a:ext cx="4962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 smtClean="0"/>
              <a:t>HPr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2637798" y="3786157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PfkB</a:t>
            </a:r>
            <a:r>
              <a:rPr lang="en-US" b="1" dirty="0" smtClean="0"/>
              <a:t> activity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49309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93450</TotalTime>
  <Words>397</Words>
  <Application>Microsoft Macintosh PowerPoint</Application>
  <PresentationFormat>On-screen Show (4:3)</PresentationFormat>
  <Paragraphs>28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Sanford Burnham Medical Research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Dmitry Rodionov</dc:creator>
  <cp:lastModifiedBy>Dmitry Rodionov</cp:lastModifiedBy>
  <cp:revision>113</cp:revision>
  <cp:lastPrinted>2016-11-16T19:31:41Z</cp:lastPrinted>
  <dcterms:created xsi:type="dcterms:W3CDTF">2016-10-07T16:49:56Z</dcterms:created>
  <dcterms:modified xsi:type="dcterms:W3CDTF">2017-02-01T21:43:57Z</dcterms:modified>
</cp:coreProperties>
</file>