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58" r:id="rId7"/>
    <p:sldId id="263" r:id="rId8"/>
    <p:sldId id="260" r:id="rId9"/>
    <p:sldId id="265" r:id="rId10"/>
    <p:sldId id="261" r:id="rId11"/>
    <p:sldId id="266" r:id="rId12"/>
    <p:sldId id="267" r:id="rId13"/>
    <p:sldId id="269" r:id="rId14"/>
    <p:sldId id="270" r:id="rId15"/>
    <p:sldId id="271" r:id="rId16"/>
    <p:sldId id="268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2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1-3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</a:t>
            </a:r>
          </a:p>
          <a:p>
            <a:pPr lvl="1"/>
            <a:r>
              <a:rPr lang="en-US" dirty="0" smtClean="0"/>
              <a:t>PDB_chain1_chain2 ids</a:t>
            </a:r>
          </a:p>
          <a:p>
            <a:r>
              <a:rPr lang="en-US" dirty="0" smtClean="0"/>
              <a:t>Now have </a:t>
            </a:r>
          </a:p>
          <a:p>
            <a:pPr lvl="1"/>
            <a:r>
              <a:rPr lang="en-US" dirty="0" smtClean="0"/>
              <a:t>PIRSF_family1_allmembers + PIRSF_family2_allmembers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Step 1-3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PDBid_chain1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39126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PDBid_chain2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42344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Uniprot</a:t>
            </a:r>
            <a:r>
              <a:rPr lang="en-US" dirty="0" smtClean="0"/>
              <a:t> id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4431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Uniprot</a:t>
            </a:r>
            <a:r>
              <a:rPr lang="en-US" dirty="0" smtClean="0"/>
              <a:t> id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48367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5033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64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1 </a:t>
            </a:r>
            <a:r>
              <a:rPr lang="en-US" dirty="0" err="1" smtClean="0"/>
              <a:t>Uniprot</a:t>
            </a:r>
            <a:r>
              <a:rPr lang="en-US" dirty="0" smtClean="0"/>
              <a:t> ids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46678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2 </a:t>
            </a:r>
            <a:r>
              <a:rPr lang="en-US" dirty="0" err="1" smtClean="0"/>
              <a:t>Uniprot</a:t>
            </a:r>
            <a:r>
              <a:rPr lang="en-US" dirty="0" smtClean="0"/>
              <a:t> ids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7400" y="1850330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1822639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0" y="2895600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43600" y="2915267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2385" y="3962400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985984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Finding potentially interacting protein pairs from SKEMPI-pair derived PIRSF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PIRSF fam 1 members, PIRSF fam 2 members</a:t>
            </a:r>
          </a:p>
          <a:p>
            <a:r>
              <a:rPr lang="en-US" dirty="0" smtClean="0"/>
              <a:t>Pair members from 1 and 2 that come from the same species (same </a:t>
            </a:r>
            <a:r>
              <a:rPr lang="en-US" dirty="0" err="1" smtClean="0"/>
              <a:t>taxid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Finding potentially interacting protein pairs from SKEMPI-pair derived PIRSF families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55004"/>
            <a:ext cx="9144000" cy="2547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0434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PIRSF fam 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6200" y="30758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PIRSF fam 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2187257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26407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2286000" y="3200400"/>
            <a:ext cx="304800" cy="76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971800" y="2157853"/>
            <a:ext cx="304800" cy="76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2438400" y="2234053"/>
            <a:ext cx="685800" cy="96634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2590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Same </a:t>
            </a:r>
            <a:r>
              <a:rPr lang="en-US" sz="1200" b="1" dirty="0" err="1" smtClean="0">
                <a:solidFill>
                  <a:srgbClr val="FF0000"/>
                </a:solidFill>
              </a:rPr>
              <a:t>taxid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Creating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Concatenate protein sequences of paired proteins from Step 4 as a single string with no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Creating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06" y="1295400"/>
            <a:ext cx="5820588" cy="538237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514600" y="2590800"/>
            <a:ext cx="0" cy="12985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28800" y="1447800"/>
            <a:ext cx="0" cy="12985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962400" y="2918143"/>
            <a:ext cx="0" cy="12985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1371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P29315 sequence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8171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Q5GAL8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sequence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6: Create aligned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Run MUSCLE on paired </a:t>
            </a:r>
            <a:r>
              <a:rPr lang="en-US" dirty="0" err="1" smtClean="0"/>
              <a:t>fasta</a:t>
            </a:r>
            <a:r>
              <a:rPr lang="en-US" dirty="0" smtClean="0"/>
              <a:t> files, generates aligned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6: Create aligned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35379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7: convert paired alignment from </a:t>
            </a:r>
            <a:r>
              <a:rPr lang="en-US" dirty="0" err="1" smtClean="0"/>
              <a:t>fasta</a:t>
            </a:r>
            <a:r>
              <a:rPr lang="en-US" dirty="0" smtClean="0"/>
              <a:t> to </a:t>
            </a:r>
            <a:r>
              <a:rPr lang="en-US" dirty="0" err="1" smtClean="0"/>
              <a:t>aln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also a capability in MUSCLE</a:t>
            </a:r>
          </a:p>
          <a:p>
            <a:r>
              <a:rPr lang="en-US" dirty="0" smtClean="0"/>
              <a:t>Uses the “convert_alignment.py” python script, part of MUSCLE package</a:t>
            </a:r>
          </a:p>
          <a:p>
            <a:r>
              <a:rPr lang="en-US" dirty="0" smtClean="0"/>
              <a:t>In my view, this is a pointless step because all it does is remove the headers from the </a:t>
            </a:r>
            <a:r>
              <a:rPr lang="en-US" dirty="0" err="1" smtClean="0"/>
              <a:t>fasta</a:t>
            </a:r>
            <a:r>
              <a:rPr lang="en-US" dirty="0" smtClean="0"/>
              <a:t> alignment file, but </a:t>
            </a:r>
            <a:r>
              <a:rPr lang="en-US" dirty="0" err="1" smtClean="0"/>
              <a:t>CCMPred</a:t>
            </a:r>
            <a:r>
              <a:rPr lang="en-US" dirty="0" smtClean="0"/>
              <a:t> is a very finicky program and requires a very specific format for input. Using the </a:t>
            </a:r>
            <a:r>
              <a:rPr lang="en-US" dirty="0" err="1" smtClean="0"/>
              <a:t>fasta</a:t>
            </a:r>
            <a:r>
              <a:rPr lang="en-US" dirty="0" smtClean="0"/>
              <a:t> alignment is what caused the bug with incomplete output earlier. Bioinformatics is full of file format massaging. It’s a pain.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7: convert paired alignment from </a:t>
            </a:r>
            <a:r>
              <a:rPr lang="en-US" dirty="0" err="1" smtClean="0"/>
              <a:t>fasta</a:t>
            </a:r>
            <a:r>
              <a:rPr lang="en-US" dirty="0" smtClean="0"/>
              <a:t> to </a:t>
            </a:r>
            <a:r>
              <a:rPr lang="en-US" dirty="0" err="1" smtClean="0"/>
              <a:t>aln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591956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SKEMPI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3,000+ mutants with known binding affinity</a:t>
            </a:r>
          </a:p>
          <a:p>
            <a:r>
              <a:rPr lang="en-US" dirty="0" smtClean="0"/>
              <a:t>From a total of 169 protein pairs</a:t>
            </a:r>
          </a:p>
          <a:p>
            <a:r>
              <a:rPr lang="en-US" dirty="0" smtClean="0"/>
              <a:t>169 pairs are </a:t>
            </a:r>
            <a:r>
              <a:rPr lang="en-US" dirty="0" err="1" smtClean="0"/>
              <a:t>id’ed</a:t>
            </a:r>
            <a:r>
              <a:rPr lang="en-US" dirty="0" smtClean="0"/>
              <a:t> using the PDB entry id (4 alphanumeric characters) + ’_’ +chain id 1 + ‘_’  chain id 2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8: Run </a:t>
            </a:r>
            <a:r>
              <a:rPr lang="en-US" dirty="0" err="1" smtClean="0"/>
              <a:t>CCMPred</a:t>
            </a:r>
            <a:r>
              <a:rPr lang="en-US" dirty="0" smtClean="0"/>
              <a:t> on paired alignment (</a:t>
            </a:r>
            <a:r>
              <a:rPr lang="en-US" dirty="0" err="1" smtClean="0"/>
              <a:t>aln</a:t>
            </a:r>
            <a:r>
              <a:rPr lang="en-US" dirty="0" smtClean="0"/>
              <a:t> format)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it!</a:t>
            </a:r>
          </a:p>
          <a:p>
            <a:r>
              <a:rPr lang="en-US" dirty="0" smtClean="0"/>
              <a:t>Download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8: Run </a:t>
            </a:r>
            <a:r>
              <a:rPr lang="en-US" dirty="0" err="1" smtClean="0"/>
              <a:t>CCMPred</a:t>
            </a:r>
            <a:r>
              <a:rPr lang="en-US" dirty="0" smtClean="0"/>
              <a:t> on paired alignment (</a:t>
            </a:r>
            <a:r>
              <a:rPr lang="en-US" dirty="0" err="1" smtClean="0"/>
              <a:t>aln</a:t>
            </a:r>
            <a:r>
              <a:rPr lang="en-US" dirty="0" smtClean="0"/>
              <a:t> format)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926"/>
            <a:ext cx="9144000" cy="3877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8305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799 rows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(length of protein A + protein B)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" y="5830560"/>
            <a:ext cx="0" cy="646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" y="1735508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143070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799 columns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(length of protein A + protein B)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 9: Determine an appropriate threshold for </a:t>
            </a:r>
            <a:r>
              <a:rPr lang="en-US" dirty="0" err="1" smtClean="0"/>
              <a:t>CCMPred</a:t>
            </a:r>
            <a:r>
              <a:rPr lang="en-US" dirty="0" smtClean="0"/>
              <a:t> output, for calculating contacts (I suspect top 5-10% of values in the raw matrix)</a:t>
            </a:r>
          </a:p>
          <a:p>
            <a:r>
              <a:rPr lang="en-US" dirty="0" smtClean="0"/>
              <a:t>Step 10: Create intra-protein, inter-protein networks</a:t>
            </a:r>
          </a:p>
          <a:p>
            <a:r>
              <a:rPr lang="en-US" dirty="0" smtClean="0"/>
              <a:t>Step 11: Derive features of mutations based on intra and inter-protein contacts (# nodes traversed during intra-protein contact network “walk”, topology of network during “walk” to inter-protein contacts)</a:t>
            </a:r>
          </a:p>
          <a:p>
            <a:r>
              <a:rPr lang="en-US" dirty="0" smtClean="0"/>
              <a:t>Step 12: Train RBFNN using features from 11</a:t>
            </a:r>
          </a:p>
          <a:p>
            <a:r>
              <a:rPr lang="en-US" dirty="0" smtClean="0"/>
              <a:t>Step 13: Apply trained RBFNN on your receptor-ligand pair, using random mutations as input and obtaining (hopefully) binding-enhanced mutants as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SKEMPI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5" y="1752600"/>
            <a:ext cx="12170391" cy="2757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8400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PDB and chain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539798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Mapping from PDB to </a:t>
            </a:r>
            <a:r>
              <a:rPr lang="en-US" dirty="0" err="1" smtClean="0"/>
              <a:t>Uniprot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is available from the PDB website (or rather, </a:t>
            </a:r>
            <a:r>
              <a:rPr lang="en-US" dirty="0" err="1" smtClean="0"/>
              <a:t>PDBsum</a:t>
            </a:r>
            <a:r>
              <a:rPr lang="en-US" dirty="0" smtClean="0"/>
              <a:t>, which contains additional annotation for PDB) that allows mapping from PDB to </a:t>
            </a:r>
            <a:r>
              <a:rPr lang="en-US" dirty="0" err="1" smtClean="0"/>
              <a:t>Uniprot</a:t>
            </a:r>
            <a:r>
              <a:rPr lang="en-US" dirty="0" smtClean="0"/>
              <a:t> ID </a:t>
            </a:r>
          </a:p>
          <a:p>
            <a:pPr lvl="1"/>
            <a:r>
              <a:rPr lang="en-US" dirty="0" smtClean="0"/>
              <a:t>pdb_chain_uniprot.csv</a:t>
            </a:r>
          </a:p>
          <a:p>
            <a:pPr lvl="1"/>
            <a:r>
              <a:rPr lang="en-US" dirty="0" smtClean="0"/>
              <a:t>PDB id : </a:t>
            </a:r>
            <a:r>
              <a:rPr lang="en-US" dirty="0" err="1" smtClean="0"/>
              <a:t>Uniprot</a:t>
            </a:r>
            <a:r>
              <a:rPr lang="en-US" dirty="0" smtClean="0"/>
              <a:t> ID</a:t>
            </a:r>
          </a:p>
          <a:p>
            <a:pPr lvl="1"/>
            <a:r>
              <a:rPr lang="en-US" dirty="0" smtClean="0"/>
              <a:t>PDB start/end : </a:t>
            </a:r>
            <a:r>
              <a:rPr lang="en-US" dirty="0" err="1" smtClean="0"/>
              <a:t>Uniprot</a:t>
            </a:r>
            <a:r>
              <a:rPr lang="en-US" dirty="0" smtClean="0"/>
              <a:t> 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Mapping from PDB to </a:t>
            </a:r>
            <a:r>
              <a:rPr lang="en-US" dirty="0" err="1" smtClean="0"/>
              <a:t>Uniprot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1290339"/>
            <a:ext cx="5887272" cy="4277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075" y="6183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PDB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5719529"/>
            <a:ext cx="0" cy="464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8675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chain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75375" y="5676837"/>
            <a:ext cx="0" cy="195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1175" y="5980933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r>
              <a:rPr lang="en-US" dirty="0" smtClean="0">
                <a:solidFill>
                  <a:srgbClr val="FF0000"/>
                </a:solidFill>
              </a:rPr>
              <a:t> / </a:t>
            </a:r>
            <a:r>
              <a:rPr lang="en-US" dirty="0" err="1" smtClean="0">
                <a:solidFill>
                  <a:srgbClr val="FF0000"/>
                </a:solidFill>
              </a:rPr>
              <a:t>Swissprot</a:t>
            </a:r>
            <a:r>
              <a:rPr lang="en-US" dirty="0" smtClean="0">
                <a:solidFill>
                  <a:srgbClr val="FF0000"/>
                </a:solidFill>
              </a:rPr>
              <a:t>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27875" y="5680662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Mapping from </a:t>
            </a:r>
            <a:r>
              <a:rPr lang="en-US" sz="3200" dirty="0" err="1" smtClean="0"/>
              <a:t>Uniprot</a:t>
            </a:r>
            <a:r>
              <a:rPr lang="en-US" sz="3200" dirty="0" smtClean="0"/>
              <a:t> to PIRSF (Protein Information Resource Superfamily)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is available from the PIR website which allows mapping from </a:t>
            </a:r>
            <a:r>
              <a:rPr lang="en-US" dirty="0" err="1" smtClean="0"/>
              <a:t>Uniprot</a:t>
            </a:r>
            <a:r>
              <a:rPr lang="en-US" dirty="0" smtClean="0"/>
              <a:t> to PIR</a:t>
            </a:r>
          </a:p>
          <a:p>
            <a:pPr lvl="1"/>
            <a:r>
              <a:rPr lang="en-US" dirty="0" err="1" smtClean="0"/>
              <a:t>Uniprot</a:t>
            </a:r>
            <a:r>
              <a:rPr lang="en-US" dirty="0" smtClean="0"/>
              <a:t> ID : PIRSF ID</a:t>
            </a:r>
          </a:p>
          <a:p>
            <a:pPr lvl="1"/>
            <a:r>
              <a:rPr lang="en-US" dirty="0" err="1" smtClean="0"/>
              <a:t>Uniprot</a:t>
            </a:r>
            <a:r>
              <a:rPr lang="en-US" dirty="0" smtClean="0"/>
              <a:t> ID : species </a:t>
            </a:r>
            <a:r>
              <a:rPr lang="en-US" dirty="0" err="1" smtClean="0"/>
              <a:t>taxid</a:t>
            </a:r>
            <a:endParaRPr lang="en-US" dirty="0" smtClean="0"/>
          </a:p>
          <a:p>
            <a:pPr lvl="1"/>
            <a:r>
              <a:rPr lang="en-US" dirty="0" smtClean="0"/>
              <a:t>Much more</a:t>
            </a:r>
          </a:p>
          <a:p>
            <a:pPr lvl="1"/>
            <a:r>
              <a:rPr lang="en-US" dirty="0" err="1" smtClean="0"/>
              <a:t>iproclass.tb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2: Mapping from </a:t>
            </a:r>
            <a:r>
              <a:rPr lang="en-US" sz="4000" dirty="0" err="1" smtClean="0"/>
              <a:t>Uniprot</a:t>
            </a:r>
            <a:r>
              <a:rPr lang="en-US" sz="4000" dirty="0" smtClean="0"/>
              <a:t> to PIRSF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10951846" cy="2343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" y="469666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r>
              <a:rPr lang="en-US" dirty="0" smtClean="0">
                <a:solidFill>
                  <a:srgbClr val="FF0000"/>
                </a:solidFill>
              </a:rPr>
              <a:t>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4396392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470119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PIRSF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14700" y="4400921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470572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Taxonomic ID (organism)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57900" y="4405450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Collecting all PIRSF family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file </a:t>
            </a:r>
            <a:r>
              <a:rPr lang="en-US" dirty="0" err="1" smtClean="0"/>
              <a:t>iproclass.tb</a:t>
            </a:r>
            <a:r>
              <a:rPr lang="en-US" dirty="0" smtClean="0"/>
              <a:t> actually contains complete information for all PIRSF families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includes all family members and the species they are from</a:t>
            </a:r>
          </a:p>
        </p:txBody>
      </p:sp>
    </p:spTree>
    <p:extLst>
      <p:ext uri="{BB962C8B-B14F-4D97-AF65-F5344CB8AC3E}">
        <p14:creationId xmlns:p14="http://schemas.microsoft.com/office/powerpoint/2010/main" val="18297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Collecting all PIRSF family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004"/>
            <a:ext cx="9144000" cy="2547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0425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PIRSF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" y="4742238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0226" y="5040868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Family members (</a:t>
            </a:r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r>
              <a:rPr lang="en-US" dirty="0" smtClean="0">
                <a:solidFill>
                  <a:srgbClr val="FF0000"/>
                </a:solidFill>
              </a:rPr>
              <a:t> IDs)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86926" y="4740597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641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SKEMPI database</vt:lpstr>
      <vt:lpstr>SKEMPI database</vt:lpstr>
      <vt:lpstr>Step 1: Mapping from PDB to Uniprot</vt:lpstr>
      <vt:lpstr>Step 1: Mapping from PDB to Uniprot</vt:lpstr>
      <vt:lpstr>Step 2: Mapping from Uniprot to PIRSF (Protein Information Resource Superfamily) </vt:lpstr>
      <vt:lpstr>Step 2: Mapping from Uniprot to PIRSF</vt:lpstr>
      <vt:lpstr>Step 3: Collecting all PIRSF family members</vt:lpstr>
      <vt:lpstr>Step 3: Collecting all PIRSF family members</vt:lpstr>
      <vt:lpstr>Step 1-3 summary</vt:lpstr>
      <vt:lpstr>Step 1-3 summary</vt:lpstr>
      <vt:lpstr>Step 4: Finding potentially interacting protein pairs from SKEMPI-pair derived PIRSF families</vt:lpstr>
      <vt:lpstr>Step 4: Finding potentially interacting protein pairs from SKEMPI-pair derived PIRSF families</vt:lpstr>
      <vt:lpstr>Step 5: Creating paired fasta files</vt:lpstr>
      <vt:lpstr>Step 5: Creating paired fasta files</vt:lpstr>
      <vt:lpstr>Step 6: Create aligned paired fasta files</vt:lpstr>
      <vt:lpstr>Step 6: Create aligned paired fasta files</vt:lpstr>
      <vt:lpstr>Step 7: convert paired alignment from fasta to aln format</vt:lpstr>
      <vt:lpstr>Step 7: convert paired alignment from fasta to aln format</vt:lpstr>
      <vt:lpstr>Step 8: Run CCMPred on paired alignment (aln format) files</vt:lpstr>
      <vt:lpstr>Step 8: Run CCMPred on paired alignment (aln format) files</vt:lpstr>
      <vt:lpstr>To do:</vt:lpstr>
    </vt:vector>
  </TitlesOfParts>
  <Company>FDA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Goodacre, Norman *</dc:creator>
  <cp:lastModifiedBy>Goodacre, Norman *</cp:lastModifiedBy>
  <cp:revision>18</cp:revision>
  <dcterms:created xsi:type="dcterms:W3CDTF">2017-01-10T16:32:25Z</dcterms:created>
  <dcterms:modified xsi:type="dcterms:W3CDTF">2017-01-11T21:04:50Z</dcterms:modified>
</cp:coreProperties>
</file>