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87EA58-8C54-4FC0-9677-312F42A02A84}" type="datetimeFigureOut">
              <a:rPr lang="en-US" smtClean="0"/>
              <a:t>4/12/2022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500DD1C0-C3CE-48DA-B6BA-E774DC3EF132}" type="slidenum">
              <a:rPr lang="en-US" smtClean="0"/>
              <a:t>‹#›</a:t>
            </a:fld>
            <a:endParaRPr lang="en-US"/>
          </a:p>
        </p:txBody>
      </p:sp>
    </p:spTree>
    <p:extLst>
      <p:ext uri="{BB962C8B-B14F-4D97-AF65-F5344CB8AC3E}">
        <p14:creationId xmlns:p14="http://schemas.microsoft.com/office/powerpoint/2010/main" val="1409045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87EA58-8C54-4FC0-9677-312F42A02A84}"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DD1C0-C3CE-48DA-B6BA-E774DC3EF132}" type="slidenum">
              <a:rPr lang="en-US" smtClean="0"/>
              <a:t>‹#›</a:t>
            </a:fld>
            <a:endParaRPr lang="en-US"/>
          </a:p>
        </p:txBody>
      </p:sp>
    </p:spTree>
    <p:extLst>
      <p:ext uri="{BB962C8B-B14F-4D97-AF65-F5344CB8AC3E}">
        <p14:creationId xmlns:p14="http://schemas.microsoft.com/office/powerpoint/2010/main" val="3690951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87EA58-8C54-4FC0-9677-312F42A02A84}"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DD1C0-C3CE-48DA-B6BA-E774DC3EF132}" type="slidenum">
              <a:rPr lang="en-US" smtClean="0"/>
              <a:t>‹#›</a:t>
            </a:fld>
            <a:endParaRPr lang="en-US"/>
          </a:p>
        </p:txBody>
      </p:sp>
    </p:spTree>
    <p:extLst>
      <p:ext uri="{BB962C8B-B14F-4D97-AF65-F5344CB8AC3E}">
        <p14:creationId xmlns:p14="http://schemas.microsoft.com/office/powerpoint/2010/main" val="8336059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87EA58-8C54-4FC0-9677-312F42A02A84}"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DD1C0-C3CE-48DA-B6BA-E774DC3EF132}" type="slidenum">
              <a:rPr lang="en-US" smtClean="0"/>
              <a:t>‹#›</a:t>
            </a:fld>
            <a:endParaRPr lang="en-US"/>
          </a:p>
        </p:txBody>
      </p:sp>
    </p:spTree>
    <p:extLst>
      <p:ext uri="{BB962C8B-B14F-4D97-AF65-F5344CB8AC3E}">
        <p14:creationId xmlns:p14="http://schemas.microsoft.com/office/powerpoint/2010/main" val="41562626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87EA58-8C54-4FC0-9677-312F42A02A84}"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DD1C0-C3CE-48DA-B6BA-E774DC3EF132}" type="slidenum">
              <a:rPr lang="en-US" smtClean="0"/>
              <a:t>‹#›</a:t>
            </a:fld>
            <a:endParaRPr lang="en-US"/>
          </a:p>
        </p:txBody>
      </p:sp>
    </p:spTree>
    <p:extLst>
      <p:ext uri="{BB962C8B-B14F-4D97-AF65-F5344CB8AC3E}">
        <p14:creationId xmlns:p14="http://schemas.microsoft.com/office/powerpoint/2010/main" val="4352157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87EA58-8C54-4FC0-9677-312F42A02A84}"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DD1C0-C3CE-48DA-B6BA-E774DC3EF132}" type="slidenum">
              <a:rPr lang="en-US" smtClean="0"/>
              <a:t>‹#›</a:t>
            </a:fld>
            <a:endParaRPr lang="en-US"/>
          </a:p>
        </p:txBody>
      </p:sp>
    </p:spTree>
    <p:extLst>
      <p:ext uri="{BB962C8B-B14F-4D97-AF65-F5344CB8AC3E}">
        <p14:creationId xmlns:p14="http://schemas.microsoft.com/office/powerpoint/2010/main" val="3399784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87EA58-8C54-4FC0-9677-312F42A02A84}"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DD1C0-C3CE-48DA-B6BA-E774DC3EF132}" type="slidenum">
              <a:rPr lang="en-US" smtClean="0"/>
              <a:t>‹#›</a:t>
            </a:fld>
            <a:endParaRPr lang="en-US"/>
          </a:p>
        </p:txBody>
      </p:sp>
    </p:spTree>
    <p:extLst>
      <p:ext uri="{BB962C8B-B14F-4D97-AF65-F5344CB8AC3E}">
        <p14:creationId xmlns:p14="http://schemas.microsoft.com/office/powerpoint/2010/main" val="24158657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87EA58-8C54-4FC0-9677-312F42A02A84}"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DD1C0-C3CE-48DA-B6BA-E774DC3EF132}" type="slidenum">
              <a:rPr lang="en-US" smtClean="0"/>
              <a:t>‹#›</a:t>
            </a:fld>
            <a:endParaRPr lang="en-US"/>
          </a:p>
        </p:txBody>
      </p:sp>
    </p:spTree>
    <p:extLst>
      <p:ext uri="{BB962C8B-B14F-4D97-AF65-F5344CB8AC3E}">
        <p14:creationId xmlns:p14="http://schemas.microsoft.com/office/powerpoint/2010/main" val="7746178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87EA58-8C54-4FC0-9677-312F42A02A84}"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DD1C0-C3CE-48DA-B6BA-E774DC3EF132}" type="slidenum">
              <a:rPr lang="en-US" smtClean="0"/>
              <a:t>‹#›</a:t>
            </a:fld>
            <a:endParaRPr lang="en-US"/>
          </a:p>
        </p:txBody>
      </p:sp>
    </p:spTree>
    <p:extLst>
      <p:ext uri="{BB962C8B-B14F-4D97-AF65-F5344CB8AC3E}">
        <p14:creationId xmlns:p14="http://schemas.microsoft.com/office/powerpoint/2010/main" val="1703896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87EA58-8C54-4FC0-9677-312F42A02A84}"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500DD1C0-C3CE-48DA-B6BA-E774DC3EF132}" type="slidenum">
              <a:rPr lang="en-US" smtClean="0"/>
              <a:t>‹#›</a:t>
            </a:fld>
            <a:endParaRPr lang="en-US"/>
          </a:p>
        </p:txBody>
      </p:sp>
    </p:spTree>
    <p:extLst>
      <p:ext uri="{BB962C8B-B14F-4D97-AF65-F5344CB8AC3E}">
        <p14:creationId xmlns:p14="http://schemas.microsoft.com/office/powerpoint/2010/main" val="1256149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87EA58-8C54-4FC0-9677-312F42A02A84}"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DD1C0-C3CE-48DA-B6BA-E774DC3EF132}" type="slidenum">
              <a:rPr lang="en-US" smtClean="0"/>
              <a:t>‹#›</a:t>
            </a:fld>
            <a:endParaRPr lang="en-US"/>
          </a:p>
        </p:txBody>
      </p:sp>
    </p:spTree>
    <p:extLst>
      <p:ext uri="{BB962C8B-B14F-4D97-AF65-F5344CB8AC3E}">
        <p14:creationId xmlns:p14="http://schemas.microsoft.com/office/powerpoint/2010/main" val="3591168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87EA58-8C54-4FC0-9677-312F42A02A84}"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DD1C0-C3CE-48DA-B6BA-E774DC3EF132}" type="slidenum">
              <a:rPr lang="en-US" smtClean="0"/>
              <a:t>‹#›</a:t>
            </a:fld>
            <a:endParaRPr lang="en-US"/>
          </a:p>
        </p:txBody>
      </p:sp>
    </p:spTree>
    <p:extLst>
      <p:ext uri="{BB962C8B-B14F-4D97-AF65-F5344CB8AC3E}">
        <p14:creationId xmlns:p14="http://schemas.microsoft.com/office/powerpoint/2010/main" val="371337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87EA58-8C54-4FC0-9677-312F42A02A84}" type="datetimeFigureOut">
              <a:rPr lang="en-US" smtClean="0"/>
              <a:t>4/12/2022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0DD1C0-C3CE-48DA-B6BA-E774DC3EF132}" type="slidenum">
              <a:rPr lang="en-US" smtClean="0"/>
              <a:t>‹#›</a:t>
            </a:fld>
            <a:endParaRPr lang="en-US"/>
          </a:p>
        </p:txBody>
      </p:sp>
    </p:spTree>
    <p:extLst>
      <p:ext uri="{BB962C8B-B14F-4D97-AF65-F5344CB8AC3E}">
        <p14:creationId xmlns:p14="http://schemas.microsoft.com/office/powerpoint/2010/main" val="4111863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87EA58-8C54-4FC0-9677-312F42A02A84}" type="datetimeFigureOut">
              <a:rPr lang="en-US" smtClean="0"/>
              <a:t>4/12/2022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0DD1C0-C3CE-48DA-B6BA-E774DC3EF132}" type="slidenum">
              <a:rPr lang="en-US" smtClean="0"/>
              <a:t>‹#›</a:t>
            </a:fld>
            <a:endParaRPr lang="en-US"/>
          </a:p>
        </p:txBody>
      </p:sp>
    </p:spTree>
    <p:extLst>
      <p:ext uri="{BB962C8B-B14F-4D97-AF65-F5344CB8AC3E}">
        <p14:creationId xmlns:p14="http://schemas.microsoft.com/office/powerpoint/2010/main" val="1993428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87EA58-8C54-4FC0-9677-312F42A02A84}" type="datetimeFigureOut">
              <a:rPr lang="en-US" smtClean="0"/>
              <a:t>4/12/2022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0DD1C0-C3CE-48DA-B6BA-E774DC3EF132}" type="slidenum">
              <a:rPr lang="en-US" smtClean="0"/>
              <a:t>‹#›</a:t>
            </a:fld>
            <a:endParaRPr lang="en-US"/>
          </a:p>
        </p:txBody>
      </p:sp>
    </p:spTree>
    <p:extLst>
      <p:ext uri="{BB962C8B-B14F-4D97-AF65-F5344CB8AC3E}">
        <p14:creationId xmlns:p14="http://schemas.microsoft.com/office/powerpoint/2010/main" val="3138331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87EA58-8C54-4FC0-9677-312F42A02A84}"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DD1C0-C3CE-48DA-B6BA-E774DC3EF132}" type="slidenum">
              <a:rPr lang="en-US" smtClean="0"/>
              <a:t>‹#›</a:t>
            </a:fld>
            <a:endParaRPr lang="en-US"/>
          </a:p>
        </p:txBody>
      </p:sp>
    </p:spTree>
    <p:extLst>
      <p:ext uri="{BB962C8B-B14F-4D97-AF65-F5344CB8AC3E}">
        <p14:creationId xmlns:p14="http://schemas.microsoft.com/office/powerpoint/2010/main" val="3226394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87EA58-8C54-4FC0-9677-312F42A02A84}"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DD1C0-C3CE-48DA-B6BA-E774DC3EF132}" type="slidenum">
              <a:rPr lang="en-US" smtClean="0"/>
              <a:t>‹#›</a:t>
            </a:fld>
            <a:endParaRPr lang="en-US"/>
          </a:p>
        </p:txBody>
      </p:sp>
    </p:spTree>
    <p:extLst>
      <p:ext uri="{BB962C8B-B14F-4D97-AF65-F5344CB8AC3E}">
        <p14:creationId xmlns:p14="http://schemas.microsoft.com/office/powerpoint/2010/main" val="233672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87EA58-8C54-4FC0-9677-312F42A02A84}" type="datetimeFigureOut">
              <a:rPr lang="en-US" smtClean="0"/>
              <a:t>4/12/2022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00DD1C0-C3CE-48DA-B6BA-E774DC3EF132}" type="slidenum">
              <a:rPr lang="en-US" smtClean="0"/>
              <a:t>‹#›</a:t>
            </a:fld>
            <a:endParaRPr lang="en-US"/>
          </a:p>
        </p:txBody>
      </p:sp>
    </p:spTree>
    <p:extLst>
      <p:ext uri="{BB962C8B-B14F-4D97-AF65-F5344CB8AC3E}">
        <p14:creationId xmlns:p14="http://schemas.microsoft.com/office/powerpoint/2010/main" val="11117913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FA36B9-9850-4FE7-890E-3431D1F40B4A}"/>
              </a:ext>
            </a:extLst>
          </p:cNvPr>
          <p:cNvSpPr txBox="1"/>
          <p:nvPr/>
        </p:nvSpPr>
        <p:spPr>
          <a:xfrm>
            <a:off x="5049078" y="357809"/>
            <a:ext cx="3286539" cy="1446550"/>
          </a:xfrm>
          <a:prstGeom prst="rect">
            <a:avLst/>
          </a:prstGeom>
          <a:noFill/>
        </p:spPr>
        <p:txBody>
          <a:bodyPr wrap="square" rtlCol="0">
            <a:spAutoFit/>
          </a:bodyPr>
          <a:lstStyle/>
          <a:p>
            <a:pPr algn="ctr"/>
            <a:r>
              <a:rPr lang="en-US" sz="4400" b="1" dirty="0">
                <a:solidFill>
                  <a:schemeClr val="accent1">
                    <a:lumMod val="75000"/>
                  </a:schemeClr>
                </a:solidFill>
                <a:effectLst/>
                <a:latin typeface="Arial" panose="020B0604020202020204" pitchFamily="34" charset="0"/>
                <a:ea typeface="Calibri" panose="020F0502020204030204" pitchFamily="34" charset="0"/>
                <a:cs typeface="Times New Roman" panose="02020603050405020304" pitchFamily="18" charset="0"/>
              </a:rPr>
              <a:t>Proposal</a:t>
            </a:r>
            <a:endParaRPr lang="en-US" sz="44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4400" dirty="0"/>
          </a:p>
        </p:txBody>
      </p:sp>
      <p:sp>
        <p:nvSpPr>
          <p:cNvPr id="5" name="TextBox 4">
            <a:extLst>
              <a:ext uri="{FF2B5EF4-FFF2-40B4-BE49-F238E27FC236}">
                <a16:creationId xmlns:a16="http://schemas.microsoft.com/office/drawing/2014/main" id="{9FFE5817-58F7-4077-B913-E65BC6A06339}"/>
              </a:ext>
            </a:extLst>
          </p:cNvPr>
          <p:cNvSpPr txBox="1"/>
          <p:nvPr/>
        </p:nvSpPr>
        <p:spPr>
          <a:xfrm>
            <a:off x="6467059" y="3941542"/>
            <a:ext cx="2252870" cy="461665"/>
          </a:xfrm>
          <a:prstGeom prst="rect">
            <a:avLst/>
          </a:prstGeom>
          <a:noFill/>
        </p:spPr>
        <p:txBody>
          <a:bodyPr wrap="square" rtlCol="0">
            <a:spAutoFit/>
          </a:bodyPr>
          <a:lstStyle/>
          <a:p>
            <a:r>
              <a:rPr lang="en-US" sz="2400" b="1" dirty="0"/>
              <a:t>NHÓM 24</a:t>
            </a:r>
          </a:p>
        </p:txBody>
      </p:sp>
      <p:sp>
        <p:nvSpPr>
          <p:cNvPr id="6" name="TextBox 5">
            <a:extLst>
              <a:ext uri="{FF2B5EF4-FFF2-40B4-BE49-F238E27FC236}">
                <a16:creationId xmlns:a16="http://schemas.microsoft.com/office/drawing/2014/main" id="{47C7F237-1BC3-46A9-978B-3F96127F9012}"/>
              </a:ext>
            </a:extLst>
          </p:cNvPr>
          <p:cNvSpPr txBox="1"/>
          <p:nvPr/>
        </p:nvSpPr>
        <p:spPr>
          <a:xfrm>
            <a:off x="7235686" y="4403207"/>
            <a:ext cx="4784035" cy="2096984"/>
          </a:xfrm>
          <a:prstGeom prst="rect">
            <a:avLst/>
          </a:prstGeom>
          <a:noFill/>
        </p:spPr>
        <p:txBody>
          <a:bodyPr wrap="square" rtlCol="0">
            <a:spAutoFit/>
          </a:bodyPr>
          <a:lstStyle/>
          <a:p>
            <a:pPr marL="0" marR="0">
              <a:lnSpc>
                <a:spcPct val="107000"/>
              </a:lnSpc>
              <a:spcBef>
                <a:spcPts val="0"/>
              </a:spcBef>
              <a:spcAft>
                <a:spcPts val="800"/>
              </a:spcAft>
            </a:pPr>
            <a:r>
              <a:rPr lang="en-US" sz="2000" dirty="0" err="1">
                <a:effectLst/>
                <a:latin typeface="Arial" panose="020B0604020202020204" pitchFamily="34" charset="0"/>
                <a:ea typeface="Calibri" panose="020F0502020204030204" pitchFamily="34" charset="0"/>
                <a:cs typeface="Times New Roman" panose="02020603050405020304" pitchFamily="18" charset="0"/>
              </a:rPr>
              <a:t>Hồng</a:t>
            </a:r>
            <a:r>
              <a:rPr lang="en-US" sz="2000" dirty="0">
                <a:effectLst/>
                <a:latin typeface="Arial" panose="020B0604020202020204" pitchFamily="34" charset="0"/>
                <a:ea typeface="Calibri" panose="020F0502020204030204" pitchFamily="34" charset="0"/>
                <a:cs typeface="Times New Roman" panose="02020603050405020304" pitchFamily="18" charset="0"/>
              </a:rPr>
              <a:t> </a:t>
            </a:r>
            <a:r>
              <a:rPr lang="en-US" sz="2000" dirty="0" err="1">
                <a:effectLst/>
                <a:latin typeface="Arial" panose="020B0604020202020204" pitchFamily="34" charset="0"/>
                <a:ea typeface="Calibri" panose="020F0502020204030204" pitchFamily="34" charset="0"/>
                <a:cs typeface="Times New Roman" panose="02020603050405020304" pitchFamily="18" charset="0"/>
              </a:rPr>
              <a:t>Tiến</a:t>
            </a:r>
            <a:r>
              <a:rPr lang="en-US" sz="2000" dirty="0">
                <a:effectLst/>
                <a:latin typeface="Arial" panose="020B0604020202020204" pitchFamily="34" charset="0"/>
                <a:ea typeface="Calibri" panose="020F0502020204030204" pitchFamily="34" charset="0"/>
                <a:cs typeface="Times New Roman" panose="02020603050405020304" pitchFamily="18" charset="0"/>
              </a:rPr>
              <a:t> </a:t>
            </a:r>
            <a:r>
              <a:rPr lang="en-US" sz="2000" dirty="0" err="1">
                <a:effectLst/>
                <a:latin typeface="Arial" panose="020B0604020202020204" pitchFamily="34" charset="0"/>
                <a:ea typeface="Calibri" panose="020F0502020204030204" pitchFamily="34" charset="0"/>
                <a:cs typeface="Times New Roman" panose="02020603050405020304" pitchFamily="18" charset="0"/>
              </a:rPr>
              <a:t>Hào</a:t>
            </a:r>
            <a:r>
              <a:rPr lang="en-US" sz="2000" dirty="0">
                <a:effectLst/>
                <a:latin typeface="Arial" panose="020B0604020202020204" pitchFamily="34" charset="0"/>
                <a:ea typeface="Calibri" panose="020F0502020204030204" pitchFamily="34" charset="0"/>
                <a:cs typeface="Times New Roman" panose="02020603050405020304" pitchFamily="18" charset="0"/>
              </a:rPr>
              <a:t>				19133022</a:t>
            </a:r>
          </a:p>
          <a:p>
            <a:pPr marL="0" marR="0">
              <a:lnSpc>
                <a:spcPct val="107000"/>
              </a:lnSpc>
              <a:spcBef>
                <a:spcPts val="0"/>
              </a:spcBef>
              <a:spcAft>
                <a:spcPts val="800"/>
              </a:spcAft>
            </a:pPr>
            <a:r>
              <a:rPr lang="en-US" sz="2000" dirty="0" err="1">
                <a:latin typeface="Arial" panose="020B0604020202020204" pitchFamily="34" charset="0"/>
                <a:ea typeface="Calibri" panose="020F0502020204030204" pitchFamily="34" charset="0"/>
                <a:cs typeface="Times New Roman" panose="02020603050405020304" pitchFamily="18" charset="0"/>
              </a:rPr>
              <a:t>Nguyễn</a:t>
            </a:r>
            <a:r>
              <a:rPr lang="en-US" sz="2000" dirty="0">
                <a:latin typeface="Arial" panose="020B0604020202020204" pitchFamily="34" charset="0"/>
                <a:ea typeface="Calibri" panose="020F0502020204030204" pitchFamily="34" charset="0"/>
                <a:cs typeface="Times New Roman" panose="02020603050405020304" pitchFamily="18" charset="0"/>
              </a:rPr>
              <a:t> Thanh </a:t>
            </a:r>
            <a:r>
              <a:rPr lang="en-US" sz="2000" dirty="0" err="1">
                <a:latin typeface="Arial" panose="020B0604020202020204" pitchFamily="34" charset="0"/>
                <a:ea typeface="Calibri" panose="020F0502020204030204" pitchFamily="34" charset="0"/>
                <a:cs typeface="Times New Roman" panose="02020603050405020304" pitchFamily="18" charset="0"/>
              </a:rPr>
              <a:t>Tùng</a:t>
            </a:r>
            <a:r>
              <a:rPr lang="en-US" sz="2000" dirty="0">
                <a:latin typeface="Arial" panose="020B0604020202020204" pitchFamily="34" charset="0"/>
                <a:ea typeface="Calibri" panose="020F0502020204030204" pitchFamily="34" charset="0"/>
                <a:cs typeface="Times New Roman" panose="02020603050405020304" pitchFamily="18" charset="0"/>
              </a:rPr>
              <a:t>		19133065</a:t>
            </a:r>
            <a:endParaRPr lang="en-US" sz="2000" dirty="0">
              <a:effectLst/>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dirty="0" err="1">
                <a:effectLst/>
                <a:latin typeface="Arial" panose="020B0604020202020204" pitchFamily="34" charset="0"/>
                <a:ea typeface="Calibri" panose="020F0502020204030204" pitchFamily="34" charset="0"/>
                <a:cs typeface="Times New Roman" panose="02020603050405020304" pitchFamily="18" charset="0"/>
              </a:rPr>
              <a:t>Ngô</a:t>
            </a:r>
            <a:r>
              <a:rPr lang="en-US" sz="2000" dirty="0">
                <a:effectLst/>
                <a:latin typeface="Arial" panose="020B0604020202020204" pitchFamily="34" charset="0"/>
                <a:ea typeface="Calibri" panose="020F0502020204030204" pitchFamily="34" charset="0"/>
                <a:cs typeface="Times New Roman" panose="02020603050405020304" pitchFamily="18" charset="0"/>
              </a:rPr>
              <a:t> Phi </a:t>
            </a:r>
            <a:r>
              <a:rPr lang="en-US" sz="2000" dirty="0" err="1">
                <a:effectLst/>
                <a:latin typeface="Arial" panose="020B0604020202020204" pitchFamily="34" charset="0"/>
                <a:ea typeface="Calibri" panose="020F0502020204030204" pitchFamily="34" charset="0"/>
                <a:cs typeface="Times New Roman" panose="02020603050405020304" pitchFamily="18" charset="0"/>
              </a:rPr>
              <a:t>Lít</a:t>
            </a:r>
            <a:r>
              <a:rPr lang="en-US" sz="2000" dirty="0">
                <a:effectLst/>
                <a:latin typeface="Arial" panose="020B0604020202020204" pitchFamily="34" charset="0"/>
                <a:ea typeface="Calibri" panose="020F0502020204030204" pitchFamily="34" charset="0"/>
                <a:cs typeface="Times New Roman" panose="02020603050405020304" pitchFamily="18" charset="0"/>
              </a:rPr>
              <a:t>					18133024</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dirty="0" err="1">
                <a:latin typeface="Arial" panose="020B0604020202020204" pitchFamily="34" charset="0"/>
                <a:ea typeface="Calibri" panose="020F0502020204030204" pitchFamily="34" charset="0"/>
                <a:cs typeface="Times New Roman" panose="02020603050405020304" pitchFamily="18" charset="0"/>
              </a:rPr>
              <a:t>Đỗ</a:t>
            </a:r>
            <a:r>
              <a:rPr lang="en-US" sz="2000" dirty="0">
                <a:latin typeface="Arial" panose="020B0604020202020204" pitchFamily="34" charset="0"/>
                <a:ea typeface="Calibri" panose="020F0502020204030204" pitchFamily="34" charset="0"/>
                <a:cs typeface="Times New Roman" panose="02020603050405020304" pitchFamily="18" charset="0"/>
              </a:rPr>
              <a:t> Lê </a:t>
            </a:r>
            <a:r>
              <a:rPr lang="en-US" sz="2000" dirty="0" err="1">
                <a:latin typeface="Arial" panose="020B0604020202020204" pitchFamily="34" charset="0"/>
                <a:ea typeface="Calibri" panose="020F0502020204030204" pitchFamily="34" charset="0"/>
                <a:cs typeface="Times New Roman" panose="02020603050405020304" pitchFamily="18" charset="0"/>
              </a:rPr>
              <a:t>Tiến</a:t>
            </a:r>
            <a:r>
              <a:rPr lang="en-US" sz="2000" dirty="0">
                <a:latin typeface="Arial" panose="020B0604020202020204" pitchFamily="34" charset="0"/>
                <a:ea typeface="Calibri" panose="020F0502020204030204" pitchFamily="34" charset="0"/>
                <a:cs typeface="Times New Roman" panose="02020603050405020304" pitchFamily="18" charset="0"/>
              </a:rPr>
              <a:t> </a:t>
            </a:r>
            <a:r>
              <a:rPr lang="en-US" sz="2000" dirty="0" err="1">
                <a:latin typeface="Arial" panose="020B0604020202020204" pitchFamily="34" charset="0"/>
                <a:ea typeface="Calibri" panose="020F0502020204030204" pitchFamily="34" charset="0"/>
                <a:cs typeface="Times New Roman" panose="02020603050405020304" pitchFamily="18" charset="0"/>
              </a:rPr>
              <a:t>Đạt</a:t>
            </a:r>
            <a:r>
              <a:rPr lang="en-US" sz="2000" dirty="0">
                <a:latin typeface="Arial" panose="020B0604020202020204" pitchFamily="34" charset="0"/>
                <a:ea typeface="Calibri" panose="020F0502020204030204" pitchFamily="34" charset="0"/>
                <a:cs typeface="Times New Roman" panose="02020603050405020304" pitchFamily="18" charset="0"/>
              </a:rPr>
              <a:t>			</a:t>
            </a:r>
            <a:r>
              <a:rPr lang="en-US" sz="2000" dirty="0">
                <a:effectLst/>
                <a:latin typeface="Arial" panose="020B0604020202020204" pitchFamily="34" charset="0"/>
                <a:ea typeface="Calibri" panose="020F0502020204030204" pitchFamily="34" charset="0"/>
                <a:cs typeface="Times New Roman" panose="02020603050405020304" pitchFamily="18" charset="0"/>
              </a:rPr>
              <a:t>	17133012</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7" name="TextBox 6">
            <a:extLst>
              <a:ext uri="{FF2B5EF4-FFF2-40B4-BE49-F238E27FC236}">
                <a16:creationId xmlns:a16="http://schemas.microsoft.com/office/drawing/2014/main" id="{EC773736-A9B1-41B5-87F3-AC5815D0F558}"/>
              </a:ext>
            </a:extLst>
          </p:cNvPr>
          <p:cNvSpPr txBox="1"/>
          <p:nvPr/>
        </p:nvSpPr>
        <p:spPr>
          <a:xfrm>
            <a:off x="2398643" y="1388597"/>
            <a:ext cx="9674087" cy="954107"/>
          </a:xfrm>
          <a:prstGeom prst="rect">
            <a:avLst/>
          </a:prstGeom>
          <a:noFill/>
        </p:spPr>
        <p:txBody>
          <a:bodyPr wrap="square" rtlCol="0">
            <a:spAutoFit/>
          </a:bodyPr>
          <a:lstStyle/>
          <a:p>
            <a:pPr algn="ctr"/>
            <a:r>
              <a:rPr lang="en-US" sz="2800" b="1" dirty="0">
                <a:solidFill>
                  <a:schemeClr val="accent1">
                    <a:lumMod val="75000"/>
                  </a:schemeClr>
                </a:solidFill>
                <a:effectLst/>
                <a:latin typeface="Arial" panose="020B0604020202020204" pitchFamily="34" charset="0"/>
                <a:ea typeface="Calibri" panose="020F0502020204030204" pitchFamily="34" charset="0"/>
                <a:cs typeface="Times New Roman" panose="02020603050405020304" pitchFamily="18" charset="0"/>
              </a:rPr>
              <a:t>ĐỀ TÀI: PHÂN LOẠI KHÁCH HÀNG - PHÂN TÍCH CÁC KHOẢN VAY ĐỦ TIÊU CHUẨN</a:t>
            </a:r>
            <a:endParaRPr lang="en-US" sz="2800" dirty="0"/>
          </a:p>
        </p:txBody>
      </p:sp>
      <p:sp>
        <p:nvSpPr>
          <p:cNvPr id="2" name="TextBox 1">
            <a:extLst>
              <a:ext uri="{FF2B5EF4-FFF2-40B4-BE49-F238E27FC236}">
                <a16:creationId xmlns:a16="http://schemas.microsoft.com/office/drawing/2014/main" id="{DC6A96F5-2E6E-4B9F-96DE-56C89FB9B432}"/>
              </a:ext>
            </a:extLst>
          </p:cNvPr>
          <p:cNvSpPr txBox="1"/>
          <p:nvPr/>
        </p:nvSpPr>
        <p:spPr>
          <a:xfrm>
            <a:off x="4943060" y="2804369"/>
            <a:ext cx="3776869" cy="461665"/>
          </a:xfrm>
          <a:prstGeom prst="rect">
            <a:avLst/>
          </a:prstGeom>
          <a:noFill/>
        </p:spPr>
        <p:txBody>
          <a:bodyPr wrap="square" rtlCol="0">
            <a:spAutoFit/>
          </a:bodyPr>
          <a:lstStyle/>
          <a:p>
            <a:pPr algn="ctr"/>
            <a:r>
              <a:rPr lang="en-US" sz="2400" b="1" dirty="0"/>
              <a:t>GVHD: </a:t>
            </a:r>
            <a:r>
              <a:rPr lang="en-US" sz="2400" b="1" dirty="0" err="1"/>
              <a:t>Quách</a:t>
            </a:r>
            <a:r>
              <a:rPr lang="en-US" sz="2400" b="1" dirty="0"/>
              <a:t> </a:t>
            </a:r>
            <a:r>
              <a:rPr lang="en-US" sz="2400" b="1" dirty="0" err="1"/>
              <a:t>Đình</a:t>
            </a:r>
            <a:r>
              <a:rPr lang="en-US" sz="2400" b="1" dirty="0"/>
              <a:t> </a:t>
            </a:r>
            <a:r>
              <a:rPr lang="en-US" sz="2400" b="1" dirty="0" err="1"/>
              <a:t>Hoàng</a:t>
            </a:r>
            <a:endParaRPr lang="en-US" sz="2400" b="1" dirty="0"/>
          </a:p>
        </p:txBody>
      </p:sp>
    </p:spTree>
    <p:extLst>
      <p:ext uri="{BB962C8B-B14F-4D97-AF65-F5344CB8AC3E}">
        <p14:creationId xmlns:p14="http://schemas.microsoft.com/office/powerpoint/2010/main" val="34483238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CFA3C4-2844-4CE8-828D-C934A731DF82}"/>
              </a:ext>
            </a:extLst>
          </p:cNvPr>
          <p:cNvSpPr txBox="1"/>
          <p:nvPr/>
        </p:nvSpPr>
        <p:spPr>
          <a:xfrm>
            <a:off x="2107094" y="334623"/>
            <a:ext cx="8865705"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1/ </a:t>
            </a:r>
            <a:r>
              <a:rPr lang="en-US" sz="2000" b="1" dirty="0" err="1">
                <a:latin typeface="Arial" panose="020B0604020202020204" pitchFamily="34" charset="0"/>
                <a:cs typeface="Arial" panose="020B0604020202020204" pitchFamily="34" charset="0"/>
              </a:rPr>
              <a:t>Giới</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thiệu</a:t>
            </a:r>
            <a:r>
              <a:rPr lang="en-US" sz="2000" b="1" dirty="0">
                <a:latin typeface="Arial" panose="020B0604020202020204" pitchFamily="34" charset="0"/>
                <a:cs typeface="Arial" panose="020B0604020202020204" pitchFamily="34" charset="0"/>
              </a:rPr>
              <a:t>:</a:t>
            </a:r>
            <a:endParaRPr lang="en-US" sz="2400" b="1"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BF11C8C7-7944-4AD3-BCF3-E2C2D54CAFD9}"/>
              </a:ext>
            </a:extLst>
          </p:cNvPr>
          <p:cNvSpPr txBox="1"/>
          <p:nvPr/>
        </p:nvSpPr>
        <p:spPr>
          <a:xfrm>
            <a:off x="2411893" y="2548010"/>
            <a:ext cx="9197011" cy="369332"/>
          </a:xfrm>
          <a:prstGeom prst="rect">
            <a:avLst/>
          </a:prstGeom>
          <a:noFill/>
        </p:spPr>
        <p:txBody>
          <a:bodyPr wrap="square" rtlCol="0">
            <a:spAutoFit/>
          </a:bodyPr>
          <a:lstStyle/>
          <a:p>
            <a:r>
              <a:rPr lang="en-US" b="1" dirty="0"/>
              <a:t>-</a:t>
            </a:r>
            <a:r>
              <a:rPr lang="en-US" dirty="0"/>
              <a:t>	</a:t>
            </a:r>
            <a:r>
              <a:rPr lang="en-US" sz="1800" dirty="0">
                <a:effectLst/>
                <a:latin typeface="Arial" panose="020B0604020202020204" pitchFamily="34" charset="0"/>
                <a:ea typeface="Calibri" panose="020F0502020204030204" pitchFamily="34" charset="0"/>
                <a:cs typeface="Times New Roman" panose="02020603050405020304" pitchFamily="18" charset="0"/>
              </a:rPr>
              <a:t>Link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nguồn</a:t>
            </a:r>
            <a:r>
              <a:rPr lang="en-US" sz="1800" dirty="0">
                <a:effectLst/>
                <a:latin typeface="Arial" panose="020B0604020202020204" pitchFamily="34" charset="0"/>
                <a:ea typeface="Calibri" panose="020F0502020204030204" pitchFamily="34" charset="0"/>
                <a:cs typeface="Times New Roman" panose="02020603050405020304" pitchFamily="18" charset="0"/>
              </a:rPr>
              <a:t> data: </a:t>
            </a:r>
            <a:r>
              <a:rPr lang="en-US" u="sng" dirty="0">
                <a:solidFill>
                  <a:srgbClr val="0563C1"/>
                </a:solidFill>
                <a:latin typeface="Arial" panose="020B0604020202020204" pitchFamily="34" charset="0"/>
                <a:ea typeface="Calibri" panose="020F0502020204030204" pitchFamily="34" charset="0"/>
                <a:cs typeface="Times New Roman" panose="02020603050405020304" pitchFamily="18" charset="0"/>
              </a:rPr>
              <a:t>https://www.kaggle.com/datasets/vikasukani/loan-eligible-dataset</a:t>
            </a:r>
            <a:endParaRPr lang="en-US" dirty="0"/>
          </a:p>
        </p:txBody>
      </p:sp>
      <p:sp>
        <p:nvSpPr>
          <p:cNvPr id="8" name="TextBox 7">
            <a:extLst>
              <a:ext uri="{FF2B5EF4-FFF2-40B4-BE49-F238E27FC236}">
                <a16:creationId xmlns:a16="http://schemas.microsoft.com/office/drawing/2014/main" id="{09905708-DFD3-4ABA-9065-D96A806DEA90}"/>
              </a:ext>
            </a:extLst>
          </p:cNvPr>
          <p:cNvSpPr txBox="1"/>
          <p:nvPr/>
        </p:nvSpPr>
        <p:spPr>
          <a:xfrm>
            <a:off x="2411893" y="822974"/>
            <a:ext cx="9594576" cy="1477328"/>
          </a:xfrm>
          <a:prstGeom prst="rect">
            <a:avLst/>
          </a:prstGeom>
          <a:noFill/>
        </p:spPr>
        <p:txBody>
          <a:bodyPr wrap="square" rtlCol="0">
            <a:spAutoFit/>
          </a:bodyPr>
          <a:lstStyle/>
          <a:p>
            <a:r>
              <a:rPr lang="en-US" sz="1800" b="1" dirty="0">
                <a:effectLst/>
                <a:latin typeface="Arial" panose="020B0604020202020204" pitchFamily="34" charset="0"/>
                <a:ea typeface="Calibri" panose="020F0502020204030204" pitchFamily="34" charset="0"/>
                <a:cs typeface="Times New Roman" panose="02020603050405020304" pitchFamily="18" charset="0"/>
              </a:rPr>
              <a:t>-</a:t>
            </a:r>
            <a:r>
              <a:rPr lang="en-US" sz="1800" dirty="0">
                <a:effectLst/>
                <a:latin typeface="Arial" panose="020B0604020202020204" pitchFamily="34" charset="0"/>
                <a:ea typeface="Calibri" panose="020F0502020204030204" pitchFamily="34" charset="0"/>
                <a:cs typeface="Times New Roman" panose="02020603050405020304" pitchFamily="18" charset="0"/>
              </a:rPr>
              <a:t>	</a:t>
            </a:r>
            <a:r>
              <a:rPr lang="vi-VN" dirty="0"/>
              <a:t>Tập dữ liệu đến từ công ty tài chính Dream Housing Finance, một công ty với có đủ các đối tượng khách hàng từ đô thị, nửa đô thị và vùng nông thôn. Các dữ liệu được công ty cung cấp nhằm muốn tự động hóa quy trình phân loại các trường hợp đủ điều kiện cho vay (thời gian thực) dựa trên chi tiết khách hàng được cung cấp trong khi điền vào mẫu đơn đăng ký trực tuyến.</a:t>
            </a:r>
          </a:p>
        </p:txBody>
      </p:sp>
      <p:pic>
        <p:nvPicPr>
          <p:cNvPr id="3" name="Picture 2">
            <a:extLst>
              <a:ext uri="{FF2B5EF4-FFF2-40B4-BE49-F238E27FC236}">
                <a16:creationId xmlns:a16="http://schemas.microsoft.com/office/drawing/2014/main" id="{D20ACF95-9BD7-41CE-BF5F-C86105E64A87}"/>
              </a:ext>
            </a:extLst>
          </p:cNvPr>
          <p:cNvPicPr>
            <a:picLocks noChangeAspect="1"/>
          </p:cNvPicPr>
          <p:nvPr/>
        </p:nvPicPr>
        <p:blipFill>
          <a:blip r:embed="rId2"/>
          <a:stretch>
            <a:fillRect/>
          </a:stretch>
        </p:blipFill>
        <p:spPr>
          <a:xfrm>
            <a:off x="3481106" y="3165050"/>
            <a:ext cx="6418271" cy="3500318"/>
          </a:xfrm>
          <a:prstGeom prst="rect">
            <a:avLst/>
          </a:prstGeom>
        </p:spPr>
      </p:pic>
    </p:spTree>
    <p:extLst>
      <p:ext uri="{BB962C8B-B14F-4D97-AF65-F5344CB8AC3E}">
        <p14:creationId xmlns:p14="http://schemas.microsoft.com/office/powerpoint/2010/main" val="87218573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barn(inVertical)">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F281C1-653B-4372-B0EE-A8ECD3FCCC2B}"/>
              </a:ext>
            </a:extLst>
          </p:cNvPr>
          <p:cNvSpPr txBox="1"/>
          <p:nvPr/>
        </p:nvSpPr>
        <p:spPr>
          <a:xfrm>
            <a:off x="2067337" y="334623"/>
            <a:ext cx="9435550"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2/ </a:t>
            </a:r>
            <a:r>
              <a:rPr lang="en-US" sz="2000" b="1" dirty="0" err="1">
                <a:latin typeface="Arial" panose="020B0604020202020204" pitchFamily="34" charset="0"/>
                <a:cs typeface="Arial" panose="020B0604020202020204" pitchFamily="34" charset="0"/>
              </a:rPr>
              <a:t>Dữ</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liệu</a:t>
            </a:r>
            <a:r>
              <a:rPr lang="en-US" sz="2000" b="1" dirty="0">
                <a:latin typeface="Arial" panose="020B060402020202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8B18F6E5-D506-44AB-8B8B-072EFBB4AC33}"/>
              </a:ext>
            </a:extLst>
          </p:cNvPr>
          <p:cNvPicPr>
            <a:picLocks noChangeAspect="1"/>
          </p:cNvPicPr>
          <p:nvPr/>
        </p:nvPicPr>
        <p:blipFill>
          <a:blip r:embed="rId2"/>
          <a:stretch>
            <a:fillRect/>
          </a:stretch>
        </p:blipFill>
        <p:spPr>
          <a:xfrm>
            <a:off x="2738730" y="2180990"/>
            <a:ext cx="8008329" cy="4103085"/>
          </a:xfrm>
          <a:prstGeom prst="rect">
            <a:avLst/>
          </a:prstGeom>
        </p:spPr>
      </p:pic>
      <p:sp>
        <p:nvSpPr>
          <p:cNvPr id="5" name="TextBox 4">
            <a:extLst>
              <a:ext uri="{FF2B5EF4-FFF2-40B4-BE49-F238E27FC236}">
                <a16:creationId xmlns:a16="http://schemas.microsoft.com/office/drawing/2014/main" id="{1E09396C-05C1-4BB9-A164-2E5E17AEEEA5}"/>
              </a:ext>
            </a:extLst>
          </p:cNvPr>
          <p:cNvSpPr txBox="1"/>
          <p:nvPr/>
        </p:nvSpPr>
        <p:spPr>
          <a:xfrm>
            <a:off x="2610678" y="980661"/>
            <a:ext cx="7611216"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r>
              <a:rPr lang="en-US" dirty="0">
                <a:latin typeface="Arial" panose="020B0604020202020204" pitchFamily="34" charset="0"/>
                <a:cs typeface="Arial" panose="020B0604020202020204" pitchFamily="34" charset="0"/>
              </a:rPr>
              <a:t> bao </a:t>
            </a:r>
            <a:r>
              <a:rPr lang="en-US" dirty="0" err="1">
                <a:latin typeface="Arial" panose="020B0604020202020204" pitchFamily="34" charset="0"/>
                <a:cs typeface="Arial" panose="020B0604020202020204" pitchFamily="34" charset="0"/>
              </a:rPr>
              <a:t>gồm</a:t>
            </a:r>
            <a:r>
              <a:rPr lang="en-US" dirty="0">
                <a:latin typeface="Arial" panose="020B0604020202020204" pitchFamily="34" charset="0"/>
                <a:cs typeface="Arial" panose="020B0604020202020204" pitchFamily="34" charset="0"/>
              </a:rPr>
              <a:t> 2 </a:t>
            </a:r>
            <a:r>
              <a:rPr lang="en-US" dirty="0" err="1">
                <a:latin typeface="Arial" panose="020B0604020202020204" pitchFamily="34" charset="0"/>
                <a:cs typeface="Arial" panose="020B0604020202020204" pitchFamily="34" charset="0"/>
              </a:rPr>
              <a:t>tập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tập</a:t>
            </a:r>
            <a:r>
              <a:rPr lang="en-US" dirty="0">
                <a:latin typeface="Arial" panose="020B0604020202020204" pitchFamily="34" charset="0"/>
                <a:cs typeface="Arial" panose="020B0604020202020204" pitchFamily="34" charset="0"/>
              </a:rPr>
              <a:t> train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tập</a:t>
            </a:r>
            <a:r>
              <a:rPr lang="en-US" dirty="0">
                <a:latin typeface="Arial" panose="020B0604020202020204" pitchFamily="34" charset="0"/>
                <a:cs typeface="Arial" panose="020B0604020202020204" pitchFamily="34" charset="0"/>
              </a:rPr>
              <a:t> test. </a:t>
            </a:r>
            <a:r>
              <a:rPr lang="en-US" dirty="0" err="1">
                <a:latin typeface="Arial" panose="020B0604020202020204" pitchFamily="34" charset="0"/>
                <a:cs typeface="Arial" panose="020B0604020202020204" pitchFamily="34" charset="0"/>
              </a:rPr>
              <a:t>Tập</a:t>
            </a:r>
            <a:r>
              <a:rPr lang="en-US" dirty="0">
                <a:latin typeface="Arial" panose="020B0604020202020204" pitchFamily="34" charset="0"/>
                <a:cs typeface="Arial" panose="020B0604020202020204" pitchFamily="34" charset="0"/>
              </a:rPr>
              <a:t> train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614 record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tập</a:t>
            </a:r>
            <a:r>
              <a:rPr lang="en-US" dirty="0">
                <a:latin typeface="Arial" panose="020B0604020202020204" pitchFamily="34" charset="0"/>
                <a:cs typeface="Arial" panose="020B0604020202020204" pitchFamily="34" charset="0"/>
              </a:rPr>
              <a:t> test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367 record.</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gồm</a:t>
            </a:r>
            <a:r>
              <a:rPr lang="en-US" dirty="0">
                <a:latin typeface="Arial" panose="020B0604020202020204" pitchFamily="34" charset="0"/>
                <a:cs typeface="Arial" panose="020B0604020202020204" pitchFamily="34" charset="0"/>
              </a:rPr>
              <a:t> 13 </a:t>
            </a:r>
            <a:r>
              <a:rPr lang="en-US" dirty="0" err="1">
                <a:latin typeface="Arial" panose="020B0604020202020204" pitchFamily="34" charset="0"/>
                <a:cs typeface="Arial" panose="020B0604020202020204" pitchFamily="34" charset="0"/>
              </a:rPr>
              <a:t>thuộc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tính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sau</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499685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42E9CF9-8599-425F-8B6D-BBA353EB951D}"/>
              </a:ext>
            </a:extLst>
          </p:cNvPr>
          <p:cNvSpPr txBox="1"/>
          <p:nvPr/>
        </p:nvSpPr>
        <p:spPr>
          <a:xfrm>
            <a:off x="2067337" y="334623"/>
            <a:ext cx="9435550"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3/ </a:t>
            </a:r>
            <a:r>
              <a:rPr lang="en-US" sz="2000" b="1" dirty="0" err="1">
                <a:latin typeface="Arial" panose="020B0604020202020204" pitchFamily="34" charset="0"/>
                <a:cs typeface="Arial" panose="020B0604020202020204" pitchFamily="34" charset="0"/>
              </a:rPr>
              <a:t>Kế</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hoạch</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phân</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tích</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dữ</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liệu</a:t>
            </a:r>
            <a:r>
              <a:rPr lang="en-US" sz="2000" b="1" dirty="0">
                <a:latin typeface="Arial" panose="020B060402020202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FE7AB295-CE4B-4C66-A08D-9C4664B4BB3A}"/>
              </a:ext>
            </a:extLst>
          </p:cNvPr>
          <p:cNvSpPr txBox="1"/>
          <p:nvPr/>
        </p:nvSpPr>
        <p:spPr>
          <a:xfrm>
            <a:off x="2517912" y="971912"/>
            <a:ext cx="8759687" cy="1231106"/>
          </a:xfrm>
          <a:prstGeom prst="rect">
            <a:avLst/>
          </a:prstGeom>
          <a:noFill/>
        </p:spPr>
        <p:txBody>
          <a:bodyPr wrap="square" rtlCol="0">
            <a:spAutoFit/>
          </a:bodyPr>
          <a:lstStyle/>
          <a:p>
            <a:r>
              <a:rPr lang="en-US" sz="2000" i="1" dirty="0">
                <a:latin typeface="Arial" panose="020B0604020202020204" pitchFamily="34" charset="0"/>
                <a:cs typeface="Times New Roman" panose="02020603050405020304" pitchFamily="18" charset="0"/>
              </a:rPr>
              <a:t>3.1/ </a:t>
            </a:r>
            <a:r>
              <a:rPr lang="en-US" sz="2000" i="1" dirty="0" err="1">
                <a:latin typeface="Arial" panose="020B0604020202020204" pitchFamily="34" charset="0"/>
                <a:cs typeface="Times New Roman" panose="02020603050405020304" pitchFamily="18" charset="0"/>
              </a:rPr>
              <a:t>Xác</a:t>
            </a:r>
            <a:r>
              <a:rPr lang="en-US" sz="2000" i="1" dirty="0">
                <a:latin typeface="Arial" panose="020B0604020202020204" pitchFamily="34" charset="0"/>
                <a:cs typeface="Times New Roman" panose="02020603050405020304" pitchFamily="18" charset="0"/>
              </a:rPr>
              <a:t> </a:t>
            </a:r>
            <a:r>
              <a:rPr lang="en-US" sz="2000" i="1" dirty="0" err="1">
                <a:latin typeface="Arial" panose="020B0604020202020204" pitchFamily="34" charset="0"/>
                <a:cs typeface="Times New Roman" panose="02020603050405020304" pitchFamily="18" charset="0"/>
              </a:rPr>
              <a:t>định</a:t>
            </a:r>
            <a:r>
              <a:rPr lang="en-US" sz="2000" i="1" dirty="0">
                <a:latin typeface="Arial" panose="020B0604020202020204" pitchFamily="34" charset="0"/>
                <a:cs typeface="Times New Roman" panose="02020603050405020304" pitchFamily="18" charset="0"/>
              </a:rPr>
              <a:t> </a:t>
            </a:r>
            <a:r>
              <a:rPr lang="en-US" sz="2000" i="1" dirty="0" err="1">
                <a:latin typeface="Arial" panose="020B0604020202020204" pitchFamily="34" charset="0"/>
                <a:cs typeface="Times New Roman" panose="02020603050405020304" pitchFamily="18" charset="0"/>
              </a:rPr>
              <a:t>câu</a:t>
            </a:r>
            <a:r>
              <a:rPr lang="en-US" sz="2000" i="1" dirty="0">
                <a:latin typeface="Arial" panose="020B0604020202020204" pitchFamily="34" charset="0"/>
                <a:cs typeface="Times New Roman" panose="02020603050405020304" pitchFamily="18" charset="0"/>
              </a:rPr>
              <a:t> </a:t>
            </a:r>
            <a:r>
              <a:rPr lang="en-US" sz="2000" i="1" dirty="0" err="1">
                <a:latin typeface="Arial" panose="020B0604020202020204" pitchFamily="34" charset="0"/>
                <a:cs typeface="Times New Roman" panose="02020603050405020304" pitchFamily="18" charset="0"/>
              </a:rPr>
              <a:t>hỏi</a:t>
            </a:r>
            <a:r>
              <a:rPr lang="en-US" sz="2000" i="1" dirty="0">
                <a:latin typeface="Arial" panose="020B0604020202020204" pitchFamily="34" charset="0"/>
                <a:cs typeface="Times New Roman" panose="02020603050405020304" pitchFamily="18" charset="0"/>
              </a:rPr>
              <a:t> </a:t>
            </a:r>
            <a:r>
              <a:rPr lang="en-US" sz="2000" i="1" dirty="0" err="1">
                <a:latin typeface="Arial" panose="020B0604020202020204" pitchFamily="34" charset="0"/>
                <a:cs typeface="Times New Roman" panose="02020603050405020304" pitchFamily="18" charset="0"/>
              </a:rPr>
              <a:t>nghiên</a:t>
            </a:r>
            <a:r>
              <a:rPr lang="en-US" sz="2000" i="1" dirty="0">
                <a:latin typeface="Arial" panose="020B0604020202020204" pitchFamily="34" charset="0"/>
                <a:cs typeface="Times New Roman" panose="02020603050405020304" pitchFamily="18" charset="0"/>
              </a:rPr>
              <a:t> </a:t>
            </a:r>
            <a:r>
              <a:rPr lang="en-US" sz="2000" i="1" dirty="0" err="1">
                <a:latin typeface="Arial" panose="020B0604020202020204" pitchFamily="34" charset="0"/>
                <a:cs typeface="Times New Roman" panose="02020603050405020304" pitchFamily="18" charset="0"/>
              </a:rPr>
              <a:t>cứu</a:t>
            </a:r>
            <a:r>
              <a:rPr lang="en-US" sz="2000" i="1" dirty="0">
                <a:latin typeface="Arial" panose="020B0604020202020204" pitchFamily="34" charset="0"/>
                <a:cs typeface="Times New Roman" panose="02020603050405020304" pitchFamily="18" charset="0"/>
              </a:rPr>
              <a:t>:</a:t>
            </a:r>
          </a:p>
          <a:p>
            <a:r>
              <a:rPr lang="en-US" dirty="0">
                <a:latin typeface="Arial" panose="020B0604020202020204" pitchFamily="34" charset="0"/>
                <a:cs typeface="Times New Roman" panose="02020603050405020304" pitchFamily="18" charset="0"/>
              </a:rPr>
              <a:t>	-	</a:t>
            </a:r>
            <a:r>
              <a:rPr lang="en-US" dirty="0" err="1">
                <a:latin typeface="Arial" panose="020B0604020202020204" pitchFamily="34" charset="0"/>
                <a:cs typeface="Times New Roman" panose="02020603050405020304" pitchFamily="18" charset="0"/>
              </a:rPr>
              <a:t>Các</a:t>
            </a:r>
            <a:r>
              <a:rPr lang="en-US" dirty="0">
                <a:latin typeface="Arial" panose="020B0604020202020204" pitchFamily="34" charset="0"/>
                <a:cs typeface="Times New Roman" panose="02020603050405020304" pitchFamily="18" charset="0"/>
              </a:rPr>
              <a:t> </a:t>
            </a:r>
            <a:r>
              <a:rPr lang="en-US" dirty="0" err="1">
                <a:latin typeface="Arial" panose="020B0604020202020204" pitchFamily="34" charset="0"/>
                <a:cs typeface="Times New Roman" panose="02020603050405020304" pitchFamily="18" charset="0"/>
              </a:rPr>
              <a:t>yếu</a:t>
            </a:r>
            <a:r>
              <a:rPr lang="en-US" dirty="0">
                <a:latin typeface="Arial" panose="020B0604020202020204" pitchFamily="34" charset="0"/>
                <a:cs typeface="Times New Roman" panose="02020603050405020304" pitchFamily="18" charset="0"/>
              </a:rPr>
              <a:t> </a:t>
            </a:r>
            <a:r>
              <a:rPr lang="en-US" dirty="0" err="1">
                <a:latin typeface="Arial" panose="020B0604020202020204" pitchFamily="34" charset="0"/>
                <a:cs typeface="Times New Roman" panose="02020603050405020304" pitchFamily="18" charset="0"/>
              </a:rPr>
              <a:t>tố</a:t>
            </a:r>
            <a:r>
              <a:rPr lang="en-US" dirty="0">
                <a:latin typeface="Arial" panose="020B0604020202020204" pitchFamily="34" charset="0"/>
                <a:cs typeface="Times New Roman" panose="02020603050405020304" pitchFamily="18" charset="0"/>
              </a:rPr>
              <a:t> </a:t>
            </a:r>
            <a:r>
              <a:rPr lang="en-US" dirty="0" err="1">
                <a:latin typeface="Arial" panose="020B0604020202020204" pitchFamily="34" charset="0"/>
                <a:cs typeface="Times New Roman" panose="02020603050405020304" pitchFamily="18" charset="0"/>
              </a:rPr>
              <a:t>ảnh</a:t>
            </a:r>
            <a:r>
              <a:rPr lang="en-US" dirty="0">
                <a:latin typeface="Arial" panose="020B0604020202020204" pitchFamily="34" charset="0"/>
                <a:cs typeface="Times New Roman" panose="02020603050405020304" pitchFamily="18" charset="0"/>
              </a:rPr>
              <a:t> </a:t>
            </a:r>
            <a:r>
              <a:rPr lang="en-US" dirty="0" err="1">
                <a:latin typeface="Arial" panose="020B0604020202020204" pitchFamily="34" charset="0"/>
                <a:cs typeface="Times New Roman" panose="02020603050405020304" pitchFamily="18" charset="0"/>
              </a:rPr>
              <a:t>hưởng</a:t>
            </a:r>
            <a:r>
              <a:rPr lang="en-US" dirty="0">
                <a:latin typeface="Arial" panose="020B0604020202020204" pitchFamily="34" charset="0"/>
                <a:cs typeface="Times New Roman" panose="02020603050405020304" pitchFamily="18" charset="0"/>
              </a:rPr>
              <a:t> </a:t>
            </a:r>
            <a:r>
              <a:rPr lang="en-US" dirty="0" err="1">
                <a:latin typeface="Arial" panose="020B0604020202020204" pitchFamily="34" charset="0"/>
                <a:cs typeface="Times New Roman" panose="02020603050405020304" pitchFamily="18" charset="0"/>
              </a:rPr>
              <a:t>đến</a:t>
            </a:r>
            <a:r>
              <a:rPr lang="en-US" dirty="0">
                <a:latin typeface="Arial" panose="020B0604020202020204" pitchFamily="34" charset="0"/>
                <a:cs typeface="Times New Roman" panose="02020603050405020304" pitchFamily="18" charset="0"/>
              </a:rPr>
              <a:t> </a:t>
            </a:r>
            <a:r>
              <a:rPr lang="en-US" dirty="0" err="1">
                <a:latin typeface="Arial" panose="020B0604020202020204" pitchFamily="34" charset="0"/>
                <a:cs typeface="Times New Roman" panose="02020603050405020304" pitchFamily="18" charset="0"/>
              </a:rPr>
              <a:t>khoảng</a:t>
            </a:r>
            <a:r>
              <a:rPr lang="en-US" dirty="0">
                <a:latin typeface="Arial" panose="020B0604020202020204" pitchFamily="34" charset="0"/>
                <a:cs typeface="Times New Roman" panose="02020603050405020304" pitchFamily="18" charset="0"/>
              </a:rPr>
              <a:t> </a:t>
            </a:r>
            <a:r>
              <a:rPr lang="en-US" dirty="0" err="1">
                <a:latin typeface="Arial" panose="020B0604020202020204" pitchFamily="34" charset="0"/>
                <a:cs typeface="Times New Roman" panose="02020603050405020304" pitchFamily="18" charset="0"/>
              </a:rPr>
              <a:t>vay</a:t>
            </a:r>
            <a:r>
              <a:rPr lang="en-US" dirty="0">
                <a:latin typeface="Arial" panose="020B0604020202020204" pitchFamily="34" charset="0"/>
                <a:cs typeface="Times New Roman" panose="02020603050405020304" pitchFamily="18" charset="0"/>
              </a:rPr>
              <a:t>.</a:t>
            </a:r>
          </a:p>
          <a:p>
            <a:r>
              <a:rPr lang="en-US" dirty="0">
                <a:latin typeface="Arial" panose="020B0604020202020204" pitchFamily="34" charset="0"/>
                <a:cs typeface="Times New Roman" panose="02020603050405020304" pitchFamily="18" charset="0"/>
              </a:rPr>
              <a:t>	-	</a:t>
            </a:r>
            <a:r>
              <a:rPr lang="en-US" dirty="0" err="1">
                <a:latin typeface="Arial" panose="020B0604020202020204" pitchFamily="34" charset="0"/>
                <a:cs typeface="Times New Roman" panose="02020603050405020304" pitchFamily="18" charset="0"/>
              </a:rPr>
              <a:t>Phân</a:t>
            </a:r>
            <a:r>
              <a:rPr lang="en-US" dirty="0">
                <a:latin typeface="Arial" panose="020B0604020202020204" pitchFamily="34" charset="0"/>
                <a:cs typeface="Times New Roman" panose="02020603050405020304" pitchFamily="18" charset="0"/>
              </a:rPr>
              <a:t> </a:t>
            </a:r>
            <a:r>
              <a:rPr lang="en-US" dirty="0" err="1">
                <a:latin typeface="Arial" panose="020B0604020202020204" pitchFamily="34" charset="0"/>
                <a:cs typeface="Times New Roman" panose="02020603050405020304" pitchFamily="18" charset="0"/>
              </a:rPr>
              <a:t>tích</a:t>
            </a:r>
            <a:r>
              <a:rPr lang="en-US" dirty="0">
                <a:latin typeface="Arial" panose="020B0604020202020204" pitchFamily="34" charset="0"/>
                <a:cs typeface="Times New Roman" panose="02020603050405020304" pitchFamily="18" charset="0"/>
              </a:rPr>
              <a:t> </a:t>
            </a:r>
            <a:r>
              <a:rPr lang="en-US" dirty="0" err="1">
                <a:latin typeface="Arial" panose="020B0604020202020204" pitchFamily="34" charset="0"/>
                <a:cs typeface="Times New Roman" panose="02020603050405020304" pitchFamily="18" charset="0"/>
              </a:rPr>
              <a:t>và</a:t>
            </a:r>
            <a:r>
              <a:rPr lang="en-US" dirty="0">
                <a:latin typeface="Arial" panose="020B0604020202020204" pitchFamily="34" charset="0"/>
                <a:cs typeface="Times New Roman" panose="02020603050405020304" pitchFamily="18" charset="0"/>
              </a:rPr>
              <a:t> </a:t>
            </a:r>
            <a:r>
              <a:rPr lang="en-US" dirty="0" err="1">
                <a:latin typeface="Arial" panose="020B0604020202020204" pitchFamily="34" charset="0"/>
                <a:cs typeface="Times New Roman" panose="02020603050405020304" pitchFamily="18" charset="0"/>
              </a:rPr>
              <a:t>phân</a:t>
            </a:r>
            <a:r>
              <a:rPr lang="en-US" dirty="0">
                <a:latin typeface="Arial" panose="020B0604020202020204" pitchFamily="34" charset="0"/>
                <a:cs typeface="Times New Roman" panose="02020603050405020304" pitchFamily="18" charset="0"/>
              </a:rPr>
              <a:t> </a:t>
            </a:r>
            <a:r>
              <a:rPr lang="en-US" dirty="0" err="1">
                <a:latin typeface="Arial" panose="020B0604020202020204" pitchFamily="34" charset="0"/>
                <a:cs typeface="Times New Roman" panose="02020603050405020304" pitchFamily="18" charset="0"/>
              </a:rPr>
              <a:t>loại</a:t>
            </a:r>
            <a:r>
              <a:rPr lang="en-US" dirty="0">
                <a:latin typeface="Arial" panose="020B0604020202020204" pitchFamily="34" charset="0"/>
                <a:cs typeface="Times New Roman" panose="02020603050405020304" pitchFamily="18" charset="0"/>
              </a:rPr>
              <a:t> </a:t>
            </a:r>
            <a:r>
              <a:rPr lang="en-US" dirty="0" err="1">
                <a:latin typeface="Arial" panose="020B0604020202020204" pitchFamily="34" charset="0"/>
                <a:cs typeface="Times New Roman" panose="02020603050405020304" pitchFamily="18" charset="0"/>
              </a:rPr>
              <a:t>khách</a:t>
            </a:r>
            <a:r>
              <a:rPr lang="en-US" dirty="0">
                <a:latin typeface="Arial" panose="020B0604020202020204" pitchFamily="34" charset="0"/>
                <a:cs typeface="Times New Roman" panose="02020603050405020304" pitchFamily="18" charset="0"/>
              </a:rPr>
              <a:t> </a:t>
            </a:r>
            <a:r>
              <a:rPr lang="en-US" dirty="0" err="1">
                <a:latin typeface="Arial" panose="020B0604020202020204" pitchFamily="34" charset="0"/>
                <a:cs typeface="Times New Roman" panose="02020603050405020304" pitchFamily="18" charset="0"/>
              </a:rPr>
              <a:t>hàng</a:t>
            </a:r>
            <a:r>
              <a:rPr lang="en-US" dirty="0">
                <a:latin typeface="Arial" panose="020B0604020202020204" pitchFamily="34" charset="0"/>
                <a:cs typeface="Times New Roman" panose="02020603050405020304" pitchFamily="18" charset="0"/>
              </a:rPr>
              <a:t> </a:t>
            </a:r>
            <a:r>
              <a:rPr lang="en-US" dirty="0" err="1">
                <a:latin typeface="Arial" panose="020B0604020202020204" pitchFamily="34" charset="0"/>
                <a:cs typeface="Times New Roman" panose="02020603050405020304" pitchFamily="18" charset="0"/>
              </a:rPr>
              <a:t>đủ</a:t>
            </a:r>
            <a:r>
              <a:rPr lang="en-US" dirty="0">
                <a:latin typeface="Arial" panose="020B0604020202020204" pitchFamily="34" charset="0"/>
                <a:cs typeface="Times New Roman" panose="02020603050405020304" pitchFamily="18" charset="0"/>
              </a:rPr>
              <a:t> </a:t>
            </a:r>
            <a:r>
              <a:rPr lang="en-US" dirty="0" err="1">
                <a:latin typeface="Arial" panose="020B0604020202020204" pitchFamily="34" charset="0"/>
                <a:cs typeface="Times New Roman" panose="02020603050405020304" pitchFamily="18" charset="0"/>
              </a:rPr>
              <a:t>điều</a:t>
            </a:r>
            <a:r>
              <a:rPr lang="en-US" dirty="0">
                <a:latin typeface="Arial" panose="020B0604020202020204" pitchFamily="34" charset="0"/>
                <a:cs typeface="Times New Roman" panose="02020603050405020304" pitchFamily="18" charset="0"/>
              </a:rPr>
              <a:t> </a:t>
            </a:r>
            <a:r>
              <a:rPr lang="en-US" dirty="0" err="1">
                <a:latin typeface="Arial" panose="020B0604020202020204" pitchFamily="34" charset="0"/>
                <a:cs typeface="Times New Roman" panose="02020603050405020304" pitchFamily="18" charset="0"/>
              </a:rPr>
              <a:t>kiện</a:t>
            </a:r>
            <a:r>
              <a:rPr lang="en-US" dirty="0">
                <a:latin typeface="Arial" panose="020B0604020202020204" pitchFamily="34" charset="0"/>
                <a:cs typeface="Times New Roman" panose="02020603050405020304" pitchFamily="18" charset="0"/>
              </a:rPr>
              <a:t> </a:t>
            </a:r>
            <a:r>
              <a:rPr lang="en-US" dirty="0" err="1">
                <a:latin typeface="Arial" panose="020B0604020202020204" pitchFamily="34" charset="0"/>
                <a:cs typeface="Times New Roman" panose="02020603050405020304" pitchFamily="18" charset="0"/>
              </a:rPr>
              <a:t>cho</a:t>
            </a:r>
            <a:r>
              <a:rPr lang="en-US" dirty="0">
                <a:latin typeface="Arial" panose="020B0604020202020204" pitchFamily="34" charset="0"/>
                <a:cs typeface="Times New Roman" panose="02020603050405020304" pitchFamily="18" charset="0"/>
              </a:rPr>
              <a:t> </a:t>
            </a:r>
            <a:r>
              <a:rPr lang="en-US" dirty="0" err="1">
                <a:latin typeface="Arial" panose="020B0604020202020204" pitchFamily="34" charset="0"/>
                <a:cs typeface="Times New Roman" panose="02020603050405020304" pitchFamily="18" charset="0"/>
              </a:rPr>
              <a:t>vay</a:t>
            </a:r>
            <a:r>
              <a:rPr lang="en-US" dirty="0">
                <a:latin typeface="Arial" panose="020B0604020202020204" pitchFamily="34" charset="0"/>
                <a:cs typeface="Times New Roman" panose="02020603050405020304" pitchFamily="18" charset="0"/>
              </a:rPr>
              <a:t> hay </a:t>
            </a:r>
            <a:r>
              <a:rPr lang="en-US" dirty="0" err="1">
                <a:latin typeface="Arial" panose="020B0604020202020204" pitchFamily="34" charset="0"/>
                <a:cs typeface="Times New Roman" panose="02020603050405020304" pitchFamily="18" charset="0"/>
              </a:rPr>
              <a:t>không</a:t>
            </a:r>
            <a:r>
              <a:rPr lang="en-US" dirty="0">
                <a:latin typeface="Arial" panose="020B0604020202020204" pitchFamily="34" charset="0"/>
                <a:cs typeface="Times New Roman" panose="02020603050405020304" pitchFamily="18" charset="0"/>
              </a:rPr>
              <a:t>.</a:t>
            </a:r>
          </a:p>
          <a:p>
            <a:r>
              <a:rPr lang="en-US" dirty="0">
                <a:latin typeface="Arial" panose="020B0604020202020204" pitchFamily="34" charset="0"/>
                <a:cs typeface="Times New Roman" panose="02020603050405020304" pitchFamily="18" charset="0"/>
              </a:rPr>
              <a:t>	</a:t>
            </a:r>
            <a:endParaRPr lang="en-US" dirty="0"/>
          </a:p>
        </p:txBody>
      </p:sp>
      <p:sp>
        <p:nvSpPr>
          <p:cNvPr id="9" name="TextBox 8">
            <a:extLst>
              <a:ext uri="{FF2B5EF4-FFF2-40B4-BE49-F238E27FC236}">
                <a16:creationId xmlns:a16="http://schemas.microsoft.com/office/drawing/2014/main" id="{AEA52793-1D6B-4C33-B305-8CA80D286B87}"/>
              </a:ext>
            </a:extLst>
          </p:cNvPr>
          <p:cNvSpPr txBox="1"/>
          <p:nvPr/>
        </p:nvSpPr>
        <p:spPr>
          <a:xfrm>
            <a:off x="2517910" y="1999451"/>
            <a:ext cx="8759687" cy="954107"/>
          </a:xfrm>
          <a:prstGeom prst="rect">
            <a:avLst/>
          </a:prstGeom>
          <a:noFill/>
        </p:spPr>
        <p:txBody>
          <a:bodyPr wrap="square" rtlCol="0">
            <a:spAutoFit/>
          </a:bodyPr>
          <a:lstStyle/>
          <a:p>
            <a:r>
              <a:rPr lang="en-US" sz="2000" i="1" dirty="0">
                <a:latin typeface="Arial" panose="020B0604020202020204" pitchFamily="34" charset="0"/>
                <a:cs typeface="Times New Roman" panose="02020603050405020304" pitchFamily="18" charset="0"/>
              </a:rPr>
              <a:t>3.2/ </a:t>
            </a:r>
            <a:r>
              <a:rPr lang="en-US" sz="2000" i="1" dirty="0" err="1">
                <a:latin typeface="Arial" panose="020B0604020202020204" pitchFamily="34" charset="0"/>
                <a:cs typeface="Times New Roman" panose="02020603050405020304" pitchFamily="18" charset="0"/>
              </a:rPr>
              <a:t>Xác</a:t>
            </a:r>
            <a:r>
              <a:rPr lang="en-US" sz="2000" i="1" dirty="0">
                <a:latin typeface="Arial" panose="020B0604020202020204" pitchFamily="34" charset="0"/>
                <a:cs typeface="Times New Roman" panose="02020603050405020304" pitchFamily="18" charset="0"/>
              </a:rPr>
              <a:t> </a:t>
            </a:r>
            <a:r>
              <a:rPr lang="en-US" sz="2000" i="1" dirty="0" err="1">
                <a:latin typeface="Arial" panose="020B0604020202020204" pitchFamily="34" charset="0"/>
                <a:cs typeface="Times New Roman" panose="02020603050405020304" pitchFamily="18" charset="0"/>
              </a:rPr>
              <a:t>định</a:t>
            </a:r>
            <a:r>
              <a:rPr lang="en-US" sz="2000" i="1" dirty="0">
                <a:latin typeface="Arial" panose="020B0604020202020204" pitchFamily="34" charset="0"/>
                <a:cs typeface="Times New Roman" panose="02020603050405020304" pitchFamily="18" charset="0"/>
              </a:rPr>
              <a:t> </a:t>
            </a:r>
            <a:r>
              <a:rPr lang="en-US" sz="2000" i="1" dirty="0" err="1">
                <a:latin typeface="Arial" panose="020B0604020202020204" pitchFamily="34" charset="0"/>
                <a:cs typeface="Times New Roman" panose="02020603050405020304" pitchFamily="18" charset="0"/>
              </a:rPr>
              <a:t>câu</a:t>
            </a:r>
            <a:r>
              <a:rPr lang="en-US" sz="2000" i="1" dirty="0">
                <a:latin typeface="Arial" panose="020B0604020202020204" pitchFamily="34" charset="0"/>
                <a:cs typeface="Times New Roman" panose="02020603050405020304" pitchFamily="18" charset="0"/>
              </a:rPr>
              <a:t> </a:t>
            </a:r>
            <a:r>
              <a:rPr lang="en-US" sz="2000" i="1" dirty="0" err="1">
                <a:latin typeface="Arial" panose="020B0604020202020204" pitchFamily="34" charset="0"/>
                <a:cs typeface="Times New Roman" panose="02020603050405020304" pitchFamily="18" charset="0"/>
              </a:rPr>
              <a:t>hỏi</a:t>
            </a:r>
            <a:r>
              <a:rPr lang="en-US" sz="2000" i="1" dirty="0">
                <a:latin typeface="Arial" panose="020B0604020202020204" pitchFamily="34" charset="0"/>
                <a:cs typeface="Times New Roman" panose="02020603050405020304" pitchFamily="18" charset="0"/>
              </a:rPr>
              <a:t> </a:t>
            </a:r>
            <a:r>
              <a:rPr lang="en-US" sz="2000" i="1" dirty="0" err="1">
                <a:latin typeface="Arial" panose="020B0604020202020204" pitchFamily="34" charset="0"/>
                <a:cs typeface="Times New Roman" panose="02020603050405020304" pitchFamily="18" charset="0"/>
              </a:rPr>
              <a:t>nghiên</a:t>
            </a:r>
            <a:r>
              <a:rPr lang="en-US" sz="2000" i="1" dirty="0">
                <a:latin typeface="Arial" panose="020B0604020202020204" pitchFamily="34" charset="0"/>
                <a:cs typeface="Times New Roman" panose="02020603050405020304" pitchFamily="18" charset="0"/>
              </a:rPr>
              <a:t> </a:t>
            </a:r>
            <a:r>
              <a:rPr lang="en-US" sz="2000" i="1" dirty="0" err="1">
                <a:latin typeface="Arial" panose="020B0604020202020204" pitchFamily="34" charset="0"/>
                <a:cs typeface="Times New Roman" panose="02020603050405020304" pitchFamily="18" charset="0"/>
              </a:rPr>
              <a:t>cứu</a:t>
            </a:r>
            <a:r>
              <a:rPr lang="en-US" sz="2000" i="1" dirty="0">
                <a:latin typeface="Arial" panose="020B0604020202020204" pitchFamily="34" charset="0"/>
                <a:cs typeface="Times New Roman" panose="02020603050405020304" pitchFamily="18" charset="0"/>
              </a:rPr>
              <a:t>: </a:t>
            </a:r>
            <a:r>
              <a:rPr lang="vi-VN" dirty="0">
                <a:latin typeface="Arial" panose="020B0604020202020204" pitchFamily="34" charset="0"/>
                <a:cs typeface="Arial" panose="020B0604020202020204" pitchFamily="34" charset="0"/>
              </a:rPr>
              <a:t>Các Thuộc Tính Sau khi, xác định câu hỏi nghiên cứu, thì biến phản hồi được xác định là Loan_Status (có cho khách hàng cho vay hay không) và biến dự đoán là các thuộc tính còn lại được liệt kê ở mục II</a:t>
            </a:r>
            <a:r>
              <a:rPr lang="en-US" dirty="0">
                <a:latin typeface="Arial" panose="020B0604020202020204" pitchFamily="34" charset="0"/>
                <a:cs typeface="Arial" panose="020B0604020202020204" pitchFamily="34" charset="0"/>
              </a:rPr>
              <a:t>.</a:t>
            </a:r>
          </a:p>
        </p:txBody>
      </p:sp>
      <p:sp>
        <p:nvSpPr>
          <p:cNvPr id="11" name="TextBox 10">
            <a:extLst>
              <a:ext uri="{FF2B5EF4-FFF2-40B4-BE49-F238E27FC236}">
                <a16:creationId xmlns:a16="http://schemas.microsoft.com/office/drawing/2014/main" id="{256E0013-35F6-4CA2-B677-3C8521A11161}"/>
              </a:ext>
            </a:extLst>
          </p:cNvPr>
          <p:cNvSpPr txBox="1"/>
          <p:nvPr/>
        </p:nvSpPr>
        <p:spPr>
          <a:xfrm>
            <a:off x="2517910" y="3116100"/>
            <a:ext cx="8759687" cy="3724096"/>
          </a:xfrm>
          <a:prstGeom prst="rect">
            <a:avLst/>
          </a:prstGeom>
          <a:noFill/>
        </p:spPr>
        <p:txBody>
          <a:bodyPr wrap="square" rtlCol="0">
            <a:spAutoFit/>
          </a:bodyPr>
          <a:lstStyle/>
          <a:p>
            <a:r>
              <a:rPr lang="en-US" sz="2000" i="1" dirty="0">
                <a:latin typeface="Arial" panose="020B0604020202020204" pitchFamily="34" charset="0"/>
                <a:cs typeface="Times New Roman" panose="02020603050405020304" pitchFamily="18" charset="0"/>
              </a:rPr>
              <a:t>3.3/ </a:t>
            </a:r>
            <a:r>
              <a:rPr lang="en-US" sz="2000" i="1" dirty="0" err="1">
                <a:latin typeface="Arial" panose="020B0604020202020204" pitchFamily="34" charset="0"/>
                <a:cs typeface="Times New Roman" panose="02020603050405020304" pitchFamily="18" charset="0"/>
              </a:rPr>
              <a:t>Kế</a:t>
            </a:r>
            <a:r>
              <a:rPr lang="en-US" sz="2000" i="1" dirty="0">
                <a:latin typeface="Arial" panose="020B0604020202020204" pitchFamily="34" charset="0"/>
                <a:cs typeface="Times New Roman" panose="02020603050405020304" pitchFamily="18" charset="0"/>
              </a:rPr>
              <a:t> </a:t>
            </a:r>
            <a:r>
              <a:rPr lang="en-US" sz="2000" i="1" dirty="0" err="1">
                <a:latin typeface="Arial" panose="020B0604020202020204" pitchFamily="34" charset="0"/>
                <a:cs typeface="Times New Roman" panose="02020603050405020304" pitchFamily="18" charset="0"/>
              </a:rPr>
              <a:t>hoạch</a:t>
            </a:r>
            <a:r>
              <a:rPr lang="en-US" sz="2000" i="1" dirty="0">
                <a:latin typeface="Arial" panose="020B0604020202020204" pitchFamily="34" charset="0"/>
                <a:cs typeface="Times New Roman" panose="02020603050405020304" pitchFamily="18" charset="0"/>
              </a:rPr>
              <a:t> </a:t>
            </a:r>
            <a:r>
              <a:rPr lang="en-US" sz="2000" i="1" dirty="0" err="1">
                <a:latin typeface="Arial" panose="020B0604020202020204" pitchFamily="34" charset="0"/>
                <a:cs typeface="Times New Roman" panose="02020603050405020304" pitchFamily="18" charset="0"/>
              </a:rPr>
              <a:t>thực</a:t>
            </a:r>
            <a:r>
              <a:rPr lang="en-US" sz="2000" i="1" dirty="0">
                <a:latin typeface="Arial" panose="020B0604020202020204" pitchFamily="34" charset="0"/>
                <a:cs typeface="Times New Roman" panose="02020603050405020304" pitchFamily="18" charset="0"/>
              </a:rPr>
              <a:t> </a:t>
            </a:r>
            <a:r>
              <a:rPr lang="en-US" sz="2000" i="1" dirty="0" err="1">
                <a:latin typeface="Arial" panose="020B0604020202020204" pitchFamily="34" charset="0"/>
                <a:cs typeface="Times New Roman" panose="02020603050405020304" pitchFamily="18" charset="0"/>
              </a:rPr>
              <a:t>hiện</a:t>
            </a:r>
            <a:r>
              <a:rPr lang="en-US" sz="2000" i="1" dirty="0">
                <a:latin typeface="Arial" panose="020B0604020202020204" pitchFamily="34" charset="0"/>
                <a:cs typeface="Times New Roman" panose="02020603050405020304" pitchFamily="18" charset="0"/>
              </a:rPr>
              <a:t>:</a:t>
            </a:r>
          </a:p>
          <a:p>
            <a:r>
              <a:rPr lang="en-US" dirty="0">
                <a:latin typeface="Arial" panose="020B0604020202020204" pitchFamily="34" charset="0"/>
                <a:cs typeface="Times New Roman" panose="02020603050405020304" pitchFamily="18" charset="0"/>
              </a:rPr>
              <a:t>	-	</a:t>
            </a:r>
            <a:r>
              <a:rPr lang="en-US" dirty="0" err="1">
                <a:latin typeface="Arial" panose="020B0604020202020204" pitchFamily="34" charset="0"/>
                <a:cs typeface="Times New Roman" panose="02020603050405020304" pitchFamily="18" charset="0"/>
              </a:rPr>
              <a:t>Tìm</a:t>
            </a:r>
            <a:r>
              <a:rPr lang="en-US" dirty="0">
                <a:latin typeface="Arial" panose="020B0604020202020204" pitchFamily="34" charset="0"/>
                <a:cs typeface="Times New Roman" panose="02020603050405020304" pitchFamily="18" charset="0"/>
              </a:rPr>
              <a:t> </a:t>
            </a:r>
            <a:r>
              <a:rPr lang="en-US" dirty="0" err="1">
                <a:latin typeface="Arial" panose="020B0604020202020204" pitchFamily="34" charset="0"/>
                <a:cs typeface="Times New Roman" panose="02020603050405020304" pitchFamily="18" charset="0"/>
              </a:rPr>
              <a:t>hiểu</a:t>
            </a:r>
            <a:r>
              <a:rPr lang="en-US" dirty="0">
                <a:latin typeface="Arial" panose="020B0604020202020204" pitchFamily="34" charset="0"/>
                <a:cs typeface="Times New Roman" panose="02020603050405020304" pitchFamily="18" charset="0"/>
              </a:rPr>
              <a:t> </a:t>
            </a:r>
            <a:r>
              <a:rPr lang="en-US" dirty="0" err="1">
                <a:latin typeface="Arial" panose="020B0604020202020204" pitchFamily="34" charset="0"/>
                <a:cs typeface="Times New Roman" panose="02020603050405020304" pitchFamily="18" charset="0"/>
              </a:rPr>
              <a:t>các</a:t>
            </a:r>
            <a:r>
              <a:rPr lang="en-US" dirty="0">
                <a:latin typeface="Arial" panose="020B0604020202020204" pitchFamily="34" charset="0"/>
                <a:cs typeface="Times New Roman" panose="02020603050405020304" pitchFamily="18" charset="0"/>
              </a:rPr>
              <a:t> </a:t>
            </a:r>
            <a:r>
              <a:rPr lang="en-US" dirty="0" err="1">
                <a:latin typeface="Arial" panose="020B0604020202020204" pitchFamily="34" charset="0"/>
                <a:cs typeface="Times New Roman" panose="02020603050405020304" pitchFamily="18" charset="0"/>
              </a:rPr>
              <a:t>vấn</a:t>
            </a:r>
            <a:r>
              <a:rPr lang="en-US" dirty="0">
                <a:latin typeface="Arial" panose="020B0604020202020204" pitchFamily="34" charset="0"/>
                <a:cs typeface="Times New Roman" panose="02020603050405020304" pitchFamily="18" charset="0"/>
              </a:rPr>
              <a:t> </a:t>
            </a:r>
            <a:r>
              <a:rPr lang="en-US" dirty="0" err="1">
                <a:latin typeface="Arial" panose="020B0604020202020204" pitchFamily="34" charset="0"/>
                <a:cs typeface="Times New Roman" panose="02020603050405020304" pitchFamily="18" charset="0"/>
              </a:rPr>
              <a:t>đề</a:t>
            </a:r>
            <a:r>
              <a:rPr lang="en-US" dirty="0">
                <a:latin typeface="Arial" panose="020B0604020202020204" pitchFamily="34" charset="0"/>
                <a:cs typeface="Times New Roman" panose="02020603050405020304" pitchFamily="18" charset="0"/>
              </a:rPr>
              <a:t> </a:t>
            </a:r>
            <a:r>
              <a:rPr lang="en-US" dirty="0" err="1">
                <a:latin typeface="Arial" panose="020B0604020202020204" pitchFamily="34" charset="0"/>
                <a:cs typeface="Times New Roman" panose="02020603050405020304" pitchFamily="18" charset="0"/>
              </a:rPr>
              <a:t>chuyên</a:t>
            </a:r>
            <a:r>
              <a:rPr lang="en-US" dirty="0">
                <a:latin typeface="Arial" panose="020B0604020202020204" pitchFamily="34" charset="0"/>
                <a:cs typeface="Times New Roman" panose="02020603050405020304" pitchFamily="18" charset="0"/>
              </a:rPr>
              <a:t> </a:t>
            </a:r>
            <a:r>
              <a:rPr lang="en-US" dirty="0" err="1">
                <a:latin typeface="Arial" panose="020B0604020202020204" pitchFamily="34" charset="0"/>
                <a:cs typeface="Times New Roman" panose="02020603050405020304" pitchFamily="18" charset="0"/>
              </a:rPr>
              <a:t>môn</a:t>
            </a:r>
            <a:r>
              <a:rPr lang="en-US" dirty="0">
                <a:latin typeface="Arial" panose="020B0604020202020204" pitchFamily="34" charset="0"/>
                <a:cs typeface="Times New Roman" panose="02020603050405020304" pitchFamily="18" charset="0"/>
              </a:rPr>
              <a:t> </a:t>
            </a:r>
            <a:r>
              <a:rPr lang="en-US" dirty="0" err="1">
                <a:latin typeface="Arial" panose="020B0604020202020204" pitchFamily="34" charset="0"/>
                <a:cs typeface="Times New Roman" panose="02020603050405020304" pitchFamily="18" charset="0"/>
              </a:rPr>
              <a:t>hẹp</a:t>
            </a:r>
            <a:r>
              <a:rPr lang="en-US" dirty="0">
                <a:latin typeface="Arial" panose="020B0604020202020204" pitchFamily="34" charset="0"/>
                <a:cs typeface="Times New Roman" panose="02020603050405020304" pitchFamily="18" charset="0"/>
              </a:rPr>
              <a:t> </a:t>
            </a:r>
            <a:r>
              <a:rPr lang="en-US" dirty="0" err="1">
                <a:latin typeface="Arial" panose="020B0604020202020204" pitchFamily="34" charset="0"/>
                <a:cs typeface="Times New Roman" panose="02020603050405020304" pitchFamily="18" charset="0"/>
              </a:rPr>
              <a:t>về</a:t>
            </a:r>
            <a:r>
              <a:rPr lang="en-US" dirty="0">
                <a:latin typeface="Arial" panose="020B0604020202020204" pitchFamily="34" charset="0"/>
                <a:cs typeface="Times New Roman" panose="02020603050405020304" pitchFamily="18" charset="0"/>
              </a:rPr>
              <a:t> </a:t>
            </a:r>
            <a:r>
              <a:rPr lang="en-US" dirty="0" err="1">
                <a:latin typeface="Arial" panose="020B0604020202020204" pitchFamily="34" charset="0"/>
                <a:cs typeface="Times New Roman" panose="02020603050405020304" pitchFamily="18" charset="0"/>
              </a:rPr>
              <a:t>các</a:t>
            </a:r>
            <a:r>
              <a:rPr lang="en-US" dirty="0">
                <a:latin typeface="Arial" panose="020B0604020202020204" pitchFamily="34" charset="0"/>
                <a:cs typeface="Times New Roman" panose="02020603050405020304" pitchFamily="18" charset="0"/>
              </a:rPr>
              <a:t> </a:t>
            </a:r>
            <a:r>
              <a:rPr lang="en-US" dirty="0" err="1">
                <a:latin typeface="Arial" panose="020B0604020202020204" pitchFamily="34" charset="0"/>
                <a:cs typeface="Times New Roman" panose="02020603050405020304" pitchFamily="18" charset="0"/>
              </a:rPr>
              <a:t>biến</a:t>
            </a:r>
            <a:r>
              <a:rPr lang="en-US" dirty="0">
                <a:latin typeface="Arial" panose="020B0604020202020204" pitchFamily="34" charset="0"/>
                <a:cs typeface="Times New Roman" panose="02020603050405020304" pitchFamily="18" charset="0"/>
              </a:rPr>
              <a:t> </a:t>
            </a:r>
            <a:r>
              <a:rPr lang="en-US" dirty="0" err="1">
                <a:latin typeface="Arial" panose="020B0604020202020204" pitchFamily="34" charset="0"/>
                <a:cs typeface="Times New Roman" panose="02020603050405020304" pitchFamily="18" charset="0"/>
              </a:rPr>
              <a:t>liên</a:t>
            </a:r>
            <a:r>
              <a:rPr lang="en-US" dirty="0">
                <a:latin typeface="Arial" panose="020B0604020202020204" pitchFamily="34" charset="0"/>
                <a:cs typeface="Times New Roman" panose="02020603050405020304" pitchFamily="18" charset="0"/>
              </a:rPr>
              <a:t> </a:t>
            </a:r>
            <a:r>
              <a:rPr lang="en-US" dirty="0" err="1">
                <a:latin typeface="Arial" panose="020B0604020202020204" pitchFamily="34" charset="0"/>
                <a:cs typeface="Times New Roman" panose="02020603050405020304" pitchFamily="18" charset="0"/>
              </a:rPr>
              <a:t>quan</a:t>
            </a:r>
            <a:r>
              <a:rPr lang="en-US" dirty="0">
                <a:latin typeface="Arial" panose="020B0604020202020204" pitchFamily="34" charset="0"/>
                <a:cs typeface="Times New Roman" panose="02020603050405020304" pitchFamily="18" charset="0"/>
              </a:rPr>
              <a:t> </a:t>
            </a:r>
            <a:r>
              <a:rPr lang="en-US" dirty="0" err="1">
                <a:latin typeface="Arial" panose="020B0604020202020204" pitchFamily="34" charset="0"/>
                <a:cs typeface="Times New Roman" panose="02020603050405020304" pitchFamily="18" charset="0"/>
              </a:rPr>
              <a:t>đến</a:t>
            </a:r>
            <a:r>
              <a:rPr lang="en-US" dirty="0">
                <a:latin typeface="Arial" panose="020B0604020202020204" pitchFamily="34" charset="0"/>
                <a:cs typeface="Times New Roman" panose="02020603050405020304" pitchFamily="18" charset="0"/>
              </a:rPr>
              <a:t> </a:t>
            </a:r>
            <a:r>
              <a:rPr lang="en-US" dirty="0" err="1">
                <a:latin typeface="Arial" panose="020B0604020202020204" pitchFamily="34" charset="0"/>
                <a:cs typeface="Times New Roman" panose="02020603050405020304" pitchFamily="18" charset="0"/>
              </a:rPr>
              <a:t>lĩnh</a:t>
            </a:r>
            <a:r>
              <a:rPr lang="en-US" dirty="0">
                <a:latin typeface="Arial" panose="020B0604020202020204" pitchFamily="34" charset="0"/>
                <a:cs typeface="Times New Roman" panose="02020603050405020304" pitchFamily="18" charset="0"/>
              </a:rPr>
              <a:t> </a:t>
            </a:r>
            <a:r>
              <a:rPr lang="en-US" dirty="0" err="1">
                <a:latin typeface="Arial" panose="020B0604020202020204" pitchFamily="34" charset="0"/>
                <a:cs typeface="Times New Roman" panose="02020603050405020304" pitchFamily="18" charset="0"/>
              </a:rPr>
              <a:t>vực</a:t>
            </a:r>
            <a:r>
              <a:rPr lang="en-US" dirty="0">
                <a:latin typeface="Arial" panose="020B0604020202020204" pitchFamily="34" charset="0"/>
                <a:cs typeface="Times New Roman" panose="02020603050405020304" pitchFamily="18" charset="0"/>
              </a:rPr>
              <a:t> </a:t>
            </a:r>
            <a:r>
              <a:rPr lang="en-US" dirty="0" err="1">
                <a:latin typeface="Arial" panose="020B0604020202020204" pitchFamily="34" charset="0"/>
                <a:cs typeface="Times New Roman" panose="02020603050405020304" pitchFamily="18" charset="0"/>
              </a:rPr>
              <a:t>ngân</a:t>
            </a:r>
            <a:r>
              <a:rPr lang="en-US" dirty="0">
                <a:latin typeface="Arial" panose="020B0604020202020204" pitchFamily="34" charset="0"/>
                <a:cs typeface="Times New Roman" panose="02020603050405020304" pitchFamily="18" charset="0"/>
              </a:rPr>
              <a:t> </a:t>
            </a:r>
            <a:r>
              <a:rPr lang="en-US" dirty="0" err="1">
                <a:latin typeface="Arial" panose="020B0604020202020204" pitchFamily="34" charset="0"/>
                <a:cs typeface="Times New Roman" panose="02020603050405020304" pitchFamily="18" charset="0"/>
              </a:rPr>
              <a:t>hàng</a:t>
            </a:r>
            <a:r>
              <a:rPr lang="en-US" dirty="0">
                <a:latin typeface="Arial" panose="020B0604020202020204" pitchFamily="34" charset="0"/>
                <a:cs typeface="Times New Roman" panose="02020603050405020304" pitchFamily="18" charset="0"/>
              </a:rPr>
              <a:t>.</a:t>
            </a:r>
          </a:p>
          <a:p>
            <a:r>
              <a:rPr lang="en-US" dirty="0">
                <a:latin typeface="Arial" panose="020B0604020202020204" pitchFamily="34" charset="0"/>
                <a:cs typeface="Times New Roman" panose="02020603050405020304" pitchFamily="18" charset="0"/>
              </a:rPr>
              <a:t>	-	</a:t>
            </a:r>
            <a:r>
              <a:rPr lang="en-US" dirty="0" err="1">
                <a:latin typeface="Arial" panose="020B0604020202020204" pitchFamily="34" charset="0"/>
                <a:cs typeface="Times New Roman" panose="02020603050405020304" pitchFamily="18" charset="0"/>
              </a:rPr>
              <a:t>Thực</a:t>
            </a:r>
            <a:r>
              <a:rPr lang="en-US" dirty="0">
                <a:latin typeface="Arial" panose="020B0604020202020204" pitchFamily="34" charset="0"/>
                <a:cs typeface="Times New Roman" panose="02020603050405020304" pitchFamily="18" charset="0"/>
              </a:rPr>
              <a:t> </a:t>
            </a:r>
            <a:r>
              <a:rPr lang="en-US" dirty="0" err="1">
                <a:latin typeface="Arial" panose="020B0604020202020204" pitchFamily="34" charset="0"/>
                <a:cs typeface="Times New Roman" panose="02020603050405020304" pitchFamily="18" charset="0"/>
              </a:rPr>
              <a:t>hiện</a:t>
            </a:r>
            <a:r>
              <a:rPr lang="en-US" dirty="0">
                <a:latin typeface="Arial" panose="020B0604020202020204" pitchFamily="34" charset="0"/>
                <a:cs typeface="Times New Roman" panose="02020603050405020304" pitchFamily="18" charset="0"/>
              </a:rPr>
              <a:t> </a:t>
            </a:r>
            <a:r>
              <a:rPr lang="en-US" dirty="0" err="1">
                <a:latin typeface="Arial" panose="020B0604020202020204" pitchFamily="34" charset="0"/>
                <a:cs typeface="Times New Roman" panose="02020603050405020304" pitchFamily="18" charset="0"/>
              </a:rPr>
              <a:t>xử</a:t>
            </a:r>
            <a:r>
              <a:rPr lang="en-US" dirty="0">
                <a:latin typeface="Arial" panose="020B0604020202020204" pitchFamily="34" charset="0"/>
                <a:cs typeface="Times New Roman" panose="02020603050405020304" pitchFamily="18" charset="0"/>
              </a:rPr>
              <a:t> </a:t>
            </a:r>
            <a:r>
              <a:rPr lang="en-US" dirty="0" err="1">
                <a:latin typeface="Arial" panose="020B0604020202020204" pitchFamily="34" charset="0"/>
                <a:cs typeface="Times New Roman" panose="02020603050405020304" pitchFamily="18" charset="0"/>
              </a:rPr>
              <a:t>lý</a:t>
            </a:r>
            <a:r>
              <a:rPr lang="en-US" dirty="0">
                <a:latin typeface="Arial" panose="020B0604020202020204" pitchFamily="34" charset="0"/>
                <a:cs typeface="Times New Roman" panose="02020603050405020304" pitchFamily="18" charset="0"/>
              </a:rPr>
              <a:t> </a:t>
            </a:r>
            <a:r>
              <a:rPr lang="en-US" dirty="0" err="1">
                <a:latin typeface="Arial" panose="020B0604020202020204" pitchFamily="34" charset="0"/>
                <a:cs typeface="Times New Roman" panose="02020603050405020304" pitchFamily="18" charset="0"/>
              </a:rPr>
              <a:t>dữ</a:t>
            </a:r>
            <a:r>
              <a:rPr lang="en-US" dirty="0">
                <a:latin typeface="Arial" panose="020B0604020202020204" pitchFamily="34" charset="0"/>
                <a:cs typeface="Times New Roman" panose="02020603050405020304" pitchFamily="18" charset="0"/>
              </a:rPr>
              <a:t> </a:t>
            </a:r>
            <a:r>
              <a:rPr lang="en-US" dirty="0" err="1">
                <a:latin typeface="Arial" panose="020B0604020202020204" pitchFamily="34" charset="0"/>
                <a:cs typeface="Times New Roman" panose="02020603050405020304" pitchFamily="18" charset="0"/>
              </a:rPr>
              <a:t>liệu</a:t>
            </a:r>
            <a:r>
              <a:rPr lang="en-US" dirty="0">
                <a:latin typeface="Arial" panose="020B0604020202020204" pitchFamily="34" charset="0"/>
                <a:cs typeface="Times New Roman" panose="02020603050405020304" pitchFamily="18" charset="0"/>
              </a:rPr>
              <a:t> (missing value, </a:t>
            </a:r>
            <a:r>
              <a:rPr lang="en-US" dirty="0" err="1">
                <a:latin typeface="Arial" panose="020B0604020202020204" pitchFamily="34" charset="0"/>
                <a:cs typeface="Times New Roman" panose="02020603050405020304" pitchFamily="18" charset="0"/>
              </a:rPr>
              <a:t>chuẩn</a:t>
            </a:r>
            <a:r>
              <a:rPr lang="en-US" dirty="0">
                <a:latin typeface="Arial" panose="020B0604020202020204" pitchFamily="34" charset="0"/>
                <a:cs typeface="Times New Roman" panose="02020603050405020304" pitchFamily="18" charset="0"/>
              </a:rPr>
              <a:t> </a:t>
            </a:r>
            <a:r>
              <a:rPr lang="en-US" dirty="0" err="1">
                <a:latin typeface="Arial" panose="020B0604020202020204" pitchFamily="34" charset="0"/>
                <a:cs typeface="Times New Roman" panose="02020603050405020304" pitchFamily="18" charset="0"/>
              </a:rPr>
              <a:t>hóa</a:t>
            </a:r>
            <a:r>
              <a:rPr lang="en-US" dirty="0">
                <a:latin typeface="Arial" panose="020B0604020202020204" pitchFamily="34" charset="0"/>
                <a:cs typeface="Times New Roman" panose="02020603050405020304" pitchFamily="18" charset="0"/>
              </a:rPr>
              <a:t>, …).</a:t>
            </a:r>
          </a:p>
          <a:p>
            <a:r>
              <a:rPr lang="en-US" dirty="0">
                <a:latin typeface="Arial" panose="020B0604020202020204" pitchFamily="34" charset="0"/>
                <a:cs typeface="Times New Roman" panose="02020603050405020304" pitchFamily="18" charset="0"/>
              </a:rPr>
              <a:t>	-	</a:t>
            </a:r>
            <a:r>
              <a:rPr lang="vi-VN" dirty="0"/>
              <a:t>Trực quan hóa bằng biểu đồ</a:t>
            </a:r>
            <a:r>
              <a:rPr lang="en-US" dirty="0"/>
              <a:t>.</a:t>
            </a:r>
            <a:endParaRPr lang="vi-VN" dirty="0"/>
          </a:p>
          <a:p>
            <a:r>
              <a:rPr lang="en-US" dirty="0"/>
              <a:t>	-	</a:t>
            </a:r>
            <a:r>
              <a:rPr lang="vi-VN" dirty="0"/>
              <a:t>Chuẩn bị Dữ liệu cho xây dựng mô hình</a:t>
            </a:r>
            <a:r>
              <a:rPr lang="en-US" dirty="0"/>
              <a:t>.</a:t>
            </a:r>
            <a:endParaRPr lang="vi-VN" dirty="0"/>
          </a:p>
          <a:p>
            <a:r>
              <a:rPr lang="en-US" dirty="0"/>
              <a:t>	-	</a:t>
            </a:r>
            <a:r>
              <a:rPr lang="vi-VN" dirty="0"/>
              <a:t>Xây dựng mô hình bằng các thuật toán đã học (XGBoost, Bagging, decision tree, random forest,…)</a:t>
            </a:r>
            <a:r>
              <a:rPr lang="en-US" dirty="0"/>
              <a:t>.</a:t>
            </a:r>
            <a:endParaRPr lang="vi-VN" dirty="0"/>
          </a:p>
          <a:p>
            <a:r>
              <a:rPr lang="en-US" dirty="0"/>
              <a:t>	-	</a:t>
            </a:r>
            <a:r>
              <a:rPr lang="vi-VN" dirty="0"/>
              <a:t>Đánh giá, so sánh thuật toán và tối ưu mô hình (sau khi tối ưu vẫn chưa tốt thực hiện lại bước 2)</a:t>
            </a:r>
            <a:r>
              <a:rPr lang="en-US" dirty="0"/>
              <a:t>.</a:t>
            </a:r>
            <a:endParaRPr lang="vi-VN" dirty="0"/>
          </a:p>
          <a:p>
            <a:r>
              <a:rPr lang="en-US" dirty="0"/>
              <a:t>	-	</a:t>
            </a:r>
            <a:r>
              <a:rPr lang="vi-VN" dirty="0"/>
              <a:t>Dự đoán</a:t>
            </a:r>
            <a:r>
              <a:rPr lang="en-US" dirty="0"/>
              <a:t>.</a:t>
            </a:r>
            <a:endParaRPr lang="vi-VN" dirty="0"/>
          </a:p>
          <a:p>
            <a:endParaRPr lang="en-US" dirty="0">
              <a:latin typeface="Arial" panose="020B0604020202020204" pitchFamily="34" charset="0"/>
              <a:cs typeface="Times New Roman" panose="02020603050405020304" pitchFamily="18" charset="0"/>
            </a:endParaRPr>
          </a:p>
          <a:p>
            <a:r>
              <a:rPr lang="en-US" dirty="0">
                <a:latin typeface="Arial" panose="020B0604020202020204" pitchFamily="34" charset="0"/>
                <a:cs typeface="Times New Roman" panose="02020603050405020304" pitchFamily="18" charset="0"/>
              </a:rPr>
              <a:t>	</a:t>
            </a:r>
            <a:endParaRPr lang="en-US" dirty="0"/>
          </a:p>
        </p:txBody>
      </p:sp>
    </p:spTree>
    <p:extLst>
      <p:ext uri="{BB962C8B-B14F-4D97-AF65-F5344CB8AC3E}">
        <p14:creationId xmlns:p14="http://schemas.microsoft.com/office/powerpoint/2010/main" val="159362362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anim calcmode="lin" valueType="num">
                                      <p:cBhvr>
                                        <p:cTn id="27" dur="1000" fill="hold"/>
                                        <p:tgtEl>
                                          <p:spTgt spid="11"/>
                                        </p:tgtEl>
                                        <p:attrNameLst>
                                          <p:attrName>ppt_x</p:attrName>
                                        </p:attrNameLst>
                                      </p:cBhvr>
                                      <p:tavLst>
                                        <p:tav tm="0">
                                          <p:val>
                                            <p:strVal val="#ppt_x"/>
                                          </p:val>
                                        </p:tav>
                                        <p:tav tm="100000">
                                          <p:val>
                                            <p:strVal val="#ppt_x"/>
                                          </p:val>
                                        </p:tav>
                                      </p:tavLst>
                                    </p:anim>
                                    <p:anim calcmode="lin" valueType="num">
                                      <p:cBhvr>
                                        <p:cTn id="2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2EFB613-37F9-485B-A88F-8E5B4BD42EFE}"/>
              </a:ext>
            </a:extLst>
          </p:cNvPr>
          <p:cNvSpPr txBox="1"/>
          <p:nvPr/>
        </p:nvSpPr>
        <p:spPr>
          <a:xfrm>
            <a:off x="2498034" y="1987823"/>
            <a:ext cx="7195932" cy="2554545"/>
          </a:xfrm>
          <a:prstGeom prst="rect">
            <a:avLst/>
          </a:prstGeom>
          <a:noFill/>
        </p:spPr>
        <p:txBody>
          <a:bodyPr wrap="square" rtlCol="0">
            <a:spAutoFit/>
          </a:bodyPr>
          <a:lstStyle/>
          <a:p>
            <a:pPr algn="r"/>
            <a:r>
              <a:rPr lang="en-US" sz="8000" dirty="0">
                <a:solidFill>
                  <a:srgbClr val="99CCFF"/>
                </a:solidFill>
                <a:latin typeface="Bauhaus 93" panose="04030905020B02020C02" pitchFamily="82" charset="0"/>
              </a:rPr>
              <a:t>Thank you For Listening</a:t>
            </a:r>
          </a:p>
        </p:txBody>
      </p:sp>
    </p:spTree>
    <p:extLst>
      <p:ext uri="{BB962C8B-B14F-4D97-AF65-F5344CB8AC3E}">
        <p14:creationId xmlns:p14="http://schemas.microsoft.com/office/powerpoint/2010/main" val="16585093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69</TotalTime>
  <Words>452</Words>
  <Application>Microsoft Office PowerPoint</Application>
  <PresentationFormat>Widescreen</PresentationFormat>
  <Paragraphs>31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Bauhaus 93</vt:lpstr>
      <vt:lpstr>Calibri</vt:lpstr>
      <vt:lpstr>Corbel</vt:lpstr>
      <vt:lpstr>Parallax</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Ngo Phi Lit</dc:creator>
  <cp:lastModifiedBy>Ngo Phi Lit</cp:lastModifiedBy>
  <cp:revision>3</cp:revision>
  <dcterms:created xsi:type="dcterms:W3CDTF">2022-04-07T12:31:57Z</dcterms:created>
  <dcterms:modified xsi:type="dcterms:W3CDTF">2022-04-11T18:58:02Z</dcterms:modified>
</cp:coreProperties>
</file>