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PC" initials="M" lastIdx="1" clrIdx="0">
    <p:extLst>
      <p:ext uri="{19B8F6BF-5375-455C-9EA6-DF929625EA0E}">
        <p15:presenceInfo xmlns:p15="http://schemas.microsoft.com/office/powerpoint/2012/main" userId="My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7T09:36:32.798" idx="1">
    <p:pos x="5845" y="1832"/>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vi-V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80862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EF9A1B-37EC-4C83-B84B-4D176D2998FE}" type="datetimeFigureOut">
              <a:rPr lang="vi-VN" smtClean="0"/>
              <a:t>27/05/2019</a:t>
            </a:fld>
            <a:endParaRPr lang="vi-VN"/>
          </a:p>
        </p:txBody>
      </p:sp>
      <p:sp>
        <p:nvSpPr>
          <p:cNvPr id="6" name="Footer Placeholder 5"/>
          <p:cNvSpPr>
            <a:spLocks noGrp="1"/>
          </p:cNvSpPr>
          <p:nvPr>
            <p:ph type="ftr" sz="quarter" idx="11"/>
          </p:nvPr>
        </p:nvSpPr>
        <p:spPr/>
        <p:txBody>
          <a:bodyPr/>
          <a:lstStyle/>
          <a:p>
            <a:endParaRPr lang="vi-V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304003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530338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136777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194504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EF9A1B-37EC-4C83-B84B-4D176D2998FE}" type="datetimeFigureOut">
              <a:rPr lang="vi-VN" smtClean="0"/>
              <a:t>27/05/2019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1088573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EF9A1B-37EC-4C83-B84B-4D176D2998FE}" type="datetimeFigureOut">
              <a:rPr lang="vi-VN" smtClean="0"/>
              <a:t>27/05/2019</a:t>
            </a:fld>
            <a:endParaRPr lang="vi-VN"/>
          </a:p>
        </p:txBody>
      </p:sp>
      <p:sp>
        <p:nvSpPr>
          <p:cNvPr id="8" name="Footer Placeholder 7"/>
          <p:cNvSpPr>
            <a:spLocks noGrp="1"/>
          </p:cNvSpPr>
          <p:nvPr>
            <p:ph type="ftr" sz="quarter" idx="11"/>
          </p:nvPr>
        </p:nvSpPr>
        <p:spPr>
          <a:xfrm>
            <a:off x="561111" y="6391838"/>
            <a:ext cx="3644282" cy="304801"/>
          </a:xfrm>
        </p:spPr>
        <p:txBody>
          <a:bodyPr/>
          <a:lstStyle/>
          <a:p>
            <a:endParaRPr lang="vi-VN"/>
          </a:p>
        </p:txBody>
      </p:sp>
      <p:sp>
        <p:nvSpPr>
          <p:cNvPr id="9" name="Slide Number Placeholder 8"/>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1416045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61389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135406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36509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EF9A1B-37EC-4C83-B84B-4D176D2998FE}" type="datetimeFigureOut">
              <a:rPr lang="vi-VN" smtClean="0"/>
              <a:t>27/05/2019</a:t>
            </a:fld>
            <a:endParaRPr lang="vi-VN"/>
          </a:p>
        </p:txBody>
      </p:sp>
      <p:sp>
        <p:nvSpPr>
          <p:cNvPr id="5" name="Footer Placeholder 4"/>
          <p:cNvSpPr>
            <a:spLocks noGrp="1"/>
          </p:cNvSpPr>
          <p:nvPr>
            <p:ph type="ftr" sz="quarter" idx="11"/>
          </p:nvPr>
        </p:nvSpPr>
        <p:spPr/>
        <p:txBody>
          <a:bodyPr/>
          <a:lstStyle/>
          <a:p>
            <a:endParaRPr lang="vi-V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52876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EF9A1B-37EC-4C83-B84B-4D176D2998FE}" type="datetimeFigureOut">
              <a:rPr lang="vi-VN" smtClean="0"/>
              <a:t>27/05/2019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89348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EF9A1B-37EC-4C83-B84B-4D176D2998FE}" type="datetimeFigureOut">
              <a:rPr lang="vi-VN" smtClean="0"/>
              <a:t>27/05/2019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366748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F9A1B-37EC-4C83-B84B-4D176D2998FE}" type="datetimeFigureOut">
              <a:rPr lang="vi-VN" smtClean="0"/>
              <a:t>27/05/2019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88504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F9A1B-37EC-4C83-B84B-4D176D2998FE}" type="datetimeFigureOut">
              <a:rPr lang="vi-VN" smtClean="0"/>
              <a:t>27/05/2019</a:t>
            </a:fld>
            <a:endParaRPr lang="vi-VN"/>
          </a:p>
        </p:txBody>
      </p:sp>
      <p:sp>
        <p:nvSpPr>
          <p:cNvPr id="3" name="Footer Placeholder 2"/>
          <p:cNvSpPr>
            <a:spLocks noGrp="1"/>
          </p:cNvSpPr>
          <p:nvPr>
            <p:ph type="ftr" sz="quarter" idx="11"/>
          </p:nvPr>
        </p:nvSpPr>
        <p:spPr/>
        <p:txBody>
          <a:bodyPr/>
          <a:lstStyle/>
          <a:p>
            <a:endParaRPr lang="vi-V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288579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EF9A1B-37EC-4C83-B84B-4D176D2998FE}" type="datetimeFigureOut">
              <a:rPr lang="vi-VN" smtClean="0"/>
              <a:t>27/05/2019</a:t>
            </a:fld>
            <a:endParaRPr lang="vi-VN"/>
          </a:p>
        </p:txBody>
      </p:sp>
      <p:sp>
        <p:nvSpPr>
          <p:cNvPr id="6" name="Footer Placeholder 5"/>
          <p:cNvSpPr>
            <a:spLocks noGrp="1"/>
          </p:cNvSpPr>
          <p:nvPr>
            <p:ph type="ftr" sz="quarter" idx="11"/>
          </p:nvPr>
        </p:nvSpPr>
        <p:spPr/>
        <p:txBody>
          <a:bodyPr/>
          <a:lstStyle/>
          <a:p>
            <a:endParaRPr lang="vi-V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18508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EF9A1B-37EC-4C83-B84B-4D176D2998FE}" type="datetimeFigureOut">
              <a:rPr lang="vi-VN" smtClean="0"/>
              <a:t>27/05/2019</a:t>
            </a:fld>
            <a:endParaRPr lang="vi-VN"/>
          </a:p>
        </p:txBody>
      </p:sp>
      <p:sp>
        <p:nvSpPr>
          <p:cNvPr id="6" name="Footer Placeholder 5"/>
          <p:cNvSpPr>
            <a:spLocks noGrp="1"/>
          </p:cNvSpPr>
          <p:nvPr>
            <p:ph type="ftr" sz="quarter" idx="11"/>
          </p:nvPr>
        </p:nvSpPr>
        <p:spPr/>
        <p:txBody>
          <a:bodyPr/>
          <a:lstStyle/>
          <a:p>
            <a:endParaRPr lang="vi-V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52619D-45E6-46E2-A5F1-029538959644}" type="slidenum">
              <a:rPr lang="vi-VN" smtClean="0"/>
              <a:t>‹#›</a:t>
            </a:fld>
            <a:endParaRPr lang="vi-VN"/>
          </a:p>
        </p:txBody>
      </p:sp>
    </p:spTree>
    <p:extLst>
      <p:ext uri="{BB962C8B-B14F-4D97-AF65-F5344CB8AC3E}">
        <p14:creationId xmlns:p14="http://schemas.microsoft.com/office/powerpoint/2010/main" val="343598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9EF9A1B-37EC-4C83-B84B-4D176D2998FE}" type="datetimeFigureOut">
              <a:rPr lang="vi-VN" smtClean="0"/>
              <a:t>27/05/2019</a:t>
            </a:fld>
            <a:endParaRPr lang="vi-V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vi-V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52619D-45E6-46E2-A5F1-029538959644}" type="slidenum">
              <a:rPr lang="vi-VN" smtClean="0"/>
              <a:t>‹#›</a:t>
            </a:fld>
            <a:endParaRPr lang="vi-VN"/>
          </a:p>
        </p:txBody>
      </p:sp>
    </p:spTree>
    <p:extLst>
      <p:ext uri="{BB962C8B-B14F-4D97-AF65-F5344CB8AC3E}">
        <p14:creationId xmlns:p14="http://schemas.microsoft.com/office/powerpoint/2010/main" val="19157416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BÁO CÁO </a:t>
            </a:r>
            <a:r>
              <a:rPr lang="vi-VN" sz="4800" b="1" dirty="0">
                <a:latin typeface="Times New Roman" panose="02020603050405020304" pitchFamily="18" charset="0"/>
                <a:cs typeface="Times New Roman" panose="02020603050405020304" pitchFamily="18" charset="0"/>
              </a:rPr>
              <a:t>ĐỒ ÁN </a:t>
            </a:r>
            <a:r>
              <a:rPr lang="en-US" sz="4800" b="1" dirty="0">
                <a:latin typeface="Times New Roman" panose="02020603050405020304" pitchFamily="18" charset="0"/>
                <a:cs typeface="Times New Roman" panose="02020603050405020304" pitchFamily="18" charset="0"/>
              </a:rPr>
              <a:t>HỌC PHẦN</a:t>
            </a:r>
            <a:r>
              <a:rPr lang="vi-VN" sz="4800" dirty="0">
                <a:latin typeface="Times New Roman" panose="02020603050405020304" pitchFamily="18" charset="0"/>
                <a:cs typeface="Times New Roman" panose="02020603050405020304" pitchFamily="18" charset="0"/>
              </a:rPr>
              <a:t/>
            </a:r>
            <a:br>
              <a:rPr lang="vi-VN" sz="4800"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CÔNG NGHỆ PHẦN </a:t>
            </a:r>
            <a:r>
              <a:rPr lang="en-US" sz="4800" b="1" dirty="0" smtClean="0">
                <a:latin typeface="Times New Roman" panose="02020603050405020304" pitchFamily="18" charset="0"/>
                <a:cs typeface="Times New Roman" panose="02020603050405020304" pitchFamily="18" charset="0"/>
              </a:rPr>
              <a:t>MỀM</a:t>
            </a:r>
            <a:r>
              <a:rPr lang="vi-VN" sz="4800" dirty="0" smtClean="0">
                <a:latin typeface="Times New Roman" panose="02020603050405020304" pitchFamily="18" charset="0"/>
                <a:cs typeface="Times New Roman" panose="02020603050405020304" pitchFamily="18" charset="0"/>
              </a:rPr>
              <a:t/>
            </a:r>
            <a:br>
              <a:rPr lang="vi-VN" sz="4800" dirty="0" smtClean="0">
                <a:latin typeface="Times New Roman" panose="02020603050405020304" pitchFamily="18" charset="0"/>
                <a:cs typeface="Times New Roman" panose="02020603050405020304" pitchFamily="18" charset="0"/>
              </a:rPr>
            </a:br>
            <a:r>
              <a:rPr lang="vi-VN" sz="4800" dirty="0" smtClean="0">
                <a:latin typeface="Times New Roman" panose="02020603050405020304" pitchFamily="18" charset="0"/>
                <a:cs typeface="Times New Roman" panose="02020603050405020304" pitchFamily="18" charset="0"/>
              </a:rPr>
              <a:t/>
            </a:r>
            <a:br>
              <a:rPr lang="vi-VN" sz="4800" dirty="0" smtClean="0">
                <a:latin typeface="Times New Roman" panose="02020603050405020304" pitchFamily="18" charset="0"/>
                <a:cs typeface="Times New Roman" panose="02020603050405020304" pitchFamily="18" charset="0"/>
              </a:rPr>
            </a:br>
            <a:r>
              <a:rPr lang="vi-VN" sz="4800" dirty="0" smtClean="0">
                <a:latin typeface="Times New Roman" panose="02020603050405020304" pitchFamily="18" charset="0"/>
                <a:cs typeface="Times New Roman" panose="02020603050405020304" pitchFamily="18" charset="0"/>
              </a:rPr>
              <a:t/>
            </a:r>
            <a:br>
              <a:rPr lang="vi-VN" sz="4800" dirty="0" smtClean="0">
                <a:latin typeface="Times New Roman" panose="02020603050405020304" pitchFamily="18" charset="0"/>
                <a:cs typeface="Times New Roman" panose="02020603050405020304" pitchFamily="18" charset="0"/>
              </a:rPr>
            </a:br>
            <a:endParaRPr lang="vi-V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039291"/>
            <a:ext cx="8825658" cy="3004457"/>
          </a:xfrm>
        </p:spPr>
        <p:txBody>
          <a:bodyPr>
            <a:normAutofit lnSpcReduction="10000"/>
          </a:bodyPr>
          <a:lstStyle/>
          <a:p>
            <a:pPr algn="ctr"/>
            <a:r>
              <a:rPr lang="vi-VN" i="1" dirty="0" smtClean="0">
                <a:solidFill>
                  <a:schemeClr val="tx1"/>
                </a:solidFill>
                <a:latin typeface="Times New Roman" panose="02020603050405020304" pitchFamily="18" charset="0"/>
                <a:cs typeface="Times New Roman" panose="02020603050405020304" pitchFamily="18" charset="0"/>
              </a:rPr>
              <a:t>ĐỀ TÀI:</a:t>
            </a:r>
          </a:p>
          <a:p>
            <a:pPr algn="ctr"/>
            <a:r>
              <a:rPr lang="vi-VN" dirty="0" smtClean="0">
                <a:solidFill>
                  <a:schemeClr val="tx1"/>
                </a:solidFill>
                <a:latin typeface="Times New Roman" panose="02020603050405020304" pitchFamily="18" charset="0"/>
                <a:cs typeface="Times New Roman" panose="02020603050405020304" pitchFamily="18" charset="0"/>
              </a:rPr>
              <a:t>HÌNH THÀNH Ý TƯỞNG, THIẾT KẾ, TRIỂN KHAI VÀ VẬN HÀNH</a:t>
            </a:r>
          </a:p>
          <a:p>
            <a:pPr algn="ctr"/>
            <a:r>
              <a:rPr lang="vi-VN" dirty="0" smtClean="0">
                <a:solidFill>
                  <a:schemeClr val="tx1"/>
                </a:solidFill>
                <a:latin typeface="Times New Roman" panose="02020603050405020304" pitchFamily="18" charset="0"/>
                <a:cs typeface="Times New Roman" panose="02020603050405020304" pitchFamily="18" charset="0"/>
              </a:rPr>
              <a:t>WEBSITE XEM PHIM</a:t>
            </a:r>
          </a:p>
          <a:p>
            <a:pPr algn="ctr"/>
            <a:endParaRPr lang="vi-VN" dirty="0" smtClean="0">
              <a:solidFill>
                <a:schemeClr val="tx1"/>
              </a:solidFill>
              <a:latin typeface="Times New Roman" panose="02020603050405020304" pitchFamily="18" charset="0"/>
              <a:cs typeface="Times New Roman" panose="02020603050405020304" pitchFamily="18" charset="0"/>
            </a:endParaRPr>
          </a:p>
          <a:p>
            <a:r>
              <a:rPr lang="vi-VN" sz="1700" dirty="0" smtClean="0">
                <a:solidFill>
                  <a:schemeClr val="tx1"/>
                </a:solidFill>
                <a:latin typeface="Times New Roman" panose="02020603050405020304" pitchFamily="18" charset="0"/>
                <a:cs typeface="Times New Roman" panose="02020603050405020304" pitchFamily="18" charset="0"/>
              </a:rPr>
              <a:t>Giảng viên:     cao thamh sơn</a:t>
            </a:r>
          </a:p>
          <a:p>
            <a:r>
              <a:rPr lang="vi-VN" sz="1700" dirty="0" smtClean="0">
                <a:solidFill>
                  <a:schemeClr val="tx1"/>
                </a:solidFill>
                <a:latin typeface="Times New Roman" panose="02020603050405020304" pitchFamily="18" charset="0"/>
                <a:cs typeface="Times New Roman" panose="02020603050405020304" pitchFamily="18" charset="0"/>
              </a:rPr>
              <a:t>Sinh viên    :    Nguyễn văn huy</a:t>
            </a:r>
          </a:p>
          <a:p>
            <a:r>
              <a:rPr lang="vi-VN" sz="1700" dirty="0">
                <a:solidFill>
                  <a:schemeClr val="tx1"/>
                </a:solidFill>
                <a:latin typeface="Times New Roman" panose="02020603050405020304" pitchFamily="18" charset="0"/>
                <a:cs typeface="Times New Roman" panose="02020603050405020304" pitchFamily="18" charset="0"/>
              </a:rPr>
              <a:t>	</a:t>
            </a:r>
            <a:r>
              <a:rPr lang="vi-VN" sz="1700" dirty="0" smtClean="0">
                <a:solidFill>
                  <a:schemeClr val="tx1"/>
                </a:solidFill>
                <a:latin typeface="Times New Roman" panose="02020603050405020304" pitchFamily="18" charset="0"/>
                <a:cs typeface="Times New Roman" panose="02020603050405020304" pitchFamily="18" charset="0"/>
              </a:rPr>
              <a:t>	             ngô quang linh</a:t>
            </a:r>
          </a:p>
          <a:p>
            <a:r>
              <a:rPr lang="vi-VN" sz="1700" dirty="0">
                <a:solidFill>
                  <a:schemeClr val="tx1"/>
                </a:solidFill>
                <a:latin typeface="Times New Roman" panose="02020603050405020304" pitchFamily="18" charset="0"/>
                <a:cs typeface="Times New Roman" panose="02020603050405020304" pitchFamily="18" charset="0"/>
              </a:rPr>
              <a:t>	</a:t>
            </a:r>
            <a:r>
              <a:rPr lang="vi-VN" sz="1700" dirty="0" smtClean="0">
                <a:solidFill>
                  <a:schemeClr val="tx1"/>
                </a:solidFill>
                <a:latin typeface="Times New Roman" panose="02020603050405020304" pitchFamily="18" charset="0"/>
                <a:cs typeface="Times New Roman" panose="02020603050405020304" pitchFamily="18" charset="0"/>
              </a:rPr>
              <a:t>	             nguyễn tiến quang</a:t>
            </a:r>
          </a:p>
          <a:p>
            <a:endParaRPr lang="vi-VN" dirty="0" smtClean="0">
              <a:solidFill>
                <a:schemeClr val="tx1"/>
              </a:solidFill>
              <a:latin typeface="Times New Roman" panose="02020603050405020304" pitchFamily="18" charset="0"/>
              <a:cs typeface="Times New Roman" panose="02020603050405020304" pitchFamily="18" charset="0"/>
            </a:endParaRPr>
          </a:p>
          <a:p>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16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THIẾT KẾ GIAO DIỆN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712" y="2865120"/>
            <a:ext cx="8234357" cy="3378926"/>
          </a:xfrm>
        </p:spPr>
      </p:pic>
      <p:sp>
        <p:nvSpPr>
          <p:cNvPr id="5" name="TextBox 4"/>
          <p:cNvSpPr txBox="1"/>
          <p:nvPr/>
        </p:nvSpPr>
        <p:spPr>
          <a:xfrm>
            <a:off x="2970985" y="2495788"/>
            <a:ext cx="5442857" cy="461665"/>
          </a:xfrm>
          <a:prstGeom prst="rect">
            <a:avLst/>
          </a:prstGeom>
          <a:noFill/>
        </p:spPr>
        <p:txBody>
          <a:bodyPr wrap="square" rtlCol="0">
            <a:spAutoFit/>
          </a:bodyPr>
          <a:lstStyle/>
          <a:p>
            <a:pPr algn="ctr"/>
            <a:r>
              <a:rPr lang="vi-VN" sz="2400" dirty="0" smtClean="0">
                <a:solidFill>
                  <a:srgbClr val="FF0000"/>
                </a:solidFill>
              </a:rPr>
              <a:t>Giao diện trang chủ</a:t>
            </a:r>
            <a:endParaRPr lang="vi-VN" sz="2400" dirty="0">
              <a:solidFill>
                <a:srgbClr val="FF0000"/>
              </a:solidFill>
            </a:endParaRPr>
          </a:p>
        </p:txBody>
      </p:sp>
    </p:spTree>
    <p:extLst>
      <p:ext uri="{BB962C8B-B14F-4D97-AF65-F5344CB8AC3E}">
        <p14:creationId xmlns:p14="http://schemas.microsoft.com/office/powerpoint/2010/main" val="289287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THIẾT KẾ GIAO DIỆN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159" y="2629989"/>
            <a:ext cx="7342577" cy="3814717"/>
          </a:xfrm>
        </p:spPr>
      </p:pic>
      <p:sp>
        <p:nvSpPr>
          <p:cNvPr id="5" name="TextBox 4"/>
          <p:cNvSpPr txBox="1"/>
          <p:nvPr/>
        </p:nvSpPr>
        <p:spPr>
          <a:xfrm>
            <a:off x="2778034" y="2238103"/>
            <a:ext cx="5268686" cy="369332"/>
          </a:xfrm>
          <a:prstGeom prst="rect">
            <a:avLst/>
          </a:prstGeom>
          <a:noFill/>
        </p:spPr>
        <p:txBody>
          <a:bodyPr wrap="square" rtlCol="0">
            <a:spAutoFit/>
          </a:bodyPr>
          <a:lstStyle/>
          <a:p>
            <a:pPr algn="ctr"/>
            <a:r>
              <a:rPr lang="vi-VN" dirty="0" smtClean="0">
                <a:solidFill>
                  <a:srgbClr val="FF0000"/>
                </a:solidFill>
                <a:latin typeface="Times New Roman" panose="02020603050405020304" pitchFamily="18" charset="0"/>
                <a:cs typeface="Times New Roman" panose="02020603050405020304" pitchFamily="18" charset="0"/>
              </a:rPr>
              <a:t>GIAO DIỆN TRANG CHỦ</a:t>
            </a:r>
            <a:endParaRPr lang="vi-V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4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THIẾT KẾ GIAO DIỆN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642" y="2908300"/>
            <a:ext cx="7263783" cy="3416300"/>
          </a:xfrm>
        </p:spPr>
      </p:pic>
      <p:sp>
        <p:nvSpPr>
          <p:cNvPr id="5" name="TextBox 4"/>
          <p:cNvSpPr txBox="1"/>
          <p:nvPr/>
        </p:nvSpPr>
        <p:spPr>
          <a:xfrm>
            <a:off x="3095625" y="2400300"/>
            <a:ext cx="4733925" cy="369332"/>
          </a:xfrm>
          <a:prstGeom prst="rect">
            <a:avLst/>
          </a:prstGeom>
          <a:noFill/>
        </p:spPr>
        <p:txBody>
          <a:bodyPr wrap="square" rtlCol="0">
            <a:spAutoFit/>
          </a:bodyPr>
          <a:lstStyle/>
          <a:p>
            <a:pPr algn="ctr"/>
            <a:r>
              <a:rPr lang="vi-VN" dirty="0" smtClean="0">
                <a:solidFill>
                  <a:srgbClr val="FF0000"/>
                </a:solidFill>
                <a:latin typeface="Times New Roman" panose="02020603050405020304" pitchFamily="18" charset="0"/>
                <a:cs typeface="Times New Roman" panose="02020603050405020304" pitchFamily="18" charset="0"/>
              </a:rPr>
              <a:t>GIAO DIỆN TRANG XEM PHIM</a:t>
            </a:r>
            <a:endParaRPr lang="vi-V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53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THIẾT KẾ GIAO DIỆN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253" y="3260725"/>
            <a:ext cx="7518107" cy="3416300"/>
          </a:xfrm>
        </p:spPr>
      </p:pic>
      <p:sp>
        <p:nvSpPr>
          <p:cNvPr id="5" name="TextBox 4"/>
          <p:cNvSpPr txBox="1"/>
          <p:nvPr/>
        </p:nvSpPr>
        <p:spPr>
          <a:xfrm>
            <a:off x="2495550" y="2571750"/>
            <a:ext cx="6762750" cy="369332"/>
          </a:xfrm>
          <a:prstGeom prst="rect">
            <a:avLst/>
          </a:prstGeom>
          <a:noFill/>
        </p:spPr>
        <p:txBody>
          <a:bodyPr wrap="square" rtlCol="0">
            <a:spAutoFit/>
          </a:bodyPr>
          <a:lstStyle/>
          <a:p>
            <a:pPr algn="ctr"/>
            <a:r>
              <a:rPr lang="vi-VN" dirty="0" smtClean="0">
                <a:solidFill>
                  <a:srgbClr val="FF0000"/>
                </a:solidFill>
                <a:latin typeface="Times New Roman" panose="02020603050405020304" pitchFamily="18" charset="0"/>
                <a:cs typeface="Times New Roman" panose="02020603050405020304" pitchFamily="18" charset="0"/>
              </a:rPr>
              <a:t>GIAO DIỆN TRANG THỂ LOẠI PHIM</a:t>
            </a:r>
            <a:endParaRPr lang="vi-V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00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THIẾT KẾ GIAO DIỆN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908" y="2819400"/>
            <a:ext cx="7311984" cy="3416300"/>
          </a:xfrm>
        </p:spPr>
      </p:pic>
      <p:sp>
        <p:nvSpPr>
          <p:cNvPr id="5" name="TextBox 4"/>
          <p:cNvSpPr txBox="1"/>
          <p:nvPr/>
        </p:nvSpPr>
        <p:spPr>
          <a:xfrm>
            <a:off x="2657475" y="2438400"/>
            <a:ext cx="6038850" cy="381000"/>
          </a:xfrm>
          <a:prstGeom prst="rect">
            <a:avLst/>
          </a:prstGeom>
          <a:noFill/>
        </p:spPr>
        <p:txBody>
          <a:bodyPr wrap="square" rtlCol="0">
            <a:spAutoFit/>
          </a:bodyPr>
          <a:lstStyle/>
          <a:p>
            <a:pPr algn="ctr"/>
            <a:r>
              <a:rPr lang="vi-VN" dirty="0" smtClean="0">
                <a:solidFill>
                  <a:srgbClr val="FF0000"/>
                </a:solidFill>
                <a:latin typeface="Times New Roman" panose="02020603050405020304" pitchFamily="18" charset="0"/>
                <a:cs typeface="Times New Roman" panose="02020603050405020304" pitchFamily="18" charset="0"/>
              </a:rPr>
              <a:t>GIAO DIỆN XEM PHIM</a:t>
            </a:r>
            <a:endParaRPr lang="vi-V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41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KẾT LUẬN</a:t>
            </a:r>
            <a:endParaRPr lang="vi-VN" dirty="0"/>
          </a:p>
        </p:txBody>
      </p:sp>
      <p:sp>
        <p:nvSpPr>
          <p:cNvPr id="3" name="Content Placeholder 2"/>
          <p:cNvSpPr>
            <a:spLocks noGrp="1"/>
          </p:cNvSpPr>
          <p:nvPr>
            <p:ph idx="1"/>
          </p:nvPr>
        </p:nvSpPr>
        <p:spPr/>
        <p:txBody>
          <a:bodyPr>
            <a:normAutofit/>
          </a:bodyPr>
          <a:lstStyle/>
          <a:p>
            <a:r>
              <a:rPr lang="vi-VN" sz="2400" dirty="0" smtClean="0">
                <a:latin typeface="Times New Roman" panose="02020603050405020304" pitchFamily="18" charset="0"/>
                <a:cs typeface="Times New Roman" panose="02020603050405020304" pitchFamily="18" charset="0"/>
              </a:rPr>
              <a:t>Kết quả đạt được:</a:t>
            </a:r>
          </a:p>
          <a:p>
            <a:pPr lvl="1"/>
            <a:r>
              <a:rPr lang="vi-VN" sz="2000" dirty="0" smtClean="0">
                <a:latin typeface="Times New Roman" panose="02020603050405020304" pitchFamily="18" charset="0"/>
                <a:cs typeface="Times New Roman" panose="02020603050405020304" pitchFamily="18" charset="0"/>
              </a:rPr>
              <a:t>Thu được một trang website xem phim online</a:t>
            </a:r>
          </a:p>
          <a:p>
            <a:pPr lvl="1"/>
            <a:r>
              <a:rPr lang="vi-VN" sz="2000" dirty="0" smtClean="0">
                <a:latin typeface="Times New Roman" panose="02020603050405020304" pitchFamily="18" charset="0"/>
                <a:cs typeface="Times New Roman" panose="02020603050405020304" pitchFamily="18" charset="0"/>
              </a:rPr>
              <a:t>Trang web có một giao diện dệp mắt dễ sử dụng và đầy đủ các chức năng</a:t>
            </a:r>
          </a:p>
          <a:p>
            <a:pPr lvl="1"/>
            <a:r>
              <a:rPr lang="vi-VN" sz="2000" dirty="0" smtClean="0">
                <a:latin typeface="Times New Roman" panose="02020603050405020304" pitchFamily="18" charset="0"/>
                <a:cs typeface="Times New Roman" panose="02020603050405020304" pitchFamily="18" charset="0"/>
              </a:rPr>
              <a:t>Học được cách thiết kết website</a:t>
            </a:r>
          </a:p>
          <a:p>
            <a:pPr lvl="1"/>
            <a:r>
              <a:rPr lang="vi-VN" sz="2000" dirty="0" smtClean="0">
                <a:latin typeface="Times New Roman" panose="02020603050405020304" pitchFamily="18" charset="0"/>
                <a:cs typeface="Times New Roman" panose="02020603050405020304" pitchFamily="18" charset="0"/>
              </a:rPr>
              <a:t>Sử dụng thành thạo PHP</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49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KẾT LUẬN</a:t>
            </a:r>
            <a:endParaRPr lang="vi-VN" dirty="0"/>
          </a:p>
        </p:txBody>
      </p:sp>
      <p:sp>
        <p:nvSpPr>
          <p:cNvPr id="3" name="Content Placeholder 2"/>
          <p:cNvSpPr>
            <a:spLocks noGrp="1"/>
          </p:cNvSpPr>
          <p:nvPr>
            <p:ph idx="1"/>
          </p:nvPr>
        </p:nvSpPr>
        <p:spPr/>
        <p:txBody>
          <a:bodyPr>
            <a:normAutofit/>
          </a:bodyPr>
          <a:lstStyle/>
          <a:p>
            <a:r>
              <a:rPr lang="vi-VN" sz="2400" dirty="0" smtClean="0">
                <a:latin typeface="Times New Roman" panose="02020603050405020304" pitchFamily="18" charset="0"/>
                <a:cs typeface="Times New Roman" panose="02020603050405020304" pitchFamily="18" charset="0"/>
              </a:rPr>
              <a:t>Hạn chế:</a:t>
            </a:r>
          </a:p>
          <a:p>
            <a:pPr lvl="1"/>
            <a:r>
              <a:rPr lang="vi-VN" sz="2400" dirty="0" smtClean="0">
                <a:latin typeface="Times New Roman" panose="02020603050405020304" pitchFamily="18" charset="0"/>
                <a:cs typeface="Times New Roman" panose="02020603050405020304" pitchFamily="18" charset="0"/>
              </a:rPr>
              <a:t>Cách thiết kế trang giao diện màu sắc chưa chuyên nghiêp.</a:t>
            </a:r>
          </a:p>
          <a:p>
            <a:pPr lvl="1"/>
            <a:r>
              <a:rPr lang="vi-VN" sz="2400" dirty="0" smtClean="0">
                <a:latin typeface="Times New Roman" panose="02020603050405020304" pitchFamily="18" charset="0"/>
                <a:cs typeface="Times New Roman" panose="02020603050405020304" pitchFamily="18" charset="0"/>
              </a:rPr>
              <a:t>Một số chỗ chưa đúng và dừ thừa</a:t>
            </a:r>
          </a:p>
          <a:p>
            <a:pPr lvl="1"/>
            <a:r>
              <a:rPr lang="vi-VN" sz="2400" dirty="0" smtClean="0">
                <a:latin typeface="Times New Roman" panose="02020603050405020304" pitchFamily="18" charset="0"/>
                <a:cs typeface="Times New Roman" panose="02020603050405020304" pitchFamily="18" charset="0"/>
              </a:rPr>
              <a:t>Một số tính năng còn thiếu và chưa hiểu quả</a:t>
            </a:r>
          </a:p>
          <a:p>
            <a:pPr lvl="1"/>
            <a:r>
              <a:rPr lang="vi-VN" sz="2400" dirty="0" smtClean="0">
                <a:latin typeface="Times New Roman" panose="02020603050405020304" pitchFamily="18" charset="0"/>
                <a:cs typeface="Times New Roman" panose="02020603050405020304" pitchFamily="18" charset="0"/>
              </a:rPr>
              <a:t>Chưa hoàn toàn là sáng tạo còn phụ thuộc vào các chức năng có sẵn</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86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KẾT LUẬN</a:t>
            </a:r>
            <a:endParaRPr lang="vi-VN" dirty="0"/>
          </a:p>
        </p:txBody>
      </p:sp>
      <p:sp>
        <p:nvSpPr>
          <p:cNvPr id="3" name="Content Placeholder 2"/>
          <p:cNvSpPr>
            <a:spLocks noGrp="1"/>
          </p:cNvSpPr>
          <p:nvPr>
            <p:ph idx="1"/>
          </p:nvPr>
        </p:nvSpPr>
        <p:spPr/>
        <p:txBody>
          <a:bodyPr>
            <a:normAutofit/>
          </a:bodyPr>
          <a:lstStyle/>
          <a:p>
            <a:r>
              <a:rPr lang="vi-VN" sz="2800" dirty="0" smtClean="0">
                <a:latin typeface="Times New Roman" panose="02020603050405020304" pitchFamily="18" charset="0"/>
                <a:cs typeface="Times New Roman" panose="02020603050405020304" pitchFamily="18" charset="0"/>
              </a:rPr>
              <a:t>Hướng phát triển:</a:t>
            </a:r>
          </a:p>
          <a:p>
            <a:pPr lvl="1"/>
            <a:r>
              <a:rPr lang="vi-VN" sz="2400" dirty="0" smtClean="0">
                <a:latin typeface="Times New Roman" panose="02020603050405020304" pitchFamily="18" charset="0"/>
                <a:cs typeface="Times New Roman" panose="02020603050405020304" pitchFamily="18" charset="0"/>
              </a:rPr>
              <a:t>Bổ sung các modul hỗ trợ cho website</a:t>
            </a:r>
          </a:p>
          <a:p>
            <a:pPr lvl="1"/>
            <a:r>
              <a:rPr lang="vi-VN" sz="2400" dirty="0" smtClean="0">
                <a:latin typeface="Times New Roman" panose="02020603050405020304" pitchFamily="18" charset="0"/>
                <a:cs typeface="Times New Roman" panose="02020603050405020304" pitchFamily="18" charset="0"/>
              </a:rPr>
              <a:t>Thêm các tính năng mới như like,tủ phim...</a:t>
            </a:r>
          </a:p>
          <a:p>
            <a:pPr lvl="1"/>
            <a:r>
              <a:rPr lang="vi-VN" sz="2400" dirty="0" smtClean="0">
                <a:latin typeface="Times New Roman" panose="02020603050405020304" pitchFamily="18" charset="0"/>
                <a:cs typeface="Times New Roman" panose="02020603050405020304" pitchFamily="18" charset="0"/>
              </a:rPr>
              <a:t>Nâng cấp chất lượng phim</a:t>
            </a:r>
          </a:p>
          <a:p>
            <a:pPr lvl="1"/>
            <a:r>
              <a:rPr lang="vi-VN" sz="2400" dirty="0" smtClean="0">
                <a:latin typeface="Times New Roman" panose="02020603050405020304" pitchFamily="18" charset="0"/>
                <a:cs typeface="Times New Roman" panose="02020603050405020304" pitchFamily="18" charset="0"/>
              </a:rPr>
              <a:t>Xây dựng các control làm phong phú trên việctùy biến giao diện</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7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NỘI DUNG BÁO CÁO</a:t>
            </a:r>
            <a:endParaRPr lang="vi-V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vi-VN" sz="2400" b="1" dirty="0" smtClean="0">
                <a:latin typeface="Times New Roman" panose="02020603050405020304" pitchFamily="18" charset="0"/>
                <a:cs typeface="Times New Roman" panose="02020603050405020304" pitchFamily="18" charset="0"/>
              </a:rPr>
              <a:t>TỔNG QUAN VỀ ĐỀ TÀI</a:t>
            </a:r>
          </a:p>
          <a:p>
            <a:pPr>
              <a:buFont typeface="Wingdings" panose="05000000000000000000" pitchFamily="2" charset="2"/>
              <a:buChar char="q"/>
            </a:pPr>
            <a:r>
              <a:rPr lang="vi-VN" sz="2400" b="1" dirty="0" smtClean="0">
                <a:latin typeface="Times New Roman" panose="02020603050405020304" pitchFamily="18" charset="0"/>
                <a:cs typeface="Times New Roman" panose="02020603050405020304" pitchFamily="18" charset="0"/>
              </a:rPr>
              <a:t>CƠ SỞ VỀ LÝ THUYẾT</a:t>
            </a:r>
          </a:p>
          <a:p>
            <a:pPr>
              <a:buFont typeface="Wingdings" panose="05000000000000000000" pitchFamily="2" charset="2"/>
              <a:buChar char="q"/>
            </a:pPr>
            <a:r>
              <a:rPr lang="vi-VN" sz="2400" b="1" dirty="0" smtClean="0">
                <a:latin typeface="Times New Roman" panose="02020603050405020304" pitchFamily="18" charset="0"/>
                <a:cs typeface="Times New Roman" panose="02020603050405020304" pitchFamily="18" charset="0"/>
              </a:rPr>
              <a:t>NỘI DUNG THỰC HIỆN</a:t>
            </a:r>
          </a:p>
          <a:p>
            <a:pPr>
              <a:buFont typeface="Wingdings" panose="05000000000000000000" pitchFamily="2" charset="2"/>
              <a:buChar char="q"/>
            </a:pPr>
            <a:r>
              <a:rPr lang="vi-VN" sz="2400" b="1" dirty="0" smtClean="0">
                <a:latin typeface="Times New Roman" panose="02020603050405020304" pitchFamily="18" charset="0"/>
                <a:cs typeface="Times New Roman" panose="02020603050405020304" pitchFamily="18" charset="0"/>
              </a:rPr>
              <a:t>KẾT LUẬN</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98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TỔNG QUAN VỀ ĐỀ TÀI</a:t>
            </a:r>
            <a:endParaRPr lang="vi-VN" dirty="0"/>
          </a:p>
        </p:txBody>
      </p:sp>
      <p:sp>
        <p:nvSpPr>
          <p:cNvPr id="3" name="Content Placeholder 2"/>
          <p:cNvSpPr>
            <a:spLocks noGrp="1"/>
          </p:cNvSpPr>
          <p:nvPr>
            <p:ph idx="1"/>
          </p:nvPr>
        </p:nvSpPr>
        <p:spPr/>
        <p:txBody>
          <a:bodyPr>
            <a:normAutofit/>
          </a:bodyPr>
          <a:lstStyle/>
          <a:p>
            <a:pPr marL="0" indent="0">
              <a:buNone/>
            </a:pPr>
            <a:r>
              <a:rPr lang="vi-VN" sz="2400" i="1" dirty="0" smtClean="0">
                <a:solidFill>
                  <a:srgbClr val="FF0000"/>
                </a:solidFill>
                <a:latin typeface="Times New Roman" panose="02020603050405020304" pitchFamily="18" charset="0"/>
                <a:cs typeface="Times New Roman" panose="02020603050405020304" pitchFamily="18" charset="0"/>
              </a:rPr>
              <a:t>Lý do chọn đề tài:</a:t>
            </a:r>
            <a:endParaRPr lang="vi-VN"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smtClean="0">
                <a:solidFill>
                  <a:schemeClr val="tx1"/>
                </a:solidFill>
                <a:latin typeface="Times New Roman" panose="02020603050405020304" pitchFamily="18" charset="0"/>
                <a:cs typeface="Times New Roman" panose="02020603050405020304" pitchFamily="18" charset="0"/>
              </a:rPr>
              <a:t>Bây giờ là thời đại 4.0, thời đại của công nghệ. Mọi thứ hầu như phát triển mạnh trên mạng internet</a:t>
            </a:r>
          </a:p>
          <a:p>
            <a:pPr>
              <a:buFont typeface="Wingdings" panose="05000000000000000000" pitchFamily="2" charset="2"/>
              <a:buChar char="Ø"/>
            </a:pPr>
            <a:r>
              <a:rPr lang="vi-VN" sz="2400" dirty="0" smtClean="0">
                <a:solidFill>
                  <a:schemeClr val="tx1"/>
                </a:solidFill>
                <a:latin typeface="Times New Roman" panose="02020603050405020304" pitchFamily="18" charset="0"/>
                <a:cs typeface="Times New Roman" panose="02020603050405020304" pitchFamily="18" charset="0"/>
              </a:rPr>
              <a:t>Đáp ứng nhu cầu giải trí và thư giãn của con người tạo ra một website xem phim là rất cần thiết</a:t>
            </a:r>
          </a:p>
          <a:p>
            <a:pPr>
              <a:buFont typeface="Wingdings" panose="05000000000000000000" pitchFamily="2" charset="2"/>
              <a:buChar char="Ø"/>
            </a:pPr>
            <a:r>
              <a:rPr lang="vi-VN" sz="2400" dirty="0" smtClean="0">
                <a:solidFill>
                  <a:schemeClr val="tx1"/>
                </a:solidFill>
                <a:latin typeface="Times New Roman" panose="02020603050405020304" pitchFamily="18" charset="0"/>
                <a:cs typeface="Times New Roman" panose="02020603050405020304" pitchFamily="18" charset="0"/>
              </a:rPr>
              <a:t>Bắt kịp xu thế phát triển của nghàng công nghiệp phim ảnh nên website xem phim trực tuyến ra đời</a:t>
            </a:r>
          </a:p>
        </p:txBody>
      </p:sp>
    </p:spTree>
    <p:extLst>
      <p:ext uri="{BB962C8B-B14F-4D97-AF65-F5344CB8AC3E}">
        <p14:creationId xmlns:p14="http://schemas.microsoft.com/office/powerpoint/2010/main" val="3543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TỔNG QUAN VỀ ĐỀ TÀI</a:t>
            </a:r>
            <a:endParaRPr lang="vi-VN" dirty="0"/>
          </a:p>
        </p:txBody>
      </p:sp>
      <p:sp>
        <p:nvSpPr>
          <p:cNvPr id="3" name="Content Placeholder 2"/>
          <p:cNvSpPr>
            <a:spLocks noGrp="1"/>
          </p:cNvSpPr>
          <p:nvPr>
            <p:ph idx="1"/>
          </p:nvPr>
        </p:nvSpPr>
        <p:spPr/>
        <p:txBody>
          <a:bodyPr>
            <a:normAutofit/>
          </a:bodyPr>
          <a:lstStyle/>
          <a:p>
            <a:pPr marL="0" indent="0">
              <a:buNone/>
            </a:pPr>
            <a:r>
              <a:rPr lang="vi-VN" sz="2400" i="1" dirty="0" smtClean="0">
                <a:solidFill>
                  <a:srgbClr val="FF0000"/>
                </a:solidFill>
                <a:latin typeface="Times New Roman" panose="02020603050405020304" pitchFamily="18" charset="0"/>
                <a:cs typeface="Times New Roman" panose="02020603050405020304" pitchFamily="18" charset="0"/>
              </a:rPr>
              <a:t>MỤC TIÊU:</a:t>
            </a:r>
          </a:p>
          <a:p>
            <a:r>
              <a:rPr lang="vi-VN" sz="2400" dirty="0" smtClean="0">
                <a:latin typeface="Times New Roman" panose="02020603050405020304" pitchFamily="18" charset="0"/>
                <a:cs typeface="Times New Roman" panose="02020603050405020304" pitchFamily="18" charset="0"/>
              </a:rPr>
              <a:t>Đáp ứng nhu cầu xem phim của mọi người</a:t>
            </a:r>
          </a:p>
          <a:p>
            <a:r>
              <a:rPr lang="vi-VN" sz="2400" dirty="0" smtClean="0">
                <a:latin typeface="Times New Roman" panose="02020603050405020304" pitchFamily="18" charset="0"/>
                <a:cs typeface="Times New Roman" panose="02020603050405020304" pitchFamily="18" charset="0"/>
              </a:rPr>
              <a:t>Cung cấp đến người xem những bộ phim mới nhất hấp dẫn nhất</a:t>
            </a:r>
          </a:p>
          <a:p>
            <a:r>
              <a:rPr lang="vi-VN" sz="2400" dirty="0" smtClean="0">
                <a:latin typeface="Times New Roman" panose="02020603050405020304" pitchFamily="18" charset="0"/>
                <a:cs typeface="Times New Roman" panose="02020603050405020304" pitchFamily="18" charset="0"/>
              </a:rPr>
              <a:t>Nắm bắt được kiến thúc lập trình PHP, html,css...</a:t>
            </a:r>
          </a:p>
          <a:p>
            <a:r>
              <a:rPr lang="vi-VN" sz="2400" dirty="0" smtClean="0">
                <a:latin typeface="Times New Roman" panose="02020603050405020304" pitchFamily="18" charset="0"/>
                <a:cs typeface="Times New Roman" panose="02020603050405020304" pitchFamily="18" charset="0"/>
              </a:rPr>
              <a:t>Phát triển website để đáp ứng nhu cầu thực tế hiện nay</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2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TỔNG QUAN VỀ ĐỀ TÀI</a:t>
            </a:r>
            <a:endParaRPr lang="vi-VN" dirty="0"/>
          </a:p>
        </p:txBody>
      </p:sp>
      <p:sp>
        <p:nvSpPr>
          <p:cNvPr id="3" name="Content Placeholder 2"/>
          <p:cNvSpPr>
            <a:spLocks noGrp="1"/>
          </p:cNvSpPr>
          <p:nvPr>
            <p:ph idx="1"/>
          </p:nvPr>
        </p:nvSpPr>
        <p:spPr/>
        <p:txBody>
          <a:bodyPr>
            <a:normAutofit/>
          </a:bodyPr>
          <a:lstStyle/>
          <a:p>
            <a:pPr marL="0" indent="0">
              <a:buNone/>
            </a:pPr>
            <a:r>
              <a:rPr lang="vi-VN" sz="2400" i="1" dirty="0" smtClean="0">
                <a:solidFill>
                  <a:srgbClr val="FF0000"/>
                </a:solidFill>
                <a:latin typeface="Times New Roman" panose="02020603050405020304" pitchFamily="18" charset="0"/>
                <a:cs typeface="Times New Roman" panose="02020603050405020304" pitchFamily="18" charset="0"/>
              </a:rPr>
              <a:t>Giới hạn về phạm vi:</a:t>
            </a:r>
          </a:p>
          <a:p>
            <a:pPr>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Xây dựng website xem phim với các chức năng giới thiệu, xem phim, cập nhật phim mới, theo thể loại phim.</a:t>
            </a:r>
          </a:p>
          <a:p>
            <a:pPr>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Phạm vi sử dụng: sự dụng trực tuyến online...</a:t>
            </a:r>
          </a:p>
          <a:p>
            <a:pPr>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Đối tượng sử dụng: Quản trị về, thành viên đăng kí,người dùng....</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27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CƠ SỞ LÝ THUYẾT</a:t>
            </a:r>
            <a:endParaRPr lang="vi-VN" dirty="0"/>
          </a:p>
        </p:txBody>
      </p:sp>
      <p:sp>
        <p:nvSpPr>
          <p:cNvPr id="3" name="Content Placeholder 2"/>
          <p:cNvSpPr>
            <a:spLocks noGrp="1"/>
          </p:cNvSpPr>
          <p:nvPr>
            <p:ph idx="1"/>
          </p:nvPr>
        </p:nvSpPr>
        <p:spPr/>
        <p:txBody>
          <a:bodyPr>
            <a:normAutofit/>
          </a:bodyPr>
          <a:lstStyle/>
          <a:p>
            <a:r>
              <a:rPr lang="vi-VN" sz="2800" dirty="0" smtClean="0">
                <a:latin typeface="Times New Roman" panose="02020603050405020304" pitchFamily="18" charset="0"/>
                <a:cs typeface="Times New Roman" panose="02020603050405020304" pitchFamily="18" charset="0"/>
              </a:rPr>
              <a:t>PHP là viết tắt của “Hypertext Preprocessor”</a:t>
            </a:r>
          </a:p>
          <a:p>
            <a:r>
              <a:rPr lang="vi-VN" sz="2800" dirty="0" smtClean="0">
                <a:latin typeface="Times New Roman" panose="02020603050405020304" pitchFamily="18" charset="0"/>
                <a:cs typeface="Times New Roman" panose="02020603050405020304" pitchFamily="18" charset="0"/>
              </a:rPr>
              <a:t>PHP là ngôn ngữ kịch bản nhúng trong HTML, PHP có thể được đặt rải rác trong HTML</a:t>
            </a:r>
          </a:p>
          <a:p>
            <a:r>
              <a:rPr lang="vi-VN" sz="2800" dirty="0" smtClean="0">
                <a:latin typeface="Times New Roman" panose="02020603050405020304" pitchFamily="18" charset="0"/>
                <a:cs typeface="Times New Roman" panose="02020603050405020304" pitchFamily="18" charset="0"/>
              </a:rPr>
              <a:t>PHP là một ngôn ngũ lập trình được kết nỗi chặt chẽ với máy chủ là một công nghệ phía máy chủ(Sever-side) và không phụ thuộc vào mỗi trường(croot-platform)</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45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CƠ SỞ LÝ THUYẾT</a:t>
            </a:r>
            <a:endParaRPr lang="vi-VN" dirty="0"/>
          </a:p>
        </p:txBody>
      </p:sp>
      <p:sp>
        <p:nvSpPr>
          <p:cNvPr id="3" name="Content Placeholder 2"/>
          <p:cNvSpPr>
            <a:spLocks noGrp="1"/>
          </p:cNvSpPr>
          <p:nvPr>
            <p:ph idx="1"/>
          </p:nvPr>
        </p:nvSpPr>
        <p:spPr/>
        <p:txBody>
          <a:bodyPr>
            <a:normAutofit/>
          </a:bodyPr>
          <a:lstStyle/>
          <a:p>
            <a:pPr marL="0" indent="0">
              <a:buNone/>
            </a:pPr>
            <a:r>
              <a:rPr lang="vi-VN" sz="2000" dirty="0" smtClean="0">
                <a:solidFill>
                  <a:srgbClr val="FF0000"/>
                </a:solidFill>
                <a:latin typeface="Times New Roman" panose="02020603050405020304" pitchFamily="18" charset="0"/>
                <a:cs typeface="Times New Roman" panose="02020603050405020304" pitchFamily="18" charset="0"/>
              </a:rPr>
              <a:t>Tìm hiểu localhost:</a:t>
            </a:r>
          </a:p>
          <a:p>
            <a:pPr>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Localhost có nghĩ là một máy chủ được vận hành trên máy chủ của bạn</a:t>
            </a:r>
          </a:p>
          <a:p>
            <a:pPr>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Localhost bao gồm nhiều ứng dụng đi kèm với nhau và tất cả nhũng ứng dụng đó sẽ kết hợp với nhau để tạo ra một môi trường</a:t>
            </a:r>
          </a:p>
          <a:p>
            <a:pPr lvl="1">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Phần mềm Webserver tên Apache</a:t>
            </a:r>
          </a:p>
          <a:p>
            <a:pPr lvl="1">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Phần mềm PHP để xử lý mã PHP</a:t>
            </a:r>
          </a:p>
          <a:p>
            <a:pPr lvl="1">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Phần mềm MYSQL Server</a:t>
            </a:r>
          </a:p>
          <a:p>
            <a:pPr lvl="1">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Phần mềm PHPMyAdmin</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23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NỘI DUNG THỰC HIỆN</a:t>
            </a:r>
            <a:endParaRPr lang="vi-VN" dirty="0"/>
          </a:p>
        </p:txBody>
      </p:sp>
      <p:sp>
        <p:nvSpPr>
          <p:cNvPr id="3" name="Content Placeholder 2"/>
          <p:cNvSpPr>
            <a:spLocks noGrp="1"/>
          </p:cNvSpPr>
          <p:nvPr>
            <p:ph idx="1"/>
          </p:nvPr>
        </p:nvSpPr>
        <p:spPr/>
        <p:txBody>
          <a:bodyPr>
            <a:noAutofit/>
          </a:bodyPr>
          <a:lstStyle/>
          <a:p>
            <a:r>
              <a:rPr lang="vi-VN" sz="2400" dirty="0" smtClean="0">
                <a:latin typeface="Times New Roman" panose="02020603050405020304" pitchFamily="18" charset="0"/>
                <a:cs typeface="Times New Roman" panose="02020603050405020304" pitchFamily="18" charset="0"/>
              </a:rPr>
              <a:t>Yêu cầu nghiệp vụ:</a:t>
            </a:r>
          </a:p>
          <a:p>
            <a:pPr lvl="1">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Đối với người quản tri viên:là người có quền cao nhất với hệ thống, ngoài việc được tác động đến các chức năng quản lý thành viên,quản lý thông tin phim,thêm thể loại phim,sửa xóa xử lý khắc phục các lỗi trên website,người quản trị còn có quyền tạo các tài khoản, cấp quyền cho các thành viên quản trị.</a:t>
            </a:r>
          </a:p>
          <a:p>
            <a:pPr lvl="1">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Đỗi với thành viên: Là người tìm hiểu thông tin phim,thành viên có thể xem thông tin bộ phim, tìm kiếm bộ phim mình yêu thích hay thể loại phim mình thích và xem trực tuyến trên website</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10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NỘI DUNG THỰC HIỆN</a:t>
            </a:r>
            <a:endParaRPr lang="vi-VN" dirty="0"/>
          </a:p>
        </p:txBody>
      </p:sp>
      <p:sp>
        <p:nvSpPr>
          <p:cNvPr id="3" name="Content Placeholder 2"/>
          <p:cNvSpPr>
            <a:spLocks noGrp="1"/>
          </p:cNvSpPr>
          <p:nvPr>
            <p:ph idx="1"/>
          </p:nvPr>
        </p:nvSpPr>
        <p:spPr>
          <a:xfrm>
            <a:off x="1154954" y="2603499"/>
            <a:ext cx="8825659" cy="3866969"/>
          </a:xfrm>
        </p:spPr>
        <p:txBody>
          <a:bodyPr/>
          <a:lstStyle/>
          <a:p>
            <a:r>
              <a:rPr lang="vi-VN" sz="2400" dirty="0" smtClean="0">
                <a:latin typeface="Times New Roman" panose="02020603050405020304" pitchFamily="18" charset="0"/>
                <a:cs typeface="Times New Roman" panose="02020603050405020304" pitchFamily="18" charset="0"/>
              </a:rPr>
              <a:t>Yêu cầu phi chức năng:</a:t>
            </a:r>
          </a:p>
          <a:p>
            <a:pPr lvl="1"/>
            <a:r>
              <a:rPr lang="vi-VN" sz="2000" dirty="0" smtClean="0">
                <a:latin typeface="Times New Roman" panose="02020603050405020304" pitchFamily="18" charset="0"/>
                <a:cs typeface="Times New Roman" panose="02020603050405020304" pitchFamily="18" charset="0"/>
              </a:rPr>
              <a:t>Về giao diện:</a:t>
            </a:r>
          </a:p>
          <a:p>
            <a:pPr lvl="2"/>
            <a:r>
              <a:rPr lang="vi-VN" sz="1800" dirty="0" smtClean="0">
                <a:latin typeface="Times New Roman" panose="02020603050405020304" pitchFamily="18" charset="0"/>
                <a:cs typeface="Times New Roman" panose="02020603050405020304" pitchFamily="18" charset="0"/>
              </a:rPr>
              <a:t>Website không qua phức tạp</a:t>
            </a:r>
          </a:p>
          <a:p>
            <a:pPr lvl="2"/>
            <a:r>
              <a:rPr lang="vi-VN" sz="1800" dirty="0" smtClean="0">
                <a:latin typeface="Times New Roman" panose="02020603050405020304" pitchFamily="18" charset="0"/>
                <a:cs typeface="Times New Roman" panose="02020603050405020304" pitchFamily="18" charset="0"/>
              </a:rPr>
              <a:t>Thanh menu đơn giản</a:t>
            </a:r>
          </a:p>
          <a:p>
            <a:pPr lvl="2"/>
            <a:r>
              <a:rPr lang="vi-VN" sz="1800" dirty="0" smtClean="0">
                <a:latin typeface="Times New Roman" panose="02020603050405020304" pitchFamily="18" charset="0"/>
                <a:cs typeface="Times New Roman" panose="02020603050405020304" pitchFamily="18" charset="0"/>
              </a:rPr>
              <a:t>Fone chữ dễ nhìn</a:t>
            </a:r>
          </a:p>
          <a:p>
            <a:pPr lvl="1"/>
            <a:r>
              <a:rPr lang="vi-VN" sz="2000" dirty="0" smtClean="0">
                <a:latin typeface="Times New Roman" panose="02020603050405020304" pitchFamily="18" charset="0"/>
                <a:cs typeface="Times New Roman" panose="02020603050405020304" pitchFamily="18" charset="0"/>
              </a:rPr>
              <a:t>Về tính bảo mật:</a:t>
            </a:r>
          </a:p>
          <a:p>
            <a:pPr lvl="2"/>
            <a:r>
              <a:rPr lang="vi-VN" sz="1800" dirty="0" smtClean="0">
                <a:latin typeface="Times New Roman" panose="02020603050405020304" pitchFamily="18" charset="0"/>
                <a:cs typeface="Times New Roman" panose="02020603050405020304" pitchFamily="18" charset="0"/>
              </a:rPr>
              <a:t>An ninh bảo mật dữ liệu</a:t>
            </a:r>
          </a:p>
          <a:p>
            <a:pPr lvl="2"/>
            <a:r>
              <a:rPr lang="vi-VN" sz="1800" dirty="0" smtClean="0">
                <a:latin typeface="Times New Roman" panose="02020603050405020304" pitchFamily="18" charset="0"/>
                <a:cs typeface="Times New Roman" panose="02020603050405020304" pitchFamily="18" charset="0"/>
              </a:rPr>
              <a:t>Có thông tin liên hệ</a:t>
            </a: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94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713</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Ion Boardroom</vt:lpstr>
      <vt:lpstr>BÁO CÁO ĐỒ ÁN HỌC PHẦN CÔNG NGHỆ PHẦN MỀM   </vt:lpstr>
      <vt:lpstr>NỘI DUNG BÁO CÁO</vt:lpstr>
      <vt:lpstr>TỔNG QUAN VỀ ĐỀ TÀI</vt:lpstr>
      <vt:lpstr>TỔNG QUAN VỀ ĐỀ TÀI</vt:lpstr>
      <vt:lpstr>TỔNG QUAN VỀ ĐỀ TÀI</vt:lpstr>
      <vt:lpstr>CƠ SỞ LÝ THUYẾT</vt:lpstr>
      <vt:lpstr>CƠ SỞ LÝ THUYẾT</vt:lpstr>
      <vt:lpstr>NỘI DUNG THỰC HIỆN</vt:lpstr>
      <vt:lpstr>NỘI DUNG THỰC HIỆN</vt:lpstr>
      <vt:lpstr>THIẾT KẾ GIAO DIỆN</vt:lpstr>
      <vt:lpstr>THIẾT KẾ GIAO DIỆN</vt:lpstr>
      <vt:lpstr>THIẾT KẾ GIAO DIỆN</vt:lpstr>
      <vt:lpstr>THIẾT KẾ GIAO DIỆN</vt:lpstr>
      <vt:lpstr>THIẾT KẾ GIAO DIỆN</vt:lpstr>
      <vt:lpstr>KẾT LUẬN</vt:lpstr>
      <vt:lpstr>KẾT LUẬN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HỌC PHẦN CÔNG NGHỆ PHẦN MỀM</dc:title>
  <dc:creator>MyPC</dc:creator>
  <cp:lastModifiedBy>MyPC</cp:lastModifiedBy>
  <cp:revision>10</cp:revision>
  <dcterms:created xsi:type="dcterms:W3CDTF">2019-05-27T01:24:48Z</dcterms:created>
  <dcterms:modified xsi:type="dcterms:W3CDTF">2019-05-27T02:52:36Z</dcterms:modified>
</cp:coreProperties>
</file>