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9" r:id="rId3"/>
    <p:sldId id="257" r:id="rId4"/>
    <p:sldId id="258" r:id="rId5"/>
    <p:sldId id="260" r:id="rId6"/>
    <p:sldId id="261" r:id="rId7"/>
    <p:sldId id="262" r:id="rId8"/>
    <p:sldId id="263" r:id="rId9"/>
    <p:sldId id="265" r:id="rId10"/>
    <p:sldId id="264" r:id="rId11"/>
    <p:sldId id="266" r:id="rId12"/>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74"/>
    <a:srgbClr val="004A82"/>
    <a:srgbClr val="002846"/>
    <a:srgbClr val="001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70" d="100"/>
          <a:sy n="70" d="100"/>
        </p:scale>
        <p:origin x="-1152" y="-90"/>
      </p:cViewPr>
      <p:guideLst>
        <p:guide orient="horz" pos="2160"/>
        <p:guide pos="2880"/>
      </p:guideLst>
    </p:cSldViewPr>
  </p:slideViewPr>
  <p:outlineViewPr>
    <p:cViewPr>
      <p:scale>
        <a:sx n="33" d="100"/>
        <a:sy n="33" d="100"/>
      </p:scale>
      <p:origin x="0" y="32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CAE009-DF79-492A-B7E7-537FABE076A2}" type="datetimeFigureOut">
              <a:rPr lang="en-US" smtClean="0"/>
              <a:t>4/18/2019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5B8B46D-F9EF-4DDA-82ED-91E181079EE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AE009-DF79-492A-B7E7-537FABE076A2}"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B46D-F9EF-4DDA-82ED-91E181079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AE009-DF79-492A-B7E7-537FABE076A2}"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B46D-F9EF-4DDA-82ED-91E181079E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CAE009-DF79-492A-B7E7-537FABE076A2}"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B46D-F9EF-4DDA-82ED-91E181079EE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CAE009-DF79-492A-B7E7-537FABE076A2}" type="datetimeFigureOut">
              <a:rPr lang="en-US" smtClean="0"/>
              <a:t>4/18/2019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5B8B46D-F9EF-4DDA-82ED-91E181079E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6CAE009-DF79-492A-B7E7-537FABE076A2}"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B46D-F9EF-4DDA-82ED-91E181079EE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CAE009-DF79-492A-B7E7-537FABE076A2}"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8B46D-F9EF-4DDA-82ED-91E181079EE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CAE009-DF79-492A-B7E7-537FABE076A2}"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8B46D-F9EF-4DDA-82ED-91E181079E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E009-DF79-492A-B7E7-537FABE076A2}"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8B46D-F9EF-4DDA-82ED-91E181079E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CAE009-DF79-492A-B7E7-537FABE076A2}"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B46D-F9EF-4DDA-82ED-91E181079EE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CAE009-DF79-492A-B7E7-537FABE076A2}" type="datetimeFigureOut">
              <a:rPr lang="en-US" smtClean="0"/>
              <a:t>4/18/2019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5B8B46D-F9EF-4DDA-82ED-91E181079EE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7000"/>
            <a:lum/>
          </a:blip>
          <a:srcRect/>
          <a:stretch>
            <a:fillRect l="-1000" r="-1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6CAE009-DF79-492A-B7E7-537FABE076A2}" type="datetimeFigureOut">
              <a:rPr lang="en-US" smtClean="0"/>
              <a:t>4/18/2019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5B8B46D-F9EF-4DDA-82ED-91E181079E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276600"/>
            <a:ext cx="3505200" cy="3200400"/>
          </a:xfrm>
        </p:spPr>
        <p:txBody>
          <a:bodyPr>
            <a:normAutofit/>
          </a:bodyPr>
          <a:lstStyle/>
          <a:p>
            <a:pPr marL="457200" indent="-457200" algn="l">
              <a:buFont typeface="Arial" pitchFamily="34" charset="0"/>
              <a:buChar char="•"/>
            </a:pPr>
            <a:r>
              <a:rPr lang="en-US" sz="3200" dirty="0" err="1" smtClean="0">
                <a:solidFill>
                  <a:schemeClr val="tx1"/>
                </a:solidFill>
                <a:latin typeface="Times New Roman" pitchFamily="18" charset="0"/>
                <a:cs typeface="Times New Roman" pitchFamily="18" charset="0"/>
              </a:rPr>
              <a:t>Nhóm</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thực</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hiện</a:t>
            </a:r>
            <a:endParaRPr lang="en-US" sz="3200" dirty="0" smtClean="0">
              <a:solidFill>
                <a:schemeClr val="tx1"/>
              </a:solidFill>
              <a:latin typeface="Times New Roman" pitchFamily="18" charset="0"/>
              <a:cs typeface="Times New Roman" pitchFamily="18" charset="0"/>
            </a:endParaRPr>
          </a:p>
          <a:p>
            <a:pPr marL="457200" indent="-457200" algn="l">
              <a:buFont typeface="Arial" pitchFamily="34" charset="0"/>
              <a:buChar char="•"/>
            </a:pPr>
            <a:r>
              <a:rPr lang="en-US" sz="3200" dirty="0" err="1" smtClean="0">
                <a:solidFill>
                  <a:schemeClr val="tx1"/>
                </a:solidFill>
                <a:latin typeface="Times New Roman" pitchFamily="18" charset="0"/>
                <a:cs typeface="Times New Roman" pitchFamily="18" charset="0"/>
              </a:rPr>
              <a:t>Tên</a:t>
            </a:r>
            <a:r>
              <a:rPr lang="en-US" sz="3200" dirty="0" smtClean="0">
                <a:solidFill>
                  <a:schemeClr val="tx1"/>
                </a:solidFill>
                <a:latin typeface="Times New Roman" pitchFamily="18" charset="0"/>
                <a:cs typeface="Times New Roman" pitchFamily="18" charset="0"/>
              </a:rPr>
              <a:t> đề tài</a:t>
            </a:r>
          </a:p>
          <a:p>
            <a:pPr marL="457200" indent="-457200" algn="l">
              <a:buFont typeface="Arial" pitchFamily="34" charset="0"/>
              <a:buChar char="•"/>
            </a:pPr>
            <a:r>
              <a:rPr lang="en-US" sz="3200" dirty="0" smtClean="0">
                <a:solidFill>
                  <a:schemeClr val="tx1"/>
                </a:solidFill>
                <a:latin typeface="Times New Roman" pitchFamily="18" charset="0"/>
                <a:cs typeface="Times New Roman" pitchFamily="18" charset="0"/>
              </a:rPr>
              <a:t>Mục đích đề tài</a:t>
            </a:r>
          </a:p>
          <a:p>
            <a:pPr marL="457200" indent="-457200" algn="l">
              <a:buFont typeface="Arial" pitchFamily="34" charset="0"/>
              <a:buChar char="•"/>
            </a:pPr>
            <a:r>
              <a:rPr lang="en-US" sz="3200" dirty="0" err="1" smtClean="0">
                <a:solidFill>
                  <a:schemeClr val="tx1"/>
                </a:solidFill>
                <a:latin typeface="Times New Roman" pitchFamily="18" charset="0"/>
                <a:cs typeface="Times New Roman" pitchFamily="18" charset="0"/>
              </a:rPr>
              <a:t>Nội</a:t>
            </a:r>
            <a:r>
              <a:rPr lang="en-US" sz="3200" dirty="0" smtClean="0">
                <a:solidFill>
                  <a:schemeClr val="tx1"/>
                </a:solidFill>
                <a:latin typeface="Times New Roman" pitchFamily="18" charset="0"/>
                <a:cs typeface="Times New Roman" pitchFamily="18" charset="0"/>
              </a:rPr>
              <a:t> dung dự kiến</a:t>
            </a:r>
          </a:p>
          <a:p>
            <a:pPr marL="457200" indent="-457200" algn="l">
              <a:buFont typeface="Arial" pitchFamily="34" charset="0"/>
              <a:buChar char="•"/>
            </a:pPr>
            <a:endParaRPr lang="en-US" sz="3200" dirty="0">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BÁO </a:t>
            </a:r>
            <a:r>
              <a:rPr lang="en-US" smtClean="0">
                <a:latin typeface="Times New Roman" pitchFamily="18" charset="0"/>
                <a:cs typeface="Times New Roman" pitchFamily="18" charset="0"/>
              </a:rPr>
              <a:t>CÁO </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ĐỀ TÀI NHÓM  10</a:t>
            </a:r>
            <a:r>
              <a:rPr lang="en-US"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TextBox 5"/>
          <p:cNvSpPr txBox="1"/>
          <p:nvPr/>
        </p:nvSpPr>
        <p:spPr>
          <a:xfrm>
            <a:off x="4648200" y="4953000"/>
            <a:ext cx="3505200" cy="1384995"/>
          </a:xfrm>
          <a:prstGeom prst="rect">
            <a:avLst/>
          </a:prstGeom>
          <a:noFill/>
        </p:spPr>
        <p:txBody>
          <a:bodyPr wrap="square" rtlCol="0">
            <a:spAutoFit/>
          </a:bodyPr>
          <a:lstStyle/>
          <a:p>
            <a:pPr marL="457200" indent="-457200">
              <a:buFont typeface="Arial" pitchFamily="34" charset="0"/>
              <a:buChar char="•"/>
            </a:pPr>
            <a:r>
              <a:rPr lang="en-US" sz="2800" dirty="0" smtClean="0">
                <a:latin typeface="Times New Roman" pitchFamily="18" charset="0"/>
                <a:cs typeface="Times New Roman" pitchFamily="18" charset="0"/>
              </a:rPr>
              <a:t>Chia công việc</a:t>
            </a:r>
          </a:p>
          <a:p>
            <a:pPr marL="457200" indent="-457200">
              <a:buFont typeface="Arial" pitchFamily="34" charset="0"/>
              <a:buChar char="•"/>
            </a:pPr>
            <a:r>
              <a:rPr lang="en-US" sz="2800" dirty="0" smtClean="0">
                <a:latin typeface="Times New Roman" pitchFamily="18" charset="0"/>
                <a:cs typeface="Times New Roman" pitchFamily="18" charset="0"/>
              </a:rPr>
              <a:t>Tiến độ thực hiện</a:t>
            </a:r>
          </a:p>
          <a:p>
            <a:pPr marL="457200" indent="-457200">
              <a:buFont typeface="Arial" pitchFamily="34" charset="0"/>
              <a:buChar char="•"/>
            </a:pPr>
            <a:r>
              <a:rPr lang="en-US" sz="2800" dirty="0" smtClean="0">
                <a:latin typeface="Times New Roman" pitchFamily="18" charset="0"/>
                <a:cs typeface="Times New Roman" pitchFamily="18" charset="0"/>
              </a:rPr>
              <a:t>Dự kiến kết quả</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442819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NỘI DUNG THAM KHẢO</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HTML-CSS, JAVASCRIPT</a:t>
            </a:r>
          </a:p>
          <a:p>
            <a:r>
              <a:rPr lang="en-US" dirty="0" smtClean="0">
                <a:solidFill>
                  <a:srgbClr val="004274"/>
                </a:solidFill>
                <a:latin typeface="Times New Roman" pitchFamily="18" charset="0"/>
                <a:cs typeface="Times New Roman" pitchFamily="18" charset="0"/>
              </a:rPr>
              <a:t>W3shool.com</a:t>
            </a:r>
          </a:p>
          <a:p>
            <a:r>
              <a:rPr lang="vi-VN" sz="2400" dirty="0">
                <a:solidFill>
                  <a:srgbClr val="004274"/>
                </a:solidFill>
              </a:rPr>
              <a:t>Waterfall model</a:t>
            </a:r>
            <a:endParaRPr lang="en-US" dirty="0" smtClean="0">
              <a:solidFill>
                <a:srgbClr val="004274"/>
              </a:solidFill>
              <a:latin typeface="Times New Roman" pitchFamily="18" charset="0"/>
              <a:cs typeface="Times New Roman" pitchFamily="18" charset="0"/>
            </a:endParaRPr>
          </a:p>
          <a:p>
            <a:r>
              <a:rPr lang="en-US" dirty="0" smtClean="0">
                <a:solidFill>
                  <a:srgbClr val="004274"/>
                </a:solidFill>
                <a:latin typeface="Times New Roman" pitchFamily="18" charset="0"/>
                <a:cs typeface="Times New Roman" pitchFamily="18" charset="0"/>
              </a:rPr>
              <a:t>Các trang phim như phimmoi.com,banhtv.org.</a:t>
            </a:r>
            <a:endParaRPr lang="en-US"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203205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0" indent="0" algn="ctr">
              <a:buNone/>
            </a:pPr>
            <a:r>
              <a:rPr lang="en-US" dirty="0" smtClean="0">
                <a:solidFill>
                  <a:srgbClr val="FF0000"/>
                </a:solidFill>
                <a:latin typeface="Times New Roman" pitchFamily="18" charset="0"/>
                <a:cs typeface="Times New Roman" pitchFamily="18" charset="0"/>
              </a:rPr>
              <a:t>CẢM ƠN CÁC BẠN ĐÃ LẮNG NGHE</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8229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NHÓM THỰC HIỆN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Nguyễn Văn Huy</a:t>
            </a:r>
          </a:p>
          <a:p>
            <a:r>
              <a:rPr lang="en-US" dirty="0" smtClean="0">
                <a:solidFill>
                  <a:srgbClr val="004274"/>
                </a:solidFill>
                <a:latin typeface="Times New Roman" pitchFamily="18" charset="0"/>
                <a:cs typeface="Times New Roman" pitchFamily="18" charset="0"/>
              </a:rPr>
              <a:t>Ngô </a:t>
            </a:r>
            <a:r>
              <a:rPr lang="en-US" dirty="0" err="1" smtClean="0">
                <a:solidFill>
                  <a:srgbClr val="004274"/>
                </a:solidFill>
                <a:latin typeface="Times New Roman" pitchFamily="18" charset="0"/>
                <a:cs typeface="Times New Roman" pitchFamily="18" charset="0"/>
              </a:rPr>
              <a:t>Quang</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Linh</a:t>
            </a:r>
            <a:endParaRPr lang="en-US" dirty="0" smtClean="0">
              <a:solidFill>
                <a:srgbClr val="004274"/>
              </a:solidFill>
              <a:latin typeface="Times New Roman" pitchFamily="18" charset="0"/>
              <a:cs typeface="Times New Roman" pitchFamily="18" charset="0"/>
            </a:endParaRPr>
          </a:p>
          <a:p>
            <a:r>
              <a:rPr lang="en-US" dirty="0" err="1" smtClean="0">
                <a:solidFill>
                  <a:srgbClr val="004274"/>
                </a:solidFill>
                <a:latin typeface="Times New Roman" pitchFamily="18" charset="0"/>
                <a:cs typeface="Times New Roman" pitchFamily="18" charset="0"/>
              </a:rPr>
              <a:t>Nguyễn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Tiến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Quang</a:t>
            </a:r>
            <a:endParaRPr lang="en-US" dirty="0" smtClean="0">
              <a:solidFill>
                <a:srgbClr val="004274"/>
              </a:solidFill>
              <a:latin typeface="Times New Roman" pitchFamily="18" charset="0"/>
              <a:cs typeface="Times New Roman" pitchFamily="18" charset="0"/>
            </a:endParaRPr>
          </a:p>
          <a:p>
            <a:r>
              <a:rPr lang="en-US" dirty="0" err="1" smtClean="0">
                <a:solidFill>
                  <a:srgbClr val="004274"/>
                </a:solidFill>
                <a:latin typeface="Times New Roman" pitchFamily="18" charset="0"/>
                <a:cs typeface="Times New Roman" pitchFamily="18" charset="0"/>
              </a:rPr>
              <a:t>Nguyễn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Công</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Dũng</a:t>
            </a:r>
            <a:endParaRPr lang="en-US"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2358067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solidFill>
                  <a:schemeClr val="accent2"/>
                </a:solidFill>
                <a:latin typeface="Times New Roman" pitchFamily="18" charset="0"/>
                <a:cs typeface="Times New Roman" pitchFamily="18" charset="0"/>
              </a:rPr>
              <a:t>TÊN ĐỀ TÀI</a:t>
            </a:r>
            <a:endParaRPr lang="en-US" sz="5000" dirty="0">
              <a:solidFill>
                <a:schemeClr val="accent2"/>
              </a:solidFill>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447800"/>
            <a:ext cx="6256020" cy="4811524"/>
          </a:xfrm>
        </p:spPr>
      </p:pic>
      <p:sp>
        <p:nvSpPr>
          <p:cNvPr id="5" name="TextBox 4"/>
          <p:cNvSpPr txBox="1"/>
          <p:nvPr/>
        </p:nvSpPr>
        <p:spPr>
          <a:xfrm>
            <a:off x="1697736" y="1905000"/>
            <a:ext cx="5615640" cy="523220"/>
          </a:xfrm>
          <a:prstGeom prst="rect">
            <a:avLst/>
          </a:prstGeom>
          <a:noFill/>
        </p:spPr>
        <p:txBody>
          <a:bodyPr wrap="none" rtlCol="0">
            <a:spAutoFit/>
          </a:bodyPr>
          <a:lstStyle/>
          <a:p>
            <a:pPr marL="457200" indent="-457200">
              <a:buFont typeface="Arial" pitchFamily="34" charset="0"/>
              <a:buChar char="•"/>
            </a:pPr>
            <a:r>
              <a:rPr lang="en-US" sz="2800" dirty="0" smtClean="0">
                <a:solidFill>
                  <a:srgbClr val="FF0000"/>
                </a:solidFill>
                <a:latin typeface="Times New Roman" pitchFamily="18" charset="0"/>
                <a:cs typeface="Times New Roman" pitchFamily="18" charset="0"/>
              </a:rPr>
              <a:t>Tạo </a:t>
            </a:r>
            <a:r>
              <a:rPr lang="en-US" sz="2800" smtClean="0">
                <a:solidFill>
                  <a:srgbClr val="FF0000"/>
                </a:solidFill>
                <a:latin typeface="Times New Roman" pitchFamily="18" charset="0"/>
                <a:cs typeface="Times New Roman" pitchFamily="18" charset="0"/>
              </a:rPr>
              <a:t>một website </a:t>
            </a:r>
            <a:r>
              <a:rPr lang="en-US" sz="2800" dirty="0" smtClean="0">
                <a:solidFill>
                  <a:srgbClr val="FF0000"/>
                </a:solidFill>
                <a:latin typeface="Times New Roman" pitchFamily="18" charset="0"/>
                <a:cs typeface="Times New Roman" pitchFamily="18" charset="0"/>
              </a:rPr>
              <a:t>xem phim online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79643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solidFill>
                  <a:schemeClr val="accent2"/>
                </a:solidFill>
                <a:latin typeface="Times New Roman" pitchFamily="18" charset="0"/>
                <a:cs typeface="Times New Roman" pitchFamily="18" charset="0"/>
              </a:rPr>
              <a:t>Mục đích đề tài</a:t>
            </a:r>
            <a:endParaRPr lang="en-US" sz="5000"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buFont typeface="Wingdings" pitchFamily="2" charset="2"/>
              <a:buChar char="Ø"/>
            </a:pPr>
            <a:r>
              <a:rPr lang="en-US" sz="4400" dirty="0" smtClean="0">
                <a:solidFill>
                  <a:srgbClr val="FF0000"/>
                </a:solidFill>
                <a:latin typeface="Times New Roman" pitchFamily="18" charset="0"/>
                <a:cs typeface="Times New Roman" pitchFamily="18" charset="0"/>
              </a:rPr>
              <a:t>Xây dựng một </a:t>
            </a:r>
            <a:r>
              <a:rPr lang="en-US" sz="4400" dirty="0" err="1" smtClean="0">
                <a:solidFill>
                  <a:srgbClr val="FF0000"/>
                </a:solidFill>
                <a:latin typeface="Times New Roman" pitchFamily="18" charset="0"/>
                <a:cs typeface="Times New Roman" pitchFamily="18" charset="0"/>
              </a:rPr>
              <a:t>trang</a:t>
            </a:r>
            <a:r>
              <a:rPr lang="en-US" sz="4400" dirty="0" smtClean="0">
                <a:solidFill>
                  <a:srgbClr val="FF0000"/>
                </a:solidFill>
                <a:latin typeface="Times New Roman" pitchFamily="18" charset="0"/>
                <a:cs typeface="Times New Roman" pitchFamily="18" charset="0"/>
              </a:rPr>
              <a:t> website giải trí</a:t>
            </a:r>
          </a:p>
          <a:p>
            <a:pPr lvl="1">
              <a:buFont typeface="Wingdings" pitchFamily="2" charset="2"/>
              <a:buChar char="Ø"/>
            </a:pPr>
            <a:r>
              <a:rPr lang="en-US" sz="3300" dirty="0">
                <a:solidFill>
                  <a:srgbClr val="004274"/>
                </a:solidFill>
                <a:latin typeface="Times New Roman" pitchFamily="18" charset="0"/>
                <a:cs typeface="Times New Roman" pitchFamily="18" charset="0"/>
              </a:rPr>
              <a:t>Hiện nay là thời đại công nghệ 4.0. giải trí là một phần không thể thiếu trong nhu cầu đời sống của con người</a:t>
            </a:r>
          </a:p>
          <a:p>
            <a:pPr lvl="1">
              <a:buFont typeface="Wingdings" pitchFamily="2" charset="2"/>
              <a:buChar char="Ø"/>
            </a:pPr>
            <a:r>
              <a:rPr lang="en-US" sz="3300" dirty="0">
                <a:solidFill>
                  <a:srgbClr val="004274"/>
                </a:solidFill>
                <a:latin typeface="Times New Roman" pitchFamily="18" charset="0"/>
                <a:cs typeface="Times New Roman" pitchFamily="18" charset="0"/>
              </a:rPr>
              <a:t>Mạng xã hội ngày càng phát triển tạo ra một trang web để giải trí là hoàn toàn phù </a:t>
            </a:r>
            <a:r>
              <a:rPr lang="en-US" sz="3300" dirty="0" smtClean="0">
                <a:solidFill>
                  <a:srgbClr val="004274"/>
                </a:solidFill>
                <a:latin typeface="Times New Roman" pitchFamily="18" charset="0"/>
                <a:cs typeface="Times New Roman" pitchFamily="18" charset="0"/>
              </a:rPr>
              <a:t>hợp</a:t>
            </a:r>
          </a:p>
          <a:p>
            <a:pPr>
              <a:buFont typeface="Wingdings" pitchFamily="2" charset="2"/>
              <a:buChar char="Ø"/>
            </a:pPr>
            <a:r>
              <a:rPr lang="en-US" sz="4400" dirty="0" smtClean="0">
                <a:solidFill>
                  <a:srgbClr val="FF0000"/>
                </a:solidFill>
                <a:latin typeface="Times New Roman" pitchFamily="18" charset="0"/>
                <a:cs typeface="Times New Roman" pitchFamily="18" charset="0"/>
              </a:rPr>
              <a:t>Tạo một </a:t>
            </a:r>
            <a:r>
              <a:rPr lang="en-US" sz="4400" dirty="0" err="1" smtClean="0">
                <a:solidFill>
                  <a:srgbClr val="FF0000"/>
                </a:solidFill>
                <a:latin typeface="Times New Roman" pitchFamily="18" charset="0"/>
                <a:cs typeface="Times New Roman" pitchFamily="18" charset="0"/>
              </a:rPr>
              <a:t>trang</a:t>
            </a:r>
            <a:r>
              <a:rPr lang="en-US" sz="4400" dirty="0" smtClean="0">
                <a:solidFill>
                  <a:srgbClr val="FF0000"/>
                </a:solidFill>
                <a:latin typeface="Times New Roman" pitchFamily="18" charset="0"/>
                <a:cs typeface="Times New Roman" pitchFamily="18" charset="0"/>
              </a:rPr>
              <a:t> website xem phim trực tuyến</a:t>
            </a:r>
            <a:endParaRPr lang="en-US" dirty="0">
              <a:solidFill>
                <a:srgbClr val="FF0000"/>
              </a:solidFill>
              <a:latin typeface="Times New Roman" pitchFamily="18" charset="0"/>
              <a:cs typeface="Times New Roman" pitchFamily="18" charset="0"/>
            </a:endParaRPr>
          </a:p>
          <a:p>
            <a:pPr lvl="1">
              <a:buFont typeface="Wingdings" pitchFamily="2" charset="2"/>
              <a:buChar char="Ø"/>
            </a:pPr>
            <a:r>
              <a:rPr lang="vi-VN" sz="3200" dirty="0">
                <a:solidFill>
                  <a:srgbClr val="004274"/>
                </a:solidFill>
                <a:latin typeface="Times New Roman" pitchFamily="18" charset="0"/>
                <a:cs typeface="Times New Roman" pitchFamily="18" charset="0"/>
              </a:rPr>
              <a:t>Phim ảnh bây giờ là một phần của đời </a:t>
            </a:r>
            <a:r>
              <a:rPr lang="en-US" sz="3200" dirty="0" err="1" smtClean="0">
                <a:solidFill>
                  <a:srgbClr val="004274"/>
                </a:solidFill>
                <a:latin typeface="Times New Roman" pitchFamily="18" charset="0"/>
                <a:cs typeface="Times New Roman" pitchFamily="18" charset="0"/>
              </a:rPr>
              <a:t>sống</a:t>
            </a:r>
            <a:r>
              <a:rPr lang="vi-VN" sz="3200" dirty="0" smtClean="0">
                <a:solidFill>
                  <a:srgbClr val="004274"/>
                </a:solidFill>
                <a:latin typeface="Times New Roman" pitchFamily="18" charset="0"/>
                <a:cs typeface="Times New Roman" pitchFamily="18" charset="0"/>
              </a:rPr>
              <a:t> </a:t>
            </a:r>
            <a:r>
              <a:rPr lang="vi-VN" sz="3200" dirty="0">
                <a:solidFill>
                  <a:srgbClr val="004274"/>
                </a:solidFill>
                <a:latin typeface="Times New Roman" pitchFamily="18" charset="0"/>
                <a:cs typeface="Times New Roman" pitchFamily="18" charset="0"/>
              </a:rPr>
              <a:t>con người </a:t>
            </a:r>
            <a:endParaRPr lang="en-US" sz="3200" dirty="0" smtClean="0">
              <a:solidFill>
                <a:srgbClr val="004274"/>
              </a:solidFill>
              <a:latin typeface="Times New Roman" pitchFamily="18" charset="0"/>
              <a:cs typeface="Times New Roman" pitchFamily="18" charset="0"/>
            </a:endParaRPr>
          </a:p>
          <a:p>
            <a:pPr lvl="1">
              <a:buFont typeface="Wingdings" pitchFamily="2" charset="2"/>
              <a:buChar char="Ø"/>
            </a:pPr>
            <a:r>
              <a:rPr lang="vi-VN" sz="3200" dirty="0" smtClean="0">
                <a:solidFill>
                  <a:srgbClr val="004274"/>
                </a:solidFill>
                <a:latin typeface="Times New Roman" pitchFamily="18" charset="0"/>
                <a:cs typeface="Times New Roman" pitchFamily="18" charset="0"/>
              </a:rPr>
              <a:t>Mạng </a:t>
            </a:r>
            <a:r>
              <a:rPr lang="vi-VN" sz="3200" dirty="0">
                <a:solidFill>
                  <a:srgbClr val="004274"/>
                </a:solidFill>
                <a:latin typeface="Times New Roman" pitchFamily="18" charset="0"/>
                <a:cs typeface="Times New Roman" pitchFamily="18" charset="0"/>
              </a:rPr>
              <a:t>online phát triển nhu cầu người xem phim online ngày càng </a:t>
            </a:r>
            <a:r>
              <a:rPr lang="vi-VN" sz="3200" dirty="0" smtClean="0">
                <a:solidFill>
                  <a:srgbClr val="004274"/>
                </a:solidFill>
                <a:latin typeface="Times New Roman" pitchFamily="18" charset="0"/>
                <a:cs typeface="Times New Roman" pitchFamily="18" charset="0"/>
              </a:rPr>
              <a:t>cao</a:t>
            </a:r>
            <a:endParaRPr lang="en-US" sz="3200" dirty="0" smtClean="0">
              <a:solidFill>
                <a:srgbClr val="004274"/>
              </a:solidFill>
              <a:latin typeface="Times New Roman" pitchFamily="18" charset="0"/>
              <a:cs typeface="Times New Roman" pitchFamily="18" charset="0"/>
            </a:endParaRPr>
          </a:p>
          <a:p>
            <a:pPr lvl="1">
              <a:buFont typeface="Wingdings" pitchFamily="2" charset="2"/>
              <a:buChar char="Ø"/>
            </a:pPr>
            <a:r>
              <a:rPr lang="vi-VN" sz="3200" dirty="0" smtClean="0">
                <a:solidFill>
                  <a:srgbClr val="004274"/>
                </a:solidFill>
                <a:latin typeface="Times New Roman" pitchFamily="18" charset="0"/>
                <a:cs typeface="Times New Roman" pitchFamily="18" charset="0"/>
              </a:rPr>
              <a:t> </a:t>
            </a:r>
            <a:r>
              <a:rPr lang="vi-VN" sz="3200" dirty="0">
                <a:solidFill>
                  <a:srgbClr val="004274"/>
                </a:solidFill>
                <a:latin typeface="Times New Roman" pitchFamily="18" charset="0"/>
                <a:cs typeface="Times New Roman" pitchFamily="18" charset="0"/>
              </a:rPr>
              <a:t>Để đáp ứng nhu cầu thì một trang </a:t>
            </a:r>
            <a:r>
              <a:rPr lang="vi-VN" sz="3200" dirty="0" smtClean="0">
                <a:solidFill>
                  <a:srgbClr val="004274"/>
                </a:solidFill>
                <a:latin typeface="Times New Roman" pitchFamily="18" charset="0"/>
                <a:cs typeface="Times New Roman" pitchFamily="18" charset="0"/>
              </a:rPr>
              <a:t>websi</a:t>
            </a:r>
            <a:r>
              <a:rPr lang="en-US" sz="3200" dirty="0" smtClean="0">
                <a:solidFill>
                  <a:srgbClr val="004274"/>
                </a:solidFill>
                <a:latin typeface="Times New Roman" pitchFamily="18" charset="0"/>
                <a:cs typeface="Times New Roman" pitchFamily="18" charset="0"/>
              </a:rPr>
              <a:t>t</a:t>
            </a:r>
            <a:r>
              <a:rPr lang="vi-VN" sz="3200" dirty="0" smtClean="0">
                <a:solidFill>
                  <a:srgbClr val="004274"/>
                </a:solidFill>
                <a:latin typeface="Times New Roman" pitchFamily="18" charset="0"/>
                <a:cs typeface="Times New Roman" pitchFamily="18" charset="0"/>
              </a:rPr>
              <a:t>e </a:t>
            </a:r>
            <a:r>
              <a:rPr lang="vi-VN" sz="3200" dirty="0">
                <a:solidFill>
                  <a:srgbClr val="004274"/>
                </a:solidFill>
                <a:latin typeface="Times New Roman" pitchFamily="18" charset="0"/>
                <a:cs typeface="Times New Roman" pitchFamily="18" charset="0"/>
              </a:rPr>
              <a:t>online là hoàn toàn cần thiết</a:t>
            </a:r>
            <a:endParaRPr lang="en-US" sz="3200" dirty="0" smtClean="0">
              <a:solidFill>
                <a:srgbClr val="004274"/>
              </a:solidFill>
              <a:latin typeface="Times New Roman" pitchFamily="18" charset="0"/>
              <a:cs typeface="Times New Roman" pitchFamily="18" charset="0"/>
            </a:endParaRPr>
          </a:p>
          <a:p>
            <a:pPr>
              <a:buFont typeface="Wingdings" pitchFamily="2" charset="2"/>
              <a:buChar char="Ø"/>
            </a:pPr>
            <a:endParaRPr lang="en-US" dirty="0" smtClean="0">
              <a:solidFill>
                <a:srgbClr val="004274"/>
              </a:solidFill>
              <a:latin typeface="Times New Roman" pitchFamily="18" charset="0"/>
              <a:cs typeface="Times New Roman" pitchFamily="18" charset="0"/>
            </a:endParaRPr>
          </a:p>
          <a:p>
            <a:pPr>
              <a:buFont typeface="Wingdings" pitchFamily="2" charset="2"/>
              <a:buChar char="v"/>
            </a:pPr>
            <a:endParaRPr lang="en-US" dirty="0" smtClean="0">
              <a:solidFill>
                <a:srgbClr val="004274"/>
              </a:solidFill>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6324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NỘI DUNG THỰC HIỆN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Tìm hiểu về một </a:t>
            </a:r>
            <a:r>
              <a:rPr lang="en-US" dirty="0" err="1" smtClean="0">
                <a:solidFill>
                  <a:srgbClr val="004274"/>
                </a:solidFill>
                <a:latin typeface="Times New Roman" pitchFamily="18" charset="0"/>
                <a:cs typeface="Times New Roman" pitchFamily="18" charset="0"/>
              </a:rPr>
              <a:t>trang</a:t>
            </a:r>
            <a:r>
              <a:rPr lang="en-US" dirty="0" smtClean="0">
                <a:solidFill>
                  <a:srgbClr val="004274"/>
                </a:solidFill>
                <a:latin typeface="Times New Roman" pitchFamily="18" charset="0"/>
                <a:cs typeface="Times New Roman" pitchFamily="18" charset="0"/>
              </a:rPr>
              <a:t> website online</a:t>
            </a:r>
          </a:p>
          <a:p>
            <a:r>
              <a:rPr lang="en-US" dirty="0" smtClean="0">
                <a:solidFill>
                  <a:srgbClr val="004274"/>
                </a:solidFill>
                <a:latin typeface="Times New Roman" pitchFamily="18" charset="0"/>
                <a:cs typeface="Times New Roman" pitchFamily="18" charset="0"/>
              </a:rPr>
              <a:t>Xây dựng giao diện trang web</a:t>
            </a:r>
          </a:p>
          <a:p>
            <a:r>
              <a:rPr lang="en-US" dirty="0" smtClean="0">
                <a:solidFill>
                  <a:srgbClr val="004274"/>
                </a:solidFill>
                <a:latin typeface="Times New Roman" pitchFamily="18" charset="0"/>
                <a:cs typeface="Times New Roman" pitchFamily="18" charset="0"/>
              </a:rPr>
              <a:t>Chọn nội dung thích hợp để đưa vào</a:t>
            </a:r>
          </a:p>
          <a:p>
            <a:r>
              <a:rPr lang="en-US" dirty="0" smtClean="0">
                <a:solidFill>
                  <a:srgbClr val="004274"/>
                </a:solidFill>
                <a:latin typeface="Times New Roman" pitchFamily="18" charset="0"/>
                <a:cs typeface="Times New Roman" pitchFamily="18" charset="0"/>
              </a:rPr>
              <a:t>Thiết kế phù hợp với người dùng</a:t>
            </a:r>
          </a:p>
          <a:p>
            <a:r>
              <a:rPr lang="en-US" dirty="0" smtClean="0">
                <a:solidFill>
                  <a:srgbClr val="004274"/>
                </a:solidFill>
                <a:latin typeface="Times New Roman" pitchFamily="18" charset="0"/>
                <a:cs typeface="Times New Roman" pitchFamily="18" charset="0"/>
              </a:rPr>
              <a:t>Đưa ra các tiêu chuẩn để đánh giá</a:t>
            </a:r>
          </a:p>
          <a:p>
            <a:r>
              <a:rPr lang="en-US" dirty="0" smtClean="0">
                <a:solidFill>
                  <a:srgbClr val="004274"/>
                </a:solidFill>
                <a:latin typeface="Times New Roman" pitchFamily="18" charset="0"/>
                <a:cs typeface="Times New Roman" pitchFamily="18" charset="0"/>
              </a:rPr>
              <a:t>Thiết kế bằng HTML,CSS,JAVA SCRIPT</a:t>
            </a:r>
            <a:endParaRPr lang="en-US"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3006889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CHIA CÔNG VIỆC</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Nguyễn </a:t>
            </a:r>
            <a:r>
              <a:rPr lang="en-US" dirty="0" err="1" smtClean="0">
                <a:solidFill>
                  <a:srgbClr val="004274"/>
                </a:solidFill>
                <a:latin typeface="Times New Roman" pitchFamily="18" charset="0"/>
                <a:cs typeface="Times New Roman" pitchFamily="18" charset="0"/>
              </a:rPr>
              <a:t>Văn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Huy</a:t>
            </a:r>
            <a:endParaRPr lang="en-US" dirty="0" smtClean="0">
              <a:solidFill>
                <a:srgbClr val="004274"/>
              </a:solidFill>
              <a:latin typeface="Times New Roman" pitchFamily="18" charset="0"/>
              <a:cs typeface="Times New Roman" pitchFamily="18" charset="0"/>
            </a:endParaRPr>
          </a:p>
          <a:p>
            <a:pPr lvl="1"/>
            <a:r>
              <a:rPr lang="en-US" dirty="0" smtClean="0">
                <a:solidFill>
                  <a:srgbClr val="004274"/>
                </a:solidFill>
                <a:latin typeface="Times New Roman" pitchFamily="18" charset="0"/>
                <a:cs typeface="Times New Roman" pitchFamily="18" charset="0"/>
              </a:rPr>
              <a:t>Chọn nội dung</a:t>
            </a:r>
            <a:endParaRPr lang="en-US" dirty="0">
              <a:solidFill>
                <a:srgbClr val="004274"/>
              </a:solidFill>
              <a:latin typeface="Times New Roman" pitchFamily="18" charset="0"/>
              <a:cs typeface="Times New Roman" pitchFamily="18" charset="0"/>
            </a:endParaRPr>
          </a:p>
          <a:p>
            <a:r>
              <a:rPr lang="en-US" dirty="0" smtClean="0">
                <a:solidFill>
                  <a:srgbClr val="004274"/>
                </a:solidFill>
                <a:latin typeface="Times New Roman" pitchFamily="18" charset="0"/>
                <a:cs typeface="Times New Roman" pitchFamily="18" charset="0"/>
              </a:rPr>
              <a:t>Ngô </a:t>
            </a:r>
            <a:r>
              <a:rPr lang="en-US" dirty="0" err="1" smtClean="0">
                <a:solidFill>
                  <a:srgbClr val="004274"/>
                </a:solidFill>
                <a:latin typeface="Times New Roman" pitchFamily="18" charset="0"/>
                <a:cs typeface="Times New Roman" pitchFamily="18" charset="0"/>
              </a:rPr>
              <a:t>Quang</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Linh</a:t>
            </a:r>
            <a:endParaRPr lang="en-US" dirty="0" smtClean="0">
              <a:solidFill>
                <a:srgbClr val="004274"/>
              </a:solidFill>
              <a:latin typeface="Times New Roman" pitchFamily="18" charset="0"/>
              <a:cs typeface="Times New Roman" pitchFamily="18" charset="0"/>
            </a:endParaRPr>
          </a:p>
          <a:p>
            <a:pPr lvl="1"/>
            <a:r>
              <a:rPr lang="en-US" dirty="0" err="1" smtClean="0">
                <a:solidFill>
                  <a:srgbClr val="004274"/>
                </a:solidFill>
                <a:latin typeface="Times New Roman" pitchFamily="18" charset="0"/>
                <a:cs typeface="Times New Roman" pitchFamily="18" charset="0"/>
              </a:rPr>
              <a:t>Lập</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trình</a:t>
            </a:r>
            <a:r>
              <a:rPr lang="en-US" dirty="0" smtClean="0">
                <a:solidFill>
                  <a:srgbClr val="004274"/>
                </a:solidFill>
                <a:latin typeface="Times New Roman" pitchFamily="18" charset="0"/>
                <a:cs typeface="Times New Roman" pitchFamily="18" charset="0"/>
              </a:rPr>
              <a:t> </a:t>
            </a:r>
          </a:p>
          <a:p>
            <a:r>
              <a:rPr lang="en-US" dirty="0" err="1" smtClean="0">
                <a:solidFill>
                  <a:srgbClr val="004274"/>
                </a:solidFill>
                <a:latin typeface="Times New Roman" pitchFamily="18" charset="0"/>
                <a:cs typeface="Times New Roman" pitchFamily="18" charset="0"/>
              </a:rPr>
              <a:t>Nguyễn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Công</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Dũng</a:t>
            </a:r>
            <a:endParaRPr lang="en-US" dirty="0" smtClean="0">
              <a:solidFill>
                <a:srgbClr val="004274"/>
              </a:solidFill>
              <a:latin typeface="Times New Roman" pitchFamily="18" charset="0"/>
              <a:cs typeface="Times New Roman" pitchFamily="18" charset="0"/>
            </a:endParaRPr>
          </a:p>
          <a:p>
            <a:pPr lvl="1"/>
            <a:r>
              <a:rPr lang="en-US" dirty="0" err="1" smtClean="0">
                <a:solidFill>
                  <a:srgbClr val="004274"/>
                </a:solidFill>
                <a:latin typeface="Times New Roman" pitchFamily="18" charset="0"/>
                <a:cs typeface="Times New Roman" pitchFamily="18" charset="0"/>
              </a:rPr>
              <a:t>Lập</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trình</a:t>
            </a:r>
            <a:r>
              <a:rPr lang="en-US" dirty="0" smtClean="0">
                <a:solidFill>
                  <a:srgbClr val="004274"/>
                </a:solidFill>
                <a:latin typeface="Times New Roman" pitchFamily="18" charset="0"/>
                <a:cs typeface="Times New Roman" pitchFamily="18" charset="0"/>
              </a:rPr>
              <a:t> </a:t>
            </a:r>
          </a:p>
          <a:p>
            <a:r>
              <a:rPr lang="en-US" dirty="0" err="1" smtClean="0">
                <a:solidFill>
                  <a:srgbClr val="004274"/>
                </a:solidFill>
                <a:latin typeface="Times New Roman" pitchFamily="18" charset="0"/>
                <a:cs typeface="Times New Roman" pitchFamily="18" charset="0"/>
              </a:rPr>
              <a:t>Nguyễn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Tiến</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Quang</a:t>
            </a:r>
            <a:endParaRPr lang="en-US" dirty="0" smtClean="0">
              <a:solidFill>
                <a:srgbClr val="004274"/>
              </a:solidFill>
              <a:latin typeface="Times New Roman" pitchFamily="18" charset="0"/>
              <a:cs typeface="Times New Roman" pitchFamily="18" charset="0"/>
            </a:endParaRPr>
          </a:p>
          <a:p>
            <a:pPr lvl="1"/>
            <a:r>
              <a:rPr lang="en-US" dirty="0" err="1" smtClean="0">
                <a:solidFill>
                  <a:srgbClr val="004274"/>
                </a:solidFill>
                <a:latin typeface="Times New Roman" pitchFamily="18" charset="0"/>
                <a:cs typeface="Times New Roman" pitchFamily="18" charset="0"/>
              </a:rPr>
              <a:t>Thiết</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kê</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giao</a:t>
            </a:r>
            <a:r>
              <a:rPr lang="en-US" dirty="0" smtClean="0">
                <a:solidFill>
                  <a:srgbClr val="004274"/>
                </a:solidFill>
                <a:latin typeface="Times New Roman" pitchFamily="18" charset="0"/>
                <a:cs typeface="Times New Roman" pitchFamily="18" charset="0"/>
              </a:rPr>
              <a:t> </a:t>
            </a:r>
            <a:r>
              <a:rPr lang="en-US" dirty="0" err="1" smtClean="0">
                <a:solidFill>
                  <a:srgbClr val="004274"/>
                </a:solidFill>
                <a:latin typeface="Times New Roman" pitchFamily="18" charset="0"/>
                <a:cs typeface="Times New Roman" pitchFamily="18" charset="0"/>
              </a:rPr>
              <a:t>diện</a:t>
            </a:r>
            <a:endParaRPr lang="en-US" dirty="0" smtClean="0">
              <a:solidFill>
                <a:srgbClr val="004274"/>
              </a:solidFill>
              <a:latin typeface="Times New Roman" pitchFamily="18" charset="0"/>
              <a:cs typeface="Times New Roman" pitchFamily="18" charset="0"/>
            </a:endParaRPr>
          </a:p>
          <a:p>
            <a:pPr lvl="1"/>
            <a:endParaRPr lang="en-US" dirty="0">
              <a:solidFill>
                <a:srgbClr val="004274"/>
              </a:solidFill>
              <a:latin typeface="Times New Roman" pitchFamily="18" charset="0"/>
              <a:cs typeface="Times New Roman" pitchFamily="18" charset="0"/>
            </a:endParaRPr>
          </a:p>
          <a:p>
            <a:pPr marL="320040" lvl="1" indent="0">
              <a:buNone/>
            </a:pPr>
            <a:endParaRPr lang="en-US" dirty="0" smtClean="0">
              <a:solidFill>
                <a:srgbClr val="004274"/>
              </a:solidFill>
            </a:endParaRPr>
          </a:p>
        </p:txBody>
      </p:sp>
    </p:spTree>
    <p:extLst>
      <p:ext uri="{BB962C8B-B14F-4D97-AF65-F5344CB8AC3E}">
        <p14:creationId xmlns:p14="http://schemas.microsoft.com/office/powerpoint/2010/main" val="3882703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TIẾN ĐỘ THỰC HIỆN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PHÂN TÍCH</a:t>
            </a:r>
          </a:p>
          <a:p>
            <a:r>
              <a:rPr lang="en-US" dirty="0" smtClean="0">
                <a:solidFill>
                  <a:srgbClr val="004274"/>
                </a:solidFill>
                <a:latin typeface="Times New Roman" pitchFamily="18" charset="0"/>
                <a:cs typeface="Times New Roman" pitchFamily="18" charset="0"/>
              </a:rPr>
              <a:t>THIẾT KẾ</a:t>
            </a:r>
          </a:p>
          <a:p>
            <a:r>
              <a:rPr lang="en-US" dirty="0" smtClean="0">
                <a:solidFill>
                  <a:srgbClr val="004274"/>
                </a:solidFill>
                <a:latin typeface="Times New Roman" pitchFamily="18" charset="0"/>
                <a:cs typeface="Times New Roman" pitchFamily="18" charset="0"/>
              </a:rPr>
              <a:t>THỰC HIỆN</a:t>
            </a:r>
          </a:p>
          <a:p>
            <a:r>
              <a:rPr lang="en-US" dirty="0" smtClean="0">
                <a:solidFill>
                  <a:srgbClr val="004274"/>
                </a:solidFill>
                <a:latin typeface="Times New Roman" pitchFamily="18" charset="0"/>
                <a:cs typeface="Times New Roman" pitchFamily="18" charset="0"/>
              </a:rPr>
              <a:t>THỬ NGHIỆM</a:t>
            </a:r>
          </a:p>
          <a:p>
            <a:r>
              <a:rPr lang="en-US" dirty="0" smtClean="0">
                <a:solidFill>
                  <a:srgbClr val="004274"/>
                </a:solidFill>
                <a:latin typeface="Times New Roman" pitchFamily="18" charset="0"/>
                <a:cs typeface="Times New Roman" pitchFamily="18" charset="0"/>
              </a:rPr>
              <a:t>TRIỂN KHAI</a:t>
            </a:r>
          </a:p>
          <a:p>
            <a:r>
              <a:rPr lang="en-US" dirty="0" smtClean="0">
                <a:solidFill>
                  <a:srgbClr val="004274"/>
                </a:solidFill>
                <a:latin typeface="Times New Roman" pitchFamily="18" charset="0"/>
                <a:cs typeface="Times New Roman" pitchFamily="18" charset="0"/>
              </a:rPr>
              <a:t>UPDATE VÀ BẢO TRÌ..</a:t>
            </a:r>
            <a:endParaRPr lang="en-US"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3326727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DỰ KIẾN KẾT QUẢ</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solidFill>
                  <a:srgbClr val="004274"/>
                </a:solidFill>
                <a:latin typeface="Times New Roman" pitchFamily="18" charset="0"/>
                <a:cs typeface="Times New Roman" pitchFamily="18" charset="0"/>
              </a:rPr>
              <a:t>Hoàn thành đề tài đúng thời gian và chỉ tiêu</a:t>
            </a:r>
          </a:p>
          <a:p>
            <a:r>
              <a:rPr lang="en-US" dirty="0" smtClean="0">
                <a:solidFill>
                  <a:srgbClr val="004274"/>
                </a:solidFill>
                <a:latin typeface="Times New Roman" pitchFamily="18" charset="0"/>
                <a:cs typeface="Times New Roman" pitchFamily="18" charset="0"/>
              </a:rPr>
              <a:t>Tạo một </a:t>
            </a:r>
            <a:r>
              <a:rPr lang="en-US" dirty="0" err="1" smtClean="0">
                <a:solidFill>
                  <a:srgbClr val="004274"/>
                </a:solidFill>
                <a:latin typeface="Times New Roman" pitchFamily="18" charset="0"/>
                <a:cs typeface="Times New Roman" pitchFamily="18" charset="0"/>
              </a:rPr>
              <a:t>trang</a:t>
            </a:r>
            <a:r>
              <a:rPr lang="en-US" dirty="0" smtClean="0">
                <a:solidFill>
                  <a:srgbClr val="004274"/>
                </a:solidFill>
                <a:latin typeface="Times New Roman" pitchFamily="18" charset="0"/>
                <a:cs typeface="Times New Roman" pitchFamily="18" charset="0"/>
              </a:rPr>
              <a:t> website hoàn chỉnh </a:t>
            </a:r>
          </a:p>
          <a:p>
            <a:r>
              <a:rPr lang="en-US" dirty="0" smtClean="0">
                <a:solidFill>
                  <a:srgbClr val="004274"/>
                </a:solidFill>
                <a:latin typeface="Times New Roman" pitchFamily="18" charset="0"/>
                <a:cs typeface="Times New Roman" pitchFamily="18" charset="0"/>
              </a:rPr>
              <a:t>Đưa </a:t>
            </a:r>
            <a:r>
              <a:rPr lang="en-US" dirty="0" err="1" smtClean="0">
                <a:solidFill>
                  <a:srgbClr val="004274"/>
                </a:solidFill>
                <a:latin typeface="Times New Roman" pitchFamily="18" charset="0"/>
                <a:cs typeface="Times New Roman" pitchFamily="18" charset="0"/>
              </a:rPr>
              <a:t>trang</a:t>
            </a:r>
            <a:r>
              <a:rPr lang="en-US" dirty="0" smtClean="0">
                <a:solidFill>
                  <a:srgbClr val="004274"/>
                </a:solidFill>
                <a:latin typeface="Times New Roman" pitchFamily="18" charset="0"/>
                <a:cs typeface="Times New Roman" pitchFamily="18" charset="0"/>
              </a:rPr>
              <a:t> website vào sử dụng</a:t>
            </a:r>
          </a:p>
          <a:p>
            <a:r>
              <a:rPr lang="en-US" dirty="0" smtClean="0">
                <a:solidFill>
                  <a:srgbClr val="004274"/>
                </a:solidFill>
                <a:latin typeface="Times New Roman" pitchFamily="18" charset="0"/>
                <a:cs typeface="Times New Roman" pitchFamily="18" charset="0"/>
              </a:rPr>
              <a:t>Được  mọi người ưa chuộm và tin dùng</a:t>
            </a:r>
            <a:endParaRPr lang="en-US"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447901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0000"/>
                </a:solidFill>
                <a:latin typeface="Times New Roman" pitchFamily="18" charset="0"/>
                <a:cs typeface="Times New Roman" pitchFamily="18" charset="0"/>
              </a:rPr>
              <a:t>MÔ HÌNH PHÁT TRIỂN</a:t>
            </a:r>
            <a:endParaRPr lang="en-US">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vi-VN" sz="2800" dirty="0">
                <a:solidFill>
                  <a:srgbClr val="004274"/>
                </a:solidFill>
              </a:rPr>
              <a:t>Mô hình thác nước ( Waterfall model</a:t>
            </a:r>
            <a:r>
              <a:rPr lang="vi-VN" sz="2800" dirty="0" smtClean="0">
                <a:solidFill>
                  <a:srgbClr val="004274"/>
                </a:solidFill>
              </a:rPr>
              <a:t>)</a:t>
            </a:r>
            <a:endParaRPr lang="en-US" sz="2800" dirty="0" smtClean="0">
              <a:solidFill>
                <a:srgbClr val="004274"/>
              </a:solidFill>
            </a:endParaRPr>
          </a:p>
          <a:p>
            <a:pPr lvl="1">
              <a:buFont typeface="Wingdings" pitchFamily="2" charset="2"/>
              <a:buChar char="q"/>
            </a:pPr>
            <a:r>
              <a:rPr lang="vi-VN" dirty="0" smtClean="0">
                <a:solidFill>
                  <a:srgbClr val="004274"/>
                </a:solidFill>
              </a:rPr>
              <a:t> </a:t>
            </a:r>
            <a:r>
              <a:rPr lang="vi-VN" dirty="0">
                <a:solidFill>
                  <a:srgbClr val="004274"/>
                </a:solidFill>
              </a:rPr>
              <a:t>Mô tả </a:t>
            </a:r>
            <a:endParaRPr lang="en-US" dirty="0" smtClean="0">
              <a:solidFill>
                <a:srgbClr val="004274"/>
              </a:solidFill>
            </a:endParaRPr>
          </a:p>
          <a:p>
            <a:pPr lvl="1">
              <a:buFont typeface="Wingdings" pitchFamily="2" charset="2"/>
              <a:buChar char="v"/>
            </a:pPr>
            <a:r>
              <a:rPr lang="vi-VN" dirty="0" smtClean="0">
                <a:solidFill>
                  <a:srgbClr val="004274"/>
                </a:solidFill>
              </a:rPr>
              <a:t>Đây </a:t>
            </a:r>
            <a:r>
              <a:rPr lang="vi-VN" dirty="0">
                <a:solidFill>
                  <a:srgbClr val="004274"/>
                </a:solidFill>
              </a:rPr>
              <a:t>được coi như là mô hình phát triển phần mềm đầu tiên được sử dụng. </a:t>
            </a:r>
            <a:endParaRPr lang="en-US" dirty="0" smtClean="0">
              <a:solidFill>
                <a:srgbClr val="004274"/>
              </a:solidFill>
            </a:endParaRPr>
          </a:p>
          <a:p>
            <a:pPr lvl="1">
              <a:buFont typeface="Wingdings" pitchFamily="2" charset="2"/>
              <a:buChar char="v"/>
            </a:pPr>
            <a:r>
              <a:rPr lang="vi-VN" dirty="0" smtClean="0">
                <a:solidFill>
                  <a:srgbClr val="004274"/>
                </a:solidFill>
              </a:rPr>
              <a:t>Mô </a:t>
            </a:r>
            <a:r>
              <a:rPr lang="vi-VN" dirty="0">
                <a:solidFill>
                  <a:srgbClr val="004274"/>
                </a:solidFill>
              </a:rPr>
              <a:t>hình này áp dụng tuần tự các giai đoạn của phát triển phần mềm. </a:t>
            </a:r>
            <a:endParaRPr lang="en-US" dirty="0" smtClean="0">
              <a:solidFill>
                <a:srgbClr val="004274"/>
              </a:solidFill>
            </a:endParaRPr>
          </a:p>
          <a:p>
            <a:pPr lvl="1">
              <a:buFont typeface="Wingdings" pitchFamily="2" charset="2"/>
              <a:buChar char="v"/>
            </a:pPr>
            <a:r>
              <a:rPr lang="vi-VN" dirty="0" smtClean="0">
                <a:solidFill>
                  <a:srgbClr val="004274"/>
                </a:solidFill>
              </a:rPr>
              <a:t>Đầu </a:t>
            </a:r>
            <a:r>
              <a:rPr lang="vi-VN" dirty="0">
                <a:solidFill>
                  <a:srgbClr val="004274"/>
                </a:solidFill>
              </a:rPr>
              <a:t>ra của giai đoạn trước là đầu vào của giai đoạn </a:t>
            </a:r>
            <a:r>
              <a:rPr lang="vi-VN" dirty="0" smtClean="0">
                <a:solidFill>
                  <a:srgbClr val="004274"/>
                </a:solidFill>
              </a:rPr>
              <a:t>sau.Giai </a:t>
            </a:r>
            <a:r>
              <a:rPr lang="vi-VN" dirty="0">
                <a:solidFill>
                  <a:srgbClr val="004274"/>
                </a:solidFill>
              </a:rPr>
              <a:t>đoạn sau chỉ được thực hiện khi giai đoạn trước đã kết thúc. Đặc biệt không được quay lại giai đoạn trước để xử lý các yêu cầu khi muốn thay đổi.</a:t>
            </a:r>
            <a:endParaRPr lang="en-US" sz="1800" dirty="0">
              <a:solidFill>
                <a:srgbClr val="004274"/>
              </a:solidFill>
              <a:latin typeface="Times New Roman" pitchFamily="18" charset="0"/>
              <a:cs typeface="Times New Roman" pitchFamily="18" charset="0"/>
            </a:endParaRPr>
          </a:p>
        </p:txBody>
      </p:sp>
    </p:spTree>
    <p:extLst>
      <p:ext uri="{BB962C8B-B14F-4D97-AF65-F5344CB8AC3E}">
        <p14:creationId xmlns:p14="http://schemas.microsoft.com/office/powerpoint/2010/main" val="4158157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ÁO CÁO  ĐỀ TÀI NHÓM  10 &amp;quot;&quot;/&gt;&lt;property id=&quot;20307&quot; value=&quot;256&quot;/&gt;&lt;/object&gt;&lt;object type=&quot;3&quot; unique_id=&quot;10005&quot;&gt;&lt;property id=&quot;20148&quot; value=&quot;5&quot;/&gt;&lt;property id=&quot;20300&quot; value=&quot;Slide 3 - &amp;quot;TÊN ĐỀ TÀI&amp;quot;&quot;/&gt;&lt;property id=&quot;20307&quot; value=&quot;257&quot;/&gt;&lt;/object&gt;&lt;object type=&quot;3&quot; unique_id=&quot;10006&quot;&gt;&lt;property id=&quot;20148&quot; value=&quot;5&quot;/&gt;&lt;property id=&quot;20300&quot; value=&quot;Slide 4 - &amp;quot;Mục đích đề tài&amp;quot;&quot;/&gt;&lt;property id=&quot;20307&quot; value=&quot;258&quot;/&gt;&lt;/object&gt;&lt;object type=&quot;3&quot; unique_id=&quot;10007&quot;&gt;&lt;property id=&quot;20148&quot; value=&quot;5&quot;/&gt;&lt;property id=&quot;20300&quot; value=&quot;Slide 2 - &amp;quot;NHÓM THỰC HIỆN&amp;quot;&quot;/&gt;&lt;property id=&quot;20307&quot; value=&quot;259&quot;/&gt;&lt;/object&gt;&lt;object type=&quot;3&quot; unique_id=&quot;10008&quot;&gt;&lt;property id=&quot;20148&quot; value=&quot;5&quot;/&gt;&lt;property id=&quot;20300&quot; value=&quot;Slide 5 - &amp;quot;NỘI DUNG THỰC HIỆN&amp;quot;&quot;/&gt;&lt;property id=&quot;20307&quot; value=&quot;260&quot;/&gt;&lt;/object&gt;&lt;object type=&quot;3&quot; unique_id=&quot;10009&quot;&gt;&lt;property id=&quot;20148&quot; value=&quot;5&quot;/&gt;&lt;property id=&quot;20300&quot; value=&quot;Slide 6 - &amp;quot;CHIA CÔNG VIỆC&amp;quot;&quot;/&gt;&lt;property id=&quot;20307&quot; value=&quot;261&quot;/&gt;&lt;/object&gt;&lt;object type=&quot;3&quot; unique_id=&quot;10010&quot;&gt;&lt;property id=&quot;20148&quot; value=&quot;5&quot;/&gt;&lt;property id=&quot;20300&quot; value=&quot;Slide 7 - &amp;quot;TIẾN ĐỘ THỰC HIỆN&amp;quot;&quot;/&gt;&lt;property id=&quot;20307&quot; value=&quot;262&quot;/&gt;&lt;/object&gt;&lt;object type=&quot;3&quot; unique_id=&quot;10011&quot;&gt;&lt;property id=&quot;20148&quot; value=&quot;5&quot;/&gt;&lt;property id=&quot;20300&quot; value=&quot;Slide 8 - &amp;quot;DỰ KIẾN KẾT QUẢ&amp;quot;&quot;/&gt;&lt;property id=&quot;20307&quot; value=&quot;263&quot;/&gt;&lt;/object&gt;&lt;object type=&quot;3&quot; unique_id=&quot;10012&quot;&gt;&lt;property id=&quot;20148&quot; value=&quot;5&quot;/&gt;&lt;property id=&quot;20300&quot; value=&quot;Slide 10 - &amp;quot;NỘI DUNG THAM KHẢO&amp;quot;&quot;/&gt;&lt;property id=&quot;20307&quot; value=&quot;264&quot;/&gt;&lt;/object&gt;&lt;object type=&quot;3&quot; unique_id=&quot;10013&quot;&gt;&lt;property id=&quot;20148&quot; value=&quot;5&quot;/&gt;&lt;property id=&quot;20300&quot; value=&quot;Slide 9 - &amp;quot;MÔ HÌNH PHÁT TRIỂN&amp;quot;&quot;/&gt;&lt;property id=&quot;20307&quot; value=&quot;265&quot;/&gt;&lt;/object&gt;&lt;object type=&quot;3&quot; unique_id=&quot;10194&quot;&gt;&lt;property id=&quot;20148&quot; value=&quot;5&quot;/&gt;&lt;property id=&quot;20300&quot; value=&quot;Slide 11&quot;/&gt;&lt;property id=&quot;20307&quot; value=&quot;26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239</TotalTime>
  <Words>404</Words>
  <Application>Microsoft Office PowerPoint</Application>
  <PresentationFormat>On-screen Show (4:3)</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BÁO CÁO  ĐỀ TÀI NHÓM  10 </vt:lpstr>
      <vt:lpstr>NHÓM THỰC HIỆN</vt:lpstr>
      <vt:lpstr>TÊN ĐỀ TÀI</vt:lpstr>
      <vt:lpstr>Mục đích đề tài</vt:lpstr>
      <vt:lpstr>NỘI DUNG THỰC HIỆN</vt:lpstr>
      <vt:lpstr>CHIA CÔNG VIỆC</vt:lpstr>
      <vt:lpstr>TIẾN ĐỘ THỰC HIỆN</vt:lpstr>
      <vt:lpstr>DỰ KIẾN KẾT QUẢ</vt:lpstr>
      <vt:lpstr>MÔ HÌNH PHÁT TRIỂN</vt:lpstr>
      <vt:lpstr>NỘI DUNG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Windows User</cp:lastModifiedBy>
  <cp:revision>33</cp:revision>
  <dcterms:created xsi:type="dcterms:W3CDTF">2019-03-04T04:27:50Z</dcterms:created>
  <dcterms:modified xsi:type="dcterms:W3CDTF">2019-04-18T07:39:13Z</dcterms:modified>
</cp:coreProperties>
</file>