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5"/>
  </p:notesMasterIdLst>
  <p:sldIdLst>
    <p:sldId id="256" r:id="rId2"/>
    <p:sldId id="258" r:id="rId3"/>
    <p:sldId id="26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</p:sldIdLst>
  <p:sldSz cx="9144000" cy="5143500" type="screen16x9"/>
  <p:notesSz cx="6858000" cy="9144000"/>
  <p:embeddedFontLst>
    <p:embeddedFont>
      <p:font typeface="Anaheim" panose="020B0604020202020204" charset="0"/>
      <p:regular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DM Sans" panose="020B0604020202020204" charset="0"/>
      <p:regular r:id="rId21"/>
      <p:bold r:id="rId22"/>
      <p:italic r:id="rId23"/>
      <p:boldItalic r:id="rId24"/>
    </p:embeddedFont>
    <p:embeddedFont>
      <p:font typeface="Inter Tight" panose="020B0604020202020204" charset="0"/>
      <p:regular r:id="rId25"/>
      <p:bold r:id="rId26"/>
      <p:italic r:id="rId27"/>
      <p:boldItalic r:id="rId28"/>
    </p:embeddedFont>
    <p:embeddedFont>
      <p:font typeface="Inter Tight ExtraBold" panose="020B0604020202020204" charset="0"/>
      <p:bold r:id="rId29"/>
      <p:boldItalic r:id="rId30"/>
    </p:embeddedFont>
    <p:embeddedFont>
      <p:font typeface="Segoe UI" panose="020B0502040204020203" pitchFamily="34" charset="0"/>
      <p:regular r:id="rId31"/>
      <p:bold r:id="rId32"/>
      <p:italic r:id="rId33"/>
      <p:boldItalic r:id="rId34"/>
    </p:embeddedFont>
    <p:embeddedFont>
      <p:font typeface="Sen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1BF4A0-3F5F-4F5F-B14A-4F25AAB2AD3A}">
  <a:tblStyle styleId="{A01BF4A0-3F5F-4F5F-B14A-4F25AAB2AD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639EFE5-F5A4-4202-9F21-4DE9E2FECD5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heme" Target="theme/theme1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b31aa0eb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b31aa0eb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31aa0ebd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b31aa0ebd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158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31aa0ebd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b31aa0ebd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99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31aa0ebd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b31aa0ebd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222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31aa0ebd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b31aa0ebd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880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b31aa0ebd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b31aa0ebd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31aa0ebd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b31aa0ebd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31aa0ebd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b31aa0ebd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473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31aa0ebd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b31aa0ebd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474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31aa0ebd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b31aa0ebd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195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31aa0ebd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b31aa0ebd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040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31aa0ebd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b31aa0ebd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8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31aa0ebd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b31aa0ebd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34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61500" y="900850"/>
            <a:ext cx="4821000" cy="24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61500" y="3517300"/>
            <a:ext cx="4821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269788" y="4334212"/>
            <a:ext cx="542875" cy="1082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2;p2"/>
          <p:cNvGrpSpPr/>
          <p:nvPr/>
        </p:nvGrpSpPr>
        <p:grpSpPr>
          <a:xfrm>
            <a:off x="-548800" y="-633041"/>
            <a:ext cx="10290925" cy="4275465"/>
            <a:chOff x="-548800" y="-633041"/>
            <a:chExt cx="10290925" cy="4275465"/>
          </a:xfrm>
        </p:grpSpPr>
        <p:pic>
          <p:nvPicPr>
            <p:cNvPr id="13" name="Google Shape;13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48800" y="2691636"/>
              <a:ext cx="952850" cy="9507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34900" y="-633041"/>
              <a:ext cx="1707224" cy="1703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52350" y="2304225"/>
            <a:ext cx="5067600" cy="105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52350" y="698400"/>
            <a:ext cx="10539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0">
                <a:solidFill>
                  <a:schemeClr val="accent3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752350" y="396637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57651">
            <a:off x="8048765" y="-176612"/>
            <a:ext cx="1196589" cy="1196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175" y="-422325"/>
            <a:ext cx="874600" cy="8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 flipH="1">
            <a:off x="269788" y="4334212"/>
            <a:ext cx="542875" cy="10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1672799" y="16213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1672799" y="278824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5870349" y="16213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5870349" y="278824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1672799" y="39550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870349" y="39550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7" hasCustomPrompt="1"/>
          </p:nvPr>
        </p:nvSpPr>
        <p:spPr>
          <a:xfrm>
            <a:off x="968150" y="1250000"/>
            <a:ext cx="70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8" hasCustomPrompt="1"/>
          </p:nvPr>
        </p:nvSpPr>
        <p:spPr>
          <a:xfrm>
            <a:off x="5165650" y="1250000"/>
            <a:ext cx="70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968150" y="2404187"/>
            <a:ext cx="70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150650" y="2404177"/>
            <a:ext cx="73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968150" y="3618738"/>
            <a:ext cx="70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150650" y="3618738"/>
            <a:ext cx="73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6"/>
          </p:nvPr>
        </p:nvSpPr>
        <p:spPr>
          <a:xfrm>
            <a:off x="1672799" y="12499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7"/>
          </p:nvPr>
        </p:nvSpPr>
        <p:spPr>
          <a:xfrm>
            <a:off x="1672799" y="24041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8"/>
          </p:nvPr>
        </p:nvSpPr>
        <p:spPr>
          <a:xfrm>
            <a:off x="1672799" y="361873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9"/>
          </p:nvPr>
        </p:nvSpPr>
        <p:spPr>
          <a:xfrm>
            <a:off x="5870349" y="12500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20"/>
          </p:nvPr>
        </p:nvSpPr>
        <p:spPr>
          <a:xfrm>
            <a:off x="5870349" y="240417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21"/>
          </p:nvPr>
        </p:nvSpPr>
        <p:spPr>
          <a:xfrm>
            <a:off x="5870349" y="361873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635825" y="-948925"/>
            <a:ext cx="3160563" cy="3143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543300" y="2273900"/>
            <a:ext cx="3263700" cy="32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355997">
            <a:off x="-450939" y="-201640"/>
            <a:ext cx="1097813" cy="1097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8464050" y="-225725"/>
            <a:ext cx="454225" cy="90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63275" y="4484175"/>
            <a:ext cx="776500" cy="7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32"/>
          <p:cNvGrpSpPr/>
          <p:nvPr/>
        </p:nvGrpSpPr>
        <p:grpSpPr>
          <a:xfrm>
            <a:off x="713217" y="4604001"/>
            <a:ext cx="1707336" cy="834575"/>
            <a:chOff x="713217" y="4604001"/>
            <a:chExt cx="1707336" cy="834575"/>
          </a:xfrm>
        </p:grpSpPr>
        <p:pic>
          <p:nvPicPr>
            <p:cNvPr id="283" name="Google Shape;283;p3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47">
              <a:off x="712322" y="4604902"/>
              <a:ext cx="834575" cy="832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p3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47">
              <a:off x="1586872" y="4604902"/>
              <a:ext cx="834575" cy="8327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5" name="Google Shape;2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0250" y="4192302"/>
            <a:ext cx="911050" cy="906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6" name="Google Shape;286;p32"/>
          <p:cNvGrpSpPr/>
          <p:nvPr/>
        </p:nvGrpSpPr>
        <p:grpSpPr>
          <a:xfrm>
            <a:off x="-1248926" y="-1363524"/>
            <a:ext cx="11745125" cy="7827549"/>
            <a:chOff x="-1248926" y="-1363524"/>
            <a:chExt cx="11745125" cy="7827549"/>
          </a:xfrm>
        </p:grpSpPr>
        <p:pic>
          <p:nvPicPr>
            <p:cNvPr id="287" name="Google Shape;287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>
              <a:off x="8334449" y="-1356100"/>
              <a:ext cx="2169174" cy="215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-1256351" y="4302275"/>
              <a:ext cx="2169174" cy="21543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9" name="Google Shape;28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147864" flipH="1">
            <a:off x="-152684" y="130437"/>
            <a:ext cx="996669" cy="81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8291751" y="489381"/>
            <a:ext cx="968050" cy="9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33"/>
          <p:cNvGrpSpPr/>
          <p:nvPr/>
        </p:nvGrpSpPr>
        <p:grpSpPr>
          <a:xfrm>
            <a:off x="-2548205" y="9"/>
            <a:ext cx="14521247" cy="5176911"/>
            <a:chOff x="-2548205" y="9"/>
            <a:chExt cx="14521247" cy="5176911"/>
          </a:xfrm>
        </p:grpSpPr>
        <p:pic>
          <p:nvPicPr>
            <p:cNvPr id="293" name="Google Shape;293;p3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8420867" y="9909"/>
              <a:ext cx="3562075" cy="3542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3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2557330" y="1906370"/>
              <a:ext cx="3279675" cy="32614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33"/>
          <p:cNvGrpSpPr/>
          <p:nvPr/>
        </p:nvGrpSpPr>
        <p:grpSpPr>
          <a:xfrm>
            <a:off x="-1455951" y="-1614825"/>
            <a:ext cx="12049124" cy="8335575"/>
            <a:chOff x="-1455951" y="-1614825"/>
            <a:chExt cx="12049124" cy="8335575"/>
          </a:xfrm>
        </p:grpSpPr>
        <p:pic>
          <p:nvPicPr>
            <p:cNvPr id="296" name="Google Shape;296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-1455951" y="-1614825"/>
              <a:ext cx="2169174" cy="215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23999" y="4566425"/>
              <a:ext cx="2169174" cy="21543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8" name="Google Shape;29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088278">
            <a:off x="8091981" y="28797"/>
            <a:ext cx="994391" cy="1021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334798" y="4500688"/>
            <a:ext cx="656591" cy="642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●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○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■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●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○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■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●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○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■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78" r:id="rId5"/>
    <p:sldLayoutId id="214748367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 flipH="1">
            <a:off x="-919501" y="-893375"/>
            <a:ext cx="2169174" cy="21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7"/>
          <p:cNvSpPr txBox="1">
            <a:spLocks noGrp="1"/>
          </p:cNvSpPr>
          <p:nvPr>
            <p:ph type="ctrTitle"/>
          </p:nvPr>
        </p:nvSpPr>
        <p:spPr>
          <a:xfrm>
            <a:off x="2161500" y="900850"/>
            <a:ext cx="4821000" cy="24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Style </a:t>
            </a:r>
            <a:r>
              <a:rPr lang="en" dirty="0">
                <a:solidFill>
                  <a:schemeClr val="accent3"/>
                </a:solidFill>
              </a:rPr>
              <a:t>for C#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12" name="Google Shape;312;p37"/>
          <p:cNvSpPr txBox="1">
            <a:spLocks noGrp="1"/>
          </p:cNvSpPr>
          <p:nvPr>
            <p:ph type="subTitle" idx="1"/>
          </p:nvPr>
        </p:nvSpPr>
        <p:spPr>
          <a:xfrm>
            <a:off x="2161500" y="3517300"/>
            <a:ext cx="4821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(Google style)</a:t>
            </a:r>
            <a:endParaRPr dirty="0"/>
          </a:p>
        </p:txBody>
      </p:sp>
      <p:pic>
        <p:nvPicPr>
          <p:cNvPr id="313" name="Google Shape;3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6624" y="3881300"/>
            <a:ext cx="2169174" cy="21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355994">
            <a:off x="-309400" y="232525"/>
            <a:ext cx="1191050" cy="11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52570">
            <a:off x="186250" y="-177699"/>
            <a:ext cx="2018801" cy="12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088260">
            <a:off x="7775957" y="3391759"/>
            <a:ext cx="1029860" cy="10578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37"/>
          <p:cNvCxnSpPr/>
          <p:nvPr/>
        </p:nvCxnSpPr>
        <p:spPr>
          <a:xfrm>
            <a:off x="2135850" y="4162750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8" name="Google Shape;318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6625" y="153000"/>
            <a:ext cx="776500" cy="7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1"/>
          <p:cNvSpPr txBox="1">
            <a:spLocks noGrp="1"/>
          </p:cNvSpPr>
          <p:nvPr>
            <p:ph type="title"/>
          </p:nvPr>
        </p:nvSpPr>
        <p:spPr>
          <a:xfrm>
            <a:off x="2345537" y="312153"/>
            <a:ext cx="5618592" cy="6464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Các quy tắc khác</a:t>
            </a:r>
            <a:endParaRPr sz="4000" dirty="0"/>
          </a:p>
        </p:txBody>
      </p:sp>
      <p:cxnSp>
        <p:nvCxnSpPr>
          <p:cNvPr id="371" name="Google Shape;371;p41"/>
          <p:cNvCxnSpPr/>
          <p:nvPr/>
        </p:nvCxnSpPr>
        <p:spPr>
          <a:xfrm>
            <a:off x="2109150" y="958638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3" name="Google Shape;3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20994">
            <a:off x="7985504" y="2597058"/>
            <a:ext cx="1000770" cy="979759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1"/>
          <p:cNvSpPr/>
          <p:nvPr/>
        </p:nvSpPr>
        <p:spPr>
          <a:xfrm>
            <a:off x="-800416" y="-1284312"/>
            <a:ext cx="2704169" cy="278449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369" name="Google Shape;369;p41"/>
          <p:cNvSpPr txBox="1">
            <a:spLocks noGrp="1"/>
          </p:cNvSpPr>
          <p:nvPr>
            <p:ph type="title" idx="2"/>
          </p:nvPr>
        </p:nvSpPr>
        <p:spPr>
          <a:xfrm>
            <a:off x="430880" y="312150"/>
            <a:ext cx="1230599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10" name="Google Shape;380;p42">
            <a:extLst>
              <a:ext uri="{FF2B5EF4-FFF2-40B4-BE49-F238E27FC236}">
                <a16:creationId xmlns:a16="http://schemas.microsoft.com/office/drawing/2014/main" id="{F32C65BB-0478-4467-881B-C80675FF8BB6}"/>
              </a:ext>
            </a:extLst>
          </p:cNvPr>
          <p:cNvSpPr txBox="1">
            <a:spLocks/>
          </p:cNvSpPr>
          <p:nvPr/>
        </p:nvSpPr>
        <p:spPr>
          <a:xfrm>
            <a:off x="1042987" y="1050130"/>
            <a:ext cx="2235993" cy="628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0" i="0" u="none" strike="noStrike" cap="none">
                <a:solidFill>
                  <a:schemeClr val="accent3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pPr marL="457200">
              <a:lnSpc>
                <a:spcPct val="150000"/>
              </a:lnSpc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- </a:t>
            </a: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Đặt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tên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tham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số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</a:t>
            </a:r>
            <a:endParaRPr lang="en-US" sz="1400" dirty="0"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B7DA0A-528A-4BD6-897D-DD201C60F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715" y="1664693"/>
            <a:ext cx="5946569" cy="255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18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1"/>
          <p:cNvSpPr txBox="1">
            <a:spLocks noGrp="1"/>
          </p:cNvSpPr>
          <p:nvPr>
            <p:ph type="title"/>
          </p:nvPr>
        </p:nvSpPr>
        <p:spPr>
          <a:xfrm>
            <a:off x="2345537" y="312153"/>
            <a:ext cx="5618592" cy="6464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Các quy tắc khác</a:t>
            </a:r>
            <a:endParaRPr sz="4000" dirty="0"/>
          </a:p>
        </p:txBody>
      </p:sp>
      <p:cxnSp>
        <p:nvCxnSpPr>
          <p:cNvPr id="371" name="Google Shape;371;p41"/>
          <p:cNvCxnSpPr/>
          <p:nvPr/>
        </p:nvCxnSpPr>
        <p:spPr>
          <a:xfrm>
            <a:off x="2109150" y="958638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3" name="Google Shape;3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20994">
            <a:off x="7985504" y="2597058"/>
            <a:ext cx="1000770" cy="979759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1"/>
          <p:cNvSpPr/>
          <p:nvPr/>
        </p:nvSpPr>
        <p:spPr>
          <a:xfrm>
            <a:off x="-800416" y="-1284312"/>
            <a:ext cx="2704169" cy="278449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369" name="Google Shape;369;p41"/>
          <p:cNvSpPr txBox="1">
            <a:spLocks noGrp="1"/>
          </p:cNvSpPr>
          <p:nvPr>
            <p:ph type="title" idx="2"/>
          </p:nvPr>
        </p:nvSpPr>
        <p:spPr>
          <a:xfrm>
            <a:off x="430880" y="312150"/>
            <a:ext cx="1230599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10" name="Google Shape;380;p42">
            <a:extLst>
              <a:ext uri="{FF2B5EF4-FFF2-40B4-BE49-F238E27FC236}">
                <a16:creationId xmlns:a16="http://schemas.microsoft.com/office/drawing/2014/main" id="{F32C65BB-0478-4467-881B-C80675FF8BB6}"/>
              </a:ext>
            </a:extLst>
          </p:cNvPr>
          <p:cNvSpPr txBox="1">
            <a:spLocks/>
          </p:cNvSpPr>
          <p:nvPr/>
        </p:nvSpPr>
        <p:spPr>
          <a:xfrm>
            <a:off x="1042987" y="1050130"/>
            <a:ext cx="2961200" cy="628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0" i="0" u="none" strike="noStrike" cap="none">
                <a:solidFill>
                  <a:schemeClr val="accent3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pPr marL="457200">
              <a:lnSpc>
                <a:spcPct val="150000"/>
              </a:lnSpc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- </a:t>
            </a: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Cú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pháp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thân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biểu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thức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</a:t>
            </a:r>
            <a:endParaRPr lang="en-US" sz="1400" dirty="0"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5A8F27-65C1-427D-818D-DF0FD979F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351" y="2012315"/>
            <a:ext cx="3326398" cy="781097"/>
          </a:xfrm>
          <a:prstGeom prst="rect">
            <a:avLst/>
          </a:prstGeom>
        </p:spPr>
      </p:pic>
      <p:sp>
        <p:nvSpPr>
          <p:cNvPr id="11" name="Google Shape;380;p42">
            <a:extLst>
              <a:ext uri="{FF2B5EF4-FFF2-40B4-BE49-F238E27FC236}">
                <a16:creationId xmlns:a16="http://schemas.microsoft.com/office/drawing/2014/main" id="{B5363E73-ADC7-4997-A4C7-D17BD28C572D}"/>
              </a:ext>
            </a:extLst>
          </p:cNvPr>
          <p:cNvSpPr txBox="1">
            <a:spLocks/>
          </p:cNvSpPr>
          <p:nvPr/>
        </p:nvSpPr>
        <p:spPr>
          <a:xfrm>
            <a:off x="3225010" y="2793412"/>
            <a:ext cx="2227007" cy="365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0" i="0" u="none" strike="noStrike" cap="none">
                <a:solidFill>
                  <a:schemeClr val="accent3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r>
              <a:rPr lang="vi-VN" sz="800" b="0" dirty="0">
                <a:solidFill>
                  <a:srgbClr val="606060"/>
                </a:solidFill>
                <a:effectLst/>
                <a:latin typeface="Consolas" panose="020B0609020204030204" pitchFamily="49" charset="0"/>
              </a:rPr>
              <a:t>// Phương thức thông thường</a:t>
            </a:r>
            <a:endParaRPr lang="vi-VN" sz="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1B2A74-D022-4D7F-BD47-1041A1935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5537" y="3560191"/>
            <a:ext cx="3384212" cy="261096"/>
          </a:xfrm>
          <a:prstGeom prst="rect">
            <a:avLst/>
          </a:prstGeom>
        </p:spPr>
      </p:pic>
      <p:sp>
        <p:nvSpPr>
          <p:cNvPr id="14" name="Google Shape;380;p42">
            <a:extLst>
              <a:ext uri="{FF2B5EF4-FFF2-40B4-BE49-F238E27FC236}">
                <a16:creationId xmlns:a16="http://schemas.microsoft.com/office/drawing/2014/main" id="{F20597CF-E660-4A3F-9F50-3E95017878A4}"/>
              </a:ext>
            </a:extLst>
          </p:cNvPr>
          <p:cNvSpPr txBox="1">
            <a:spLocks/>
          </p:cNvSpPr>
          <p:nvPr/>
        </p:nvSpPr>
        <p:spPr>
          <a:xfrm>
            <a:off x="2889253" y="3848272"/>
            <a:ext cx="3490115" cy="365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0" i="0" u="none" strike="noStrike" cap="none">
                <a:solidFill>
                  <a:schemeClr val="accent3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r>
              <a:rPr lang="en-US" sz="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60606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800" b="0" dirty="0" err="1">
                <a:solidFill>
                  <a:srgbClr val="606060"/>
                </a:solidFill>
                <a:effectLst/>
                <a:latin typeface="Consolas" panose="020B0609020204030204" pitchFamily="49" charset="0"/>
              </a:rPr>
              <a:t>Thuộc</a:t>
            </a:r>
            <a:r>
              <a:rPr lang="en-US" sz="800" b="0" dirty="0">
                <a:solidFill>
                  <a:srgbClr val="6060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06060"/>
                </a:solidFill>
                <a:effectLst/>
                <a:latin typeface="Consolas" panose="020B0609020204030204" pitchFamily="49" charset="0"/>
              </a:rPr>
              <a:t>tính</a:t>
            </a:r>
            <a:r>
              <a:rPr lang="en-US" sz="800" b="0" dirty="0">
                <a:solidFill>
                  <a:srgbClr val="6060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06060"/>
                </a:solidFill>
                <a:effectLst/>
                <a:latin typeface="Consolas" panose="020B0609020204030204" pitchFamily="49" charset="0"/>
              </a:rPr>
              <a:t>với</a:t>
            </a:r>
            <a:r>
              <a:rPr lang="en-US" sz="800" b="0" dirty="0">
                <a:solidFill>
                  <a:srgbClr val="6060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06060"/>
                </a:solidFill>
                <a:effectLst/>
                <a:latin typeface="Consolas" panose="020B0609020204030204" pitchFamily="49" charset="0"/>
              </a:rPr>
              <a:t>cú</a:t>
            </a:r>
            <a:r>
              <a:rPr lang="en-US" sz="800" b="0" dirty="0">
                <a:solidFill>
                  <a:srgbClr val="6060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06060"/>
                </a:solidFill>
                <a:effectLst/>
                <a:latin typeface="Consolas" panose="020B0609020204030204" pitchFamily="49" charset="0"/>
              </a:rPr>
              <a:t>pháp</a:t>
            </a:r>
            <a:r>
              <a:rPr lang="en-US" sz="800" b="0" dirty="0">
                <a:solidFill>
                  <a:srgbClr val="6060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06060"/>
                </a:solidFill>
                <a:effectLst/>
                <a:latin typeface="Consolas" panose="020B0609020204030204" pitchFamily="49" charset="0"/>
              </a:rPr>
              <a:t>thân</a:t>
            </a:r>
            <a:r>
              <a:rPr lang="en-US" sz="800" b="0" dirty="0">
                <a:solidFill>
                  <a:srgbClr val="6060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06060"/>
                </a:solidFill>
                <a:effectLst/>
                <a:latin typeface="Consolas" panose="020B0609020204030204" pitchFamily="49" charset="0"/>
              </a:rPr>
              <a:t>biểu</a:t>
            </a:r>
            <a:r>
              <a:rPr lang="en-US" sz="800" b="0" dirty="0">
                <a:solidFill>
                  <a:srgbClr val="6060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06060"/>
                </a:solidFill>
                <a:effectLst/>
                <a:latin typeface="Consolas" panose="020B0609020204030204" pitchFamily="49" charset="0"/>
              </a:rPr>
              <a:t>thức</a:t>
            </a:r>
            <a:endParaRPr lang="en-US" sz="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767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1"/>
          <p:cNvSpPr txBox="1">
            <a:spLocks noGrp="1"/>
          </p:cNvSpPr>
          <p:nvPr>
            <p:ph type="title"/>
          </p:nvPr>
        </p:nvSpPr>
        <p:spPr>
          <a:xfrm>
            <a:off x="2345537" y="312153"/>
            <a:ext cx="5618592" cy="6464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Các quy tắc khác</a:t>
            </a:r>
            <a:endParaRPr sz="4000" dirty="0"/>
          </a:p>
        </p:txBody>
      </p:sp>
      <p:cxnSp>
        <p:nvCxnSpPr>
          <p:cNvPr id="371" name="Google Shape;371;p41"/>
          <p:cNvCxnSpPr/>
          <p:nvPr/>
        </p:nvCxnSpPr>
        <p:spPr>
          <a:xfrm>
            <a:off x="2109150" y="958638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3" name="Google Shape;3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20994">
            <a:off x="7985504" y="2597058"/>
            <a:ext cx="1000770" cy="979759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1"/>
          <p:cNvSpPr/>
          <p:nvPr/>
        </p:nvSpPr>
        <p:spPr>
          <a:xfrm>
            <a:off x="-800416" y="-1284312"/>
            <a:ext cx="2704169" cy="278449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369" name="Google Shape;369;p41"/>
          <p:cNvSpPr txBox="1">
            <a:spLocks noGrp="1"/>
          </p:cNvSpPr>
          <p:nvPr>
            <p:ph type="title" idx="2"/>
          </p:nvPr>
        </p:nvSpPr>
        <p:spPr>
          <a:xfrm>
            <a:off x="430880" y="312150"/>
            <a:ext cx="1230599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10" name="Google Shape;380;p42">
            <a:extLst>
              <a:ext uri="{FF2B5EF4-FFF2-40B4-BE49-F238E27FC236}">
                <a16:creationId xmlns:a16="http://schemas.microsoft.com/office/drawing/2014/main" id="{F32C65BB-0478-4467-881B-C80675FF8BB6}"/>
              </a:ext>
            </a:extLst>
          </p:cNvPr>
          <p:cNvSpPr txBox="1">
            <a:spLocks/>
          </p:cNvSpPr>
          <p:nvPr/>
        </p:nvSpPr>
        <p:spPr>
          <a:xfrm>
            <a:off x="1042987" y="1050130"/>
            <a:ext cx="2961200" cy="628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0" i="0" u="none" strike="noStrike" cap="none">
                <a:solidFill>
                  <a:schemeClr val="accent3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pPr marL="457200">
              <a:lnSpc>
                <a:spcPct val="150000"/>
              </a:lnSpc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- </a:t>
            </a: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Gọi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hàm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delegate:</a:t>
            </a:r>
            <a:endParaRPr lang="en-US" sz="1400" dirty="0"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12" name="Google Shape;380;p42">
            <a:extLst>
              <a:ext uri="{FF2B5EF4-FFF2-40B4-BE49-F238E27FC236}">
                <a16:creationId xmlns:a16="http://schemas.microsoft.com/office/drawing/2014/main" id="{787B873C-8404-4C79-A07A-6E2A39A16948}"/>
              </a:ext>
            </a:extLst>
          </p:cNvPr>
          <p:cNvSpPr txBox="1">
            <a:spLocks/>
          </p:cNvSpPr>
          <p:nvPr/>
        </p:nvSpPr>
        <p:spPr>
          <a:xfrm>
            <a:off x="1092993" y="1500187"/>
            <a:ext cx="7739053" cy="2311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0" i="0" u="none" strike="noStrike" cap="none">
                <a:solidFill>
                  <a:schemeClr val="accent3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pPr marL="457200">
              <a:lnSpc>
                <a:spcPct val="150000"/>
              </a:lnSpc>
              <a:spcBef>
                <a:spcPts val="600"/>
              </a:spcBef>
            </a:pPr>
            <a:r>
              <a:rPr lang="en-US" sz="13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Sử</a:t>
            </a:r>
            <a:r>
              <a:rPr lang="en-US" sz="13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dụng</a:t>
            </a:r>
            <a:r>
              <a:rPr lang="en-US" sz="13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Invoke() </a:t>
            </a:r>
            <a:r>
              <a:rPr lang="en-US" sz="13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và</a:t>
            </a:r>
            <a:r>
              <a:rPr lang="en-US" sz="13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toán</a:t>
            </a:r>
            <a:r>
              <a:rPr lang="en-US" sz="13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tử</a:t>
            </a:r>
            <a:r>
              <a:rPr lang="en-US" sz="13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điều</a:t>
            </a:r>
            <a:r>
              <a:rPr lang="en-US" sz="13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kiện</a:t>
            </a:r>
            <a:r>
              <a:rPr lang="en-US" sz="13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null</a:t>
            </a:r>
          </a:p>
          <a:p>
            <a:pPr marL="457200">
              <a:lnSpc>
                <a:spcPct val="150000"/>
              </a:lnSpc>
              <a:spcBef>
                <a:spcPts val="600"/>
              </a:spcBef>
            </a:pPr>
            <a:r>
              <a:rPr lang="en-US" sz="13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Ví</a:t>
            </a:r>
            <a:r>
              <a:rPr lang="en-US" sz="13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dụ</a:t>
            </a:r>
            <a:r>
              <a:rPr lang="en-US" sz="13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 </a:t>
            </a:r>
            <a:r>
              <a:rPr lang="en-US" sz="13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SomeDelegate</a:t>
            </a:r>
            <a:r>
              <a:rPr lang="en-US" sz="13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?.Invoke()</a:t>
            </a:r>
          </a:p>
          <a:p>
            <a:pPr marL="457200">
              <a:lnSpc>
                <a:spcPct val="150000"/>
              </a:lnSpc>
              <a:spcBef>
                <a:spcPts val="600"/>
              </a:spcBef>
            </a:pPr>
            <a:r>
              <a:rPr lang="en-US" sz="13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Cách</a:t>
            </a:r>
            <a:r>
              <a:rPr lang="en-US" sz="13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viết</a:t>
            </a:r>
            <a:r>
              <a:rPr lang="en-US" sz="13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này</a:t>
            </a:r>
            <a:r>
              <a:rPr lang="en-US" sz="13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giúp</a:t>
            </a:r>
            <a:r>
              <a:rPr lang="en-US" sz="13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code </a:t>
            </a:r>
            <a:r>
              <a:rPr lang="en-US" sz="13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rõ</a:t>
            </a:r>
            <a:r>
              <a:rPr lang="en-US" sz="13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ràng</a:t>
            </a:r>
            <a:r>
              <a:rPr lang="en-US" sz="13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hơn</a:t>
            </a:r>
            <a:r>
              <a:rPr lang="en-US" sz="13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và</a:t>
            </a:r>
            <a:r>
              <a:rPr lang="en-US" sz="13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xử</a:t>
            </a:r>
            <a:r>
              <a:rPr lang="en-US" sz="13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lý</a:t>
            </a:r>
            <a:r>
              <a:rPr lang="en-US" sz="13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an </a:t>
            </a:r>
            <a:r>
              <a:rPr lang="en-US" sz="13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toàn</a:t>
            </a:r>
            <a:r>
              <a:rPr lang="en-US" sz="13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với</a:t>
            </a:r>
            <a:r>
              <a:rPr lang="en-US" sz="13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các</a:t>
            </a:r>
            <a:r>
              <a:rPr lang="en-US" sz="13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delegate </a:t>
            </a:r>
            <a:r>
              <a:rPr lang="en-US" sz="13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có</a:t>
            </a:r>
            <a:r>
              <a:rPr lang="en-US" sz="13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thể</a:t>
            </a:r>
            <a:r>
              <a:rPr lang="en-US" sz="13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null.</a:t>
            </a:r>
          </a:p>
        </p:txBody>
      </p:sp>
    </p:spTree>
    <p:extLst>
      <p:ext uri="{BB962C8B-B14F-4D97-AF65-F5344CB8AC3E}">
        <p14:creationId xmlns:p14="http://schemas.microsoft.com/office/powerpoint/2010/main" val="2949009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1"/>
          <p:cNvSpPr txBox="1">
            <a:spLocks noGrp="1"/>
          </p:cNvSpPr>
          <p:nvPr>
            <p:ph type="title"/>
          </p:nvPr>
        </p:nvSpPr>
        <p:spPr>
          <a:xfrm>
            <a:off x="2345537" y="312153"/>
            <a:ext cx="5618592" cy="6464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Các quy tắc khác</a:t>
            </a:r>
            <a:endParaRPr sz="4000" dirty="0"/>
          </a:p>
        </p:txBody>
      </p:sp>
      <p:cxnSp>
        <p:nvCxnSpPr>
          <p:cNvPr id="371" name="Google Shape;371;p41"/>
          <p:cNvCxnSpPr/>
          <p:nvPr/>
        </p:nvCxnSpPr>
        <p:spPr>
          <a:xfrm>
            <a:off x="2109150" y="958638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3" name="Google Shape;3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20994">
            <a:off x="7985504" y="2597058"/>
            <a:ext cx="1000770" cy="979759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1"/>
          <p:cNvSpPr/>
          <p:nvPr/>
        </p:nvSpPr>
        <p:spPr>
          <a:xfrm>
            <a:off x="-800416" y="-1284312"/>
            <a:ext cx="2704169" cy="278449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369" name="Google Shape;369;p41"/>
          <p:cNvSpPr txBox="1">
            <a:spLocks noGrp="1"/>
          </p:cNvSpPr>
          <p:nvPr>
            <p:ph type="title" idx="2"/>
          </p:nvPr>
        </p:nvSpPr>
        <p:spPr>
          <a:xfrm>
            <a:off x="430880" y="312150"/>
            <a:ext cx="1230599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10" name="Google Shape;380;p42">
            <a:extLst>
              <a:ext uri="{FF2B5EF4-FFF2-40B4-BE49-F238E27FC236}">
                <a16:creationId xmlns:a16="http://schemas.microsoft.com/office/drawing/2014/main" id="{F32C65BB-0478-4467-881B-C80675FF8BB6}"/>
              </a:ext>
            </a:extLst>
          </p:cNvPr>
          <p:cNvSpPr txBox="1">
            <a:spLocks/>
          </p:cNvSpPr>
          <p:nvPr/>
        </p:nvSpPr>
        <p:spPr>
          <a:xfrm>
            <a:off x="1042987" y="1050130"/>
            <a:ext cx="2961200" cy="628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0" i="0" u="none" strike="noStrike" cap="none">
                <a:solidFill>
                  <a:schemeClr val="accent3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pPr marL="457200">
              <a:lnSpc>
                <a:spcPct val="150000"/>
              </a:lnSpc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- </a:t>
            </a: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Từ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khóa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‘</a:t>
            </a:r>
            <a:r>
              <a:rPr lang="en-US" sz="1400" b="1" i="1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var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’:</a:t>
            </a:r>
            <a:endParaRPr lang="en-US" sz="1400" dirty="0"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E3E3F1-C35E-4D68-B120-5E46199B4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71" y="1678781"/>
            <a:ext cx="887852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Từ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khóa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var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trong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C#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cho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phép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khai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báo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biến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không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cần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chỉ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định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rõ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ràng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kiểu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dữ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liệu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của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biến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đó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Việc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sử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dụng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var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được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khuyến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khích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khi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nó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giúp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cải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thiện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tính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dễ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đọc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của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code.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*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Trường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hợp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nên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dùng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var: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-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Kiểu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dữ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liệu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rõ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ràng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Khi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kiểu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dữ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liệu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của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biến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dễ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dàng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đoán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biết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từ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ngữ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cảnh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sử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dụng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var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giúp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code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gọn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hơn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Ví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var apple = new Apple(); //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Rõ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ràng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apple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kiểu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Apple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var request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Factory.Create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HttpRequest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&gt;(); //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Factory.Create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trả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về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HttpRequest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-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Biến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tạm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thời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Sử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dụng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var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cho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các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biến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tạm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thời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chỉ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được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truyền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trực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tiếp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sang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các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phương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thức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khác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Ví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var item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GetItem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(); //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Kiểu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của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item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phụ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thuộc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vào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GetItem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()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ProcessItem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(item);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*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Trường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hợp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không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nên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dùng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var: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-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Kiểu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dữ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liệu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cơ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bản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Không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nên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dùng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var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cho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các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kiểu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dữ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liệu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cơ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bản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như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int, bool, string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kiểu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dữ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liệu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đã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rõ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ràng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Ví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var success = true; //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Kiểu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bool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đã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rõ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ràng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không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cần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var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-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Kiểu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số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tự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động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suy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luận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phức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tạp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Nếu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kiểu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dữ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liệu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được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suy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luận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từ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các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phép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toán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phức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tạp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việc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dùng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var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có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gây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khó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hiểu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Ví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var number = 12 *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ReturnsFloat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(); //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Kiểu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trả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về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của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ReturnsFloat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()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không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rõ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rang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-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Cần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biết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rõ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kiểu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dữ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liệu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Trong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trường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hợp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người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đọc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code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cần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biết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rõ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kiểu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dữ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liệu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của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biến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hiểu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logic,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không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nên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dùng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var.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Ví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var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listOfItems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GetList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(); //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Kiểu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của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danh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sách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trả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về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từ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GetList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()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không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rõ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ràng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199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</a:t>
            </a:r>
            <a:r>
              <a:rPr lang="en" dirty="0">
                <a:solidFill>
                  <a:schemeClr val="accent3"/>
                </a:solidFill>
              </a:rPr>
              <a:t>dung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39" name="Google Shape;339;p39"/>
          <p:cNvSpPr txBox="1">
            <a:spLocks noGrp="1"/>
          </p:cNvSpPr>
          <p:nvPr>
            <p:ph type="title" idx="7"/>
          </p:nvPr>
        </p:nvSpPr>
        <p:spPr>
          <a:xfrm>
            <a:off x="791171" y="1250000"/>
            <a:ext cx="704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0" name="Google Shape;340;p39"/>
          <p:cNvSpPr txBox="1">
            <a:spLocks noGrp="1"/>
          </p:cNvSpPr>
          <p:nvPr>
            <p:ph type="title" idx="8"/>
          </p:nvPr>
        </p:nvSpPr>
        <p:spPr>
          <a:xfrm>
            <a:off x="851748" y="3705941"/>
            <a:ext cx="704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41" name="Google Shape;341;p39"/>
          <p:cNvSpPr txBox="1">
            <a:spLocks noGrp="1"/>
          </p:cNvSpPr>
          <p:nvPr>
            <p:ph type="title" idx="9"/>
          </p:nvPr>
        </p:nvSpPr>
        <p:spPr>
          <a:xfrm>
            <a:off x="791119" y="2068647"/>
            <a:ext cx="704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2" name="Google Shape;342;p39"/>
          <p:cNvSpPr txBox="1">
            <a:spLocks noGrp="1"/>
          </p:cNvSpPr>
          <p:nvPr>
            <p:ph type="title" idx="13"/>
          </p:nvPr>
        </p:nvSpPr>
        <p:spPr>
          <a:xfrm>
            <a:off x="4988673" y="1249995"/>
            <a:ext cx="734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43" name="Google Shape;343;p39"/>
          <p:cNvSpPr txBox="1">
            <a:spLocks noGrp="1"/>
          </p:cNvSpPr>
          <p:nvPr>
            <p:ph type="title" idx="14"/>
          </p:nvPr>
        </p:nvSpPr>
        <p:spPr>
          <a:xfrm>
            <a:off x="791119" y="2887294"/>
            <a:ext cx="704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44" name="Google Shape;344;p39"/>
          <p:cNvSpPr txBox="1">
            <a:spLocks noGrp="1"/>
          </p:cNvSpPr>
          <p:nvPr>
            <p:ph type="title" idx="15"/>
          </p:nvPr>
        </p:nvSpPr>
        <p:spPr>
          <a:xfrm>
            <a:off x="5003675" y="2068647"/>
            <a:ext cx="734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45" name="Google Shape;345;p39"/>
          <p:cNvSpPr txBox="1">
            <a:spLocks noGrp="1"/>
          </p:cNvSpPr>
          <p:nvPr>
            <p:ph type="subTitle" idx="16"/>
          </p:nvPr>
        </p:nvSpPr>
        <p:spPr>
          <a:xfrm>
            <a:off x="1495820" y="1249995"/>
            <a:ext cx="2390382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Quy tắc đặt tên</a:t>
            </a:r>
            <a:endParaRPr dirty="0"/>
          </a:p>
        </p:txBody>
      </p:sp>
      <p:sp>
        <p:nvSpPr>
          <p:cNvPr id="346" name="Google Shape;346;p39"/>
          <p:cNvSpPr txBox="1">
            <a:spLocks noGrp="1"/>
          </p:cNvSpPr>
          <p:nvPr>
            <p:ph type="subTitle" idx="17"/>
          </p:nvPr>
        </p:nvSpPr>
        <p:spPr>
          <a:xfrm>
            <a:off x="1495767" y="2068647"/>
            <a:ext cx="2611607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Quy tắc tổ chức</a:t>
            </a:r>
            <a:endParaRPr dirty="0"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18"/>
          </p:nvPr>
        </p:nvSpPr>
        <p:spPr>
          <a:xfrm>
            <a:off x="1495767" y="2887294"/>
            <a:ext cx="3275285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Quy tắc khoảng trắng</a:t>
            </a:r>
            <a:endParaRPr dirty="0"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19"/>
          </p:nvPr>
        </p:nvSpPr>
        <p:spPr>
          <a:xfrm>
            <a:off x="1556447" y="3705941"/>
            <a:ext cx="2469864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Cấu trúc và lớp</a:t>
            </a:r>
            <a:endParaRPr dirty="0"/>
          </a:p>
        </p:txBody>
      </p:sp>
      <p:sp>
        <p:nvSpPr>
          <p:cNvPr id="349" name="Google Shape;349;p39"/>
          <p:cNvSpPr txBox="1">
            <a:spLocks noGrp="1"/>
          </p:cNvSpPr>
          <p:nvPr>
            <p:ph type="subTitle" idx="20"/>
          </p:nvPr>
        </p:nvSpPr>
        <p:spPr>
          <a:xfrm>
            <a:off x="5708371" y="1249995"/>
            <a:ext cx="2553651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lambda</a:t>
            </a:r>
          </a:p>
        </p:txBody>
      </p:sp>
      <p:sp>
        <p:nvSpPr>
          <p:cNvPr id="350" name="Google Shape;350;p39"/>
          <p:cNvSpPr txBox="1">
            <a:spLocks noGrp="1"/>
          </p:cNvSpPr>
          <p:nvPr>
            <p:ph type="subTitle" idx="21"/>
          </p:nvPr>
        </p:nvSpPr>
        <p:spPr>
          <a:xfrm>
            <a:off x="5723373" y="2068647"/>
            <a:ext cx="3025199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Mảng và danh sách</a:t>
            </a:r>
            <a:endParaRPr dirty="0"/>
          </a:p>
        </p:txBody>
      </p:sp>
      <p:sp>
        <p:nvSpPr>
          <p:cNvPr id="33" name="Google Shape;340;p39">
            <a:extLst>
              <a:ext uri="{FF2B5EF4-FFF2-40B4-BE49-F238E27FC236}">
                <a16:creationId xmlns:a16="http://schemas.microsoft.com/office/drawing/2014/main" id="{8BB62E3B-6CD0-42EC-901B-FD9AA5ACE9AB}"/>
              </a:ext>
            </a:extLst>
          </p:cNvPr>
          <p:cNvSpPr txBox="1">
            <a:spLocks/>
          </p:cNvSpPr>
          <p:nvPr/>
        </p:nvSpPr>
        <p:spPr>
          <a:xfrm>
            <a:off x="5003675" y="2887294"/>
            <a:ext cx="704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sz="3000" b="1" i="0" u="none" strike="noStrike" cap="none">
                <a:solidFill>
                  <a:schemeClr val="accent3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sz="30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sz="30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sz="30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sz="30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sz="30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sz="30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sz="30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sz="30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34" name="Google Shape;348;p39">
            <a:extLst>
              <a:ext uri="{FF2B5EF4-FFF2-40B4-BE49-F238E27FC236}">
                <a16:creationId xmlns:a16="http://schemas.microsoft.com/office/drawing/2014/main" id="{1806C2A4-E917-4C51-8EDF-4F4B39B50054}"/>
              </a:ext>
            </a:extLst>
          </p:cNvPr>
          <p:cNvSpPr txBox="1">
            <a:spLocks/>
          </p:cNvSpPr>
          <p:nvPr/>
        </p:nvSpPr>
        <p:spPr>
          <a:xfrm>
            <a:off x="5708374" y="2887294"/>
            <a:ext cx="3133286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tệp</a:t>
            </a:r>
            <a:endParaRPr lang="en-US" dirty="0"/>
          </a:p>
        </p:txBody>
      </p:sp>
      <p:sp>
        <p:nvSpPr>
          <p:cNvPr id="35" name="Google Shape;340;p39">
            <a:extLst>
              <a:ext uri="{FF2B5EF4-FFF2-40B4-BE49-F238E27FC236}">
                <a16:creationId xmlns:a16="http://schemas.microsoft.com/office/drawing/2014/main" id="{C14EA391-2531-4093-AD46-3F511D08B853}"/>
              </a:ext>
            </a:extLst>
          </p:cNvPr>
          <p:cNvSpPr txBox="1">
            <a:spLocks/>
          </p:cNvSpPr>
          <p:nvPr/>
        </p:nvSpPr>
        <p:spPr>
          <a:xfrm>
            <a:off x="5003672" y="3705941"/>
            <a:ext cx="704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sz="3000" b="1" i="0" u="none" strike="noStrike" cap="none">
                <a:solidFill>
                  <a:schemeClr val="accent3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sz="30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sz="30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sz="30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sz="30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sz="30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sz="30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sz="30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sz="30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36" name="Google Shape;348;p39">
            <a:extLst>
              <a:ext uri="{FF2B5EF4-FFF2-40B4-BE49-F238E27FC236}">
                <a16:creationId xmlns:a16="http://schemas.microsoft.com/office/drawing/2014/main" id="{6B2DF22E-6FA1-4A6A-9FE4-A111C3D683B0}"/>
              </a:ext>
            </a:extLst>
          </p:cNvPr>
          <p:cNvSpPr txBox="1">
            <a:spLocks/>
          </p:cNvSpPr>
          <p:nvPr/>
        </p:nvSpPr>
        <p:spPr>
          <a:xfrm>
            <a:off x="5708371" y="3705941"/>
            <a:ext cx="3133286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1"/>
          <p:cNvSpPr txBox="1">
            <a:spLocks noGrp="1"/>
          </p:cNvSpPr>
          <p:nvPr>
            <p:ph type="title"/>
          </p:nvPr>
        </p:nvSpPr>
        <p:spPr>
          <a:xfrm>
            <a:off x="2345537" y="312153"/>
            <a:ext cx="3840950" cy="6464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Quy tắc đặt tên</a:t>
            </a:r>
            <a:endParaRPr sz="4000" dirty="0"/>
          </a:p>
        </p:txBody>
      </p:sp>
      <p:cxnSp>
        <p:nvCxnSpPr>
          <p:cNvPr id="371" name="Google Shape;371;p41"/>
          <p:cNvCxnSpPr/>
          <p:nvPr/>
        </p:nvCxnSpPr>
        <p:spPr>
          <a:xfrm>
            <a:off x="2109150" y="958638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3" name="Google Shape;3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20994">
            <a:off x="7985504" y="2597058"/>
            <a:ext cx="1000770" cy="9797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08F94B-CF79-4180-816D-A02681EFA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850728"/>
              </p:ext>
            </p:extLst>
          </p:nvPr>
        </p:nvGraphicFramePr>
        <p:xfrm>
          <a:off x="979263" y="1228050"/>
          <a:ext cx="6993730" cy="3658331"/>
        </p:xfrm>
        <a:graphic>
          <a:graphicData uri="http://schemas.openxmlformats.org/drawingml/2006/table">
            <a:tbl>
              <a:tblPr firstRow="1" firstCol="1" bandRow="1">
                <a:tableStyleId>{A01BF4A0-3F5F-4F5F-B14A-4F25AAB2AD3A}</a:tableStyleId>
              </a:tblPr>
              <a:tblGrid>
                <a:gridCol w="2529981">
                  <a:extLst>
                    <a:ext uri="{9D8B030D-6E8A-4147-A177-3AD203B41FA5}">
                      <a16:colId xmlns:a16="http://schemas.microsoft.com/office/drawing/2014/main" val="3957786967"/>
                    </a:ext>
                  </a:extLst>
                </a:gridCol>
                <a:gridCol w="2419368">
                  <a:extLst>
                    <a:ext uri="{9D8B030D-6E8A-4147-A177-3AD203B41FA5}">
                      <a16:colId xmlns:a16="http://schemas.microsoft.com/office/drawing/2014/main" val="1068289021"/>
                    </a:ext>
                  </a:extLst>
                </a:gridCol>
                <a:gridCol w="2044381">
                  <a:extLst>
                    <a:ext uri="{9D8B030D-6E8A-4147-A177-3AD203B41FA5}">
                      <a16:colId xmlns:a16="http://schemas.microsoft.com/office/drawing/2014/main" val="251665796"/>
                    </a:ext>
                  </a:extLst>
                </a:gridCol>
              </a:tblGrid>
              <a:tr h="19123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400" dirty="0" err="1">
                          <a:solidFill>
                            <a:schemeClr val="accent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Tên</a:t>
                      </a:r>
                      <a:r>
                        <a:rPr lang="en-US" sz="1400" dirty="0">
                          <a:solidFill>
                            <a:schemeClr val="accent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accent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quy</a:t>
                      </a:r>
                      <a:r>
                        <a:rPr lang="en-US" sz="1400" dirty="0">
                          <a:solidFill>
                            <a:schemeClr val="accent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accent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tắc</a:t>
                      </a:r>
                      <a:endParaRPr lang="en-US" sz="1400" dirty="0">
                        <a:solidFill>
                          <a:schemeClr val="accent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7107" marR="571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400" dirty="0" err="1">
                          <a:solidFill>
                            <a:schemeClr val="accent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Mô</a:t>
                      </a:r>
                      <a:r>
                        <a:rPr lang="en-US" sz="1400" dirty="0">
                          <a:solidFill>
                            <a:schemeClr val="accent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accent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tả</a:t>
                      </a:r>
                      <a:endParaRPr lang="en-US" sz="1400" dirty="0">
                        <a:solidFill>
                          <a:schemeClr val="accent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7107" marR="571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400" dirty="0" err="1">
                          <a:solidFill>
                            <a:schemeClr val="accent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Ví</a:t>
                      </a:r>
                      <a:r>
                        <a:rPr lang="en-US" sz="1400" dirty="0">
                          <a:solidFill>
                            <a:schemeClr val="accent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accent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dụ</a:t>
                      </a:r>
                      <a:endParaRPr lang="en-US" sz="1400" dirty="0">
                        <a:solidFill>
                          <a:schemeClr val="accent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7107" marR="57107" marT="0" marB="0"/>
                </a:tc>
                <a:extLst>
                  <a:ext uri="{0D108BD9-81ED-4DB2-BD59-A6C34878D82A}">
                    <a16:rowId xmlns:a16="http://schemas.microsoft.com/office/drawing/2014/main" val="1547470360"/>
                  </a:ext>
                </a:extLst>
              </a:tr>
              <a:tr h="81437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Tên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lớp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phương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thức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kiểu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liệt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kê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các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trường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thuộc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tính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public, namespaces</a:t>
                      </a:r>
                    </a:p>
                  </a:txBody>
                  <a:tcPr marL="57107" marR="57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Viết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hoa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chữ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cái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đầu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7107" marR="57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public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enum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MyEnum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{                              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Yes,                                            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No,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}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57107" marR="57107" marT="0" marB="0"/>
                </a:tc>
                <a:extLst>
                  <a:ext uri="{0D108BD9-81ED-4DB2-BD59-A6C34878D82A}">
                    <a16:rowId xmlns:a16="http://schemas.microsoft.com/office/drawing/2014/main" val="1514986303"/>
                  </a:ext>
                </a:extLst>
              </a:tr>
              <a:tr h="40040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Quy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tắc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đặt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tên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biến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toàn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cục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7107" marR="57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Chữ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cái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đầu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tiên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trong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từ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định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danh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là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chữ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thường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và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chữ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cái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đầu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tiên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của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mối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từ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nối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theo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sau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phải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được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viết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hoa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7107" marR="57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private int camelCase</a:t>
                      </a:r>
                    </a:p>
                  </a:txBody>
                  <a:tcPr marL="57107" marR="57107" marT="0" marB="0"/>
                </a:tc>
                <a:extLst>
                  <a:ext uri="{0D108BD9-81ED-4DB2-BD59-A6C34878D82A}">
                    <a16:rowId xmlns:a16="http://schemas.microsoft.com/office/drawing/2014/main" val="3802035607"/>
                  </a:ext>
                </a:extLst>
              </a:tr>
              <a:tr h="29690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Quy tắc đặt tên trường, thuộc tính</a:t>
                      </a:r>
                    </a:p>
                  </a:txBody>
                  <a:tcPr marL="57107" marR="57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Có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gạch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chân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ở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đầu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7107" marR="57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private int _camelCase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57107" marR="57107" marT="0" marB="0"/>
                </a:tc>
                <a:extLst>
                  <a:ext uri="{0D108BD9-81ED-4DB2-BD59-A6C34878D82A}">
                    <a16:rowId xmlns:a16="http://schemas.microsoft.com/office/drawing/2014/main" val="3432227817"/>
                  </a:ext>
                </a:extLst>
              </a:tr>
              <a:tr h="40040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Quy ước đặt tên không bị ảnh hưởng bởi  “Quyền truy cập” như Const, static, readonly,etc..</a:t>
                      </a:r>
                    </a:p>
                  </a:txBody>
                  <a:tcPr marL="57107" marR="57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Có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gạch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chân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giữa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các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từ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uppercase</a:t>
                      </a:r>
                    </a:p>
                  </a:txBody>
                  <a:tcPr marL="57107" marR="57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public static readonly string TEN_HANG_SO</a:t>
                      </a:r>
                    </a:p>
                  </a:txBody>
                  <a:tcPr marL="57107" marR="57107" marT="0" marB="0"/>
                </a:tc>
                <a:extLst>
                  <a:ext uri="{0D108BD9-81ED-4DB2-BD59-A6C34878D82A}">
                    <a16:rowId xmlns:a16="http://schemas.microsoft.com/office/drawing/2014/main" val="443467849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Đối với quy ước viết hoa/thường (casing), một "từ" được hiểu là bất kỳ chuỗi ký tự nào không chứa khoảng trống bên trong, bao gồm cả từ viết tắt</a:t>
                      </a:r>
                    </a:p>
                  </a:txBody>
                  <a:tcPr marL="57107" marR="57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57107" marR="57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MyRpc: true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MyRPC: false</a:t>
                      </a:r>
                    </a:p>
                  </a:txBody>
                  <a:tcPr marL="57107" marR="57107" marT="0" marB="0"/>
                </a:tc>
                <a:extLst>
                  <a:ext uri="{0D108BD9-81ED-4DB2-BD59-A6C34878D82A}">
                    <a16:rowId xmlns:a16="http://schemas.microsoft.com/office/drawing/2014/main" val="1381094010"/>
                  </a:ext>
                </a:extLst>
              </a:tr>
              <a:tr h="12442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Tên Interface</a:t>
                      </a:r>
                    </a:p>
                  </a:txBody>
                  <a:tcPr marL="57107" marR="57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Bắt đầu bằng I</a:t>
                      </a:r>
                    </a:p>
                  </a:txBody>
                  <a:tcPr marL="57107" marR="57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Interface IClass</a:t>
                      </a:r>
                    </a:p>
                  </a:txBody>
                  <a:tcPr marL="57107" marR="57107" marT="0" marB="0"/>
                </a:tc>
                <a:extLst>
                  <a:ext uri="{0D108BD9-81ED-4DB2-BD59-A6C34878D82A}">
                    <a16:rowId xmlns:a16="http://schemas.microsoft.com/office/drawing/2014/main" val="1963911524"/>
                  </a:ext>
                </a:extLst>
              </a:tr>
              <a:tr h="46939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Tên file và thư mục</a:t>
                      </a:r>
                    </a:p>
                  </a:txBody>
                  <a:tcPr marL="57107" marR="57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Viết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hoa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chữ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cái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đầu</a:t>
                      </a:r>
                      <a:b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Chỉ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có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1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lớp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chính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trong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một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file (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có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tên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cùng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với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tên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file)</a:t>
                      </a:r>
                    </a:p>
                  </a:txBody>
                  <a:tcPr marL="57107" marR="57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MyFile.cs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Class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MyFile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7107" marR="57107" marT="0" marB="0"/>
                </a:tc>
                <a:extLst>
                  <a:ext uri="{0D108BD9-81ED-4DB2-BD59-A6C34878D82A}">
                    <a16:rowId xmlns:a16="http://schemas.microsoft.com/office/drawing/2014/main" val="422394279"/>
                  </a:ext>
                </a:extLst>
              </a:tr>
            </a:tbl>
          </a:graphicData>
        </a:graphic>
      </p:graphicFrame>
      <p:sp>
        <p:nvSpPr>
          <p:cNvPr id="367" name="Google Shape;367;p41"/>
          <p:cNvSpPr/>
          <p:nvPr/>
        </p:nvSpPr>
        <p:spPr>
          <a:xfrm>
            <a:off x="-800416" y="-1284312"/>
            <a:ext cx="2704169" cy="278449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369" name="Google Shape;369;p41"/>
          <p:cNvSpPr txBox="1">
            <a:spLocks noGrp="1"/>
          </p:cNvSpPr>
          <p:nvPr>
            <p:ph type="title" idx="2"/>
          </p:nvPr>
        </p:nvSpPr>
        <p:spPr>
          <a:xfrm>
            <a:off x="430881" y="312150"/>
            <a:ext cx="10539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1"/>
          <p:cNvSpPr txBox="1">
            <a:spLocks noGrp="1"/>
          </p:cNvSpPr>
          <p:nvPr>
            <p:ph type="title"/>
          </p:nvPr>
        </p:nvSpPr>
        <p:spPr>
          <a:xfrm>
            <a:off x="2345537" y="312153"/>
            <a:ext cx="4026688" cy="6464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Quy tắc tổ chức</a:t>
            </a:r>
            <a:endParaRPr sz="4000" dirty="0"/>
          </a:p>
        </p:txBody>
      </p:sp>
      <p:cxnSp>
        <p:nvCxnSpPr>
          <p:cNvPr id="371" name="Google Shape;371;p41"/>
          <p:cNvCxnSpPr/>
          <p:nvPr/>
        </p:nvCxnSpPr>
        <p:spPr>
          <a:xfrm>
            <a:off x="2109150" y="958638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3" name="Google Shape;3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20994">
            <a:off x="7985504" y="2597058"/>
            <a:ext cx="1000770" cy="9797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0A073C0-1F3B-4997-99AD-C7C8DBD61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556037"/>
              </p:ext>
            </p:extLst>
          </p:nvPr>
        </p:nvGraphicFramePr>
        <p:xfrm>
          <a:off x="910379" y="1228050"/>
          <a:ext cx="7802741" cy="3815080"/>
        </p:xfrm>
        <a:graphic>
          <a:graphicData uri="http://schemas.openxmlformats.org/drawingml/2006/table">
            <a:tbl>
              <a:tblPr firstRow="1" bandRow="1">
                <a:tableStyleId>{A01BF4A0-3F5F-4F5F-B14A-4F25AAB2AD3A}</a:tableStyleId>
              </a:tblPr>
              <a:tblGrid>
                <a:gridCol w="2538132">
                  <a:extLst>
                    <a:ext uri="{9D8B030D-6E8A-4147-A177-3AD203B41FA5}">
                      <a16:colId xmlns:a16="http://schemas.microsoft.com/office/drawing/2014/main" val="3829670782"/>
                    </a:ext>
                  </a:extLst>
                </a:gridCol>
                <a:gridCol w="2538132">
                  <a:extLst>
                    <a:ext uri="{9D8B030D-6E8A-4147-A177-3AD203B41FA5}">
                      <a16:colId xmlns:a16="http://schemas.microsoft.com/office/drawing/2014/main" val="3152080061"/>
                    </a:ext>
                  </a:extLst>
                </a:gridCol>
                <a:gridCol w="2726477">
                  <a:extLst>
                    <a:ext uri="{9D8B030D-6E8A-4147-A177-3AD203B41FA5}">
                      <a16:colId xmlns:a16="http://schemas.microsoft.com/office/drawing/2014/main" val="2194940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Tên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quy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tắc</a:t>
                      </a:r>
                      <a:endParaRPr lang="en-US" dirty="0">
                        <a:solidFill>
                          <a:schemeClr val="accent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Mô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tả</a:t>
                      </a:r>
                      <a:endParaRPr lang="en-US" dirty="0">
                        <a:solidFill>
                          <a:schemeClr val="accent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Ví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dụ</a:t>
                      </a:r>
                      <a:endParaRPr lang="en-US" dirty="0">
                        <a:solidFill>
                          <a:schemeClr val="accent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Quyền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truy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cập</a:t>
                      </a:r>
                      <a:endParaRPr lang="en-US" sz="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Theo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trình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tự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: public protected internal private new abstract virtual override sealed static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readonly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extern unsafe volatile async</a:t>
                      </a:r>
                      <a:endParaRPr lang="en-US" sz="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public static override void Ham()</a:t>
                      </a:r>
                      <a:endParaRPr lang="en-US" sz="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33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Từ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khóa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“Using”</a:t>
                      </a:r>
                      <a:endParaRPr lang="en-US" sz="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Định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nghĩa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từ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khóa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“Using”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trước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bất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kì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từ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khóa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nào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.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Trình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tự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“Using”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theo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bảng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chữ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cái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,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trừ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“Using System”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luôn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được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them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đầu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tiên</a:t>
                      </a:r>
                      <a:endParaRPr lang="en-US" sz="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Using System;</a:t>
                      </a:r>
                    </a:p>
                    <a:p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Using Entity…;</a:t>
                      </a:r>
                    </a:p>
                    <a:p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Using Math;</a:t>
                      </a:r>
                    </a:p>
                    <a:p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 </a:t>
                      </a:r>
                    </a:p>
                    <a:p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Namespace …</a:t>
                      </a:r>
                      <a:endParaRPr lang="en-US" sz="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34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Thành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viên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Class</a:t>
                      </a:r>
                      <a:endParaRPr lang="en-US" sz="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Các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thành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viên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trong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một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“Class”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được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tổ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chức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theo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trình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tự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:</a:t>
                      </a:r>
                    </a:p>
                    <a:p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-Nested classes,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enums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, delegates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và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events.</a:t>
                      </a:r>
                    </a:p>
                    <a:p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-Static, const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và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readonly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fields.</a:t>
                      </a:r>
                    </a:p>
                    <a:p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-Fields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và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properties.</a:t>
                      </a:r>
                    </a:p>
                    <a:p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-Constructors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và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finalizers.</a:t>
                      </a:r>
                    </a:p>
                    <a:p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-Methods.</a:t>
                      </a:r>
                    </a:p>
                    <a:p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Within each group, elements should be in the following order:</a:t>
                      </a:r>
                    </a:p>
                    <a:p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-Public.</a:t>
                      </a:r>
                    </a:p>
                    <a:p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-Internal.</a:t>
                      </a:r>
                    </a:p>
                    <a:p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-Protected internal.</a:t>
                      </a:r>
                    </a:p>
                    <a:p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-Protected.</a:t>
                      </a:r>
                    </a:p>
                    <a:p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-Private.</a:t>
                      </a:r>
                    </a:p>
                    <a:p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Where possible, group interface implementations together.</a:t>
                      </a:r>
                    </a:p>
                    <a:p>
                      <a:endParaRPr lang="en-US" sz="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Public class Father</a:t>
                      </a:r>
                    </a:p>
                    <a:p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//Nested class</a:t>
                      </a:r>
                    </a:p>
                    <a:p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 Public class Son</a:t>
                      </a:r>
                    </a:p>
                    <a:p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 {</a:t>
                      </a:r>
                    </a:p>
                    <a:p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    </a:t>
                      </a:r>
                    </a:p>
                    <a:p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 }</a:t>
                      </a:r>
                    </a:p>
                    <a:p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//Enum</a:t>
                      </a:r>
                    </a:p>
                    <a:p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 Public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enum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Wife</a:t>
                      </a:r>
                    </a:p>
                    <a:p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 {</a:t>
                      </a:r>
                    </a:p>
                    <a:p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 }</a:t>
                      </a:r>
                    </a:p>
                    <a:p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//Delegate</a:t>
                      </a:r>
                    </a:p>
                    <a:p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  Public delegate void Date</a:t>
                      </a:r>
                    </a:p>
                    <a:p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  {}</a:t>
                      </a:r>
                    </a:p>
                    <a:p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//Event</a:t>
                      </a:r>
                    </a:p>
                    <a:p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  Public event Wedding</a:t>
                      </a:r>
                    </a:p>
                    <a:p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   {}</a:t>
                      </a:r>
                    </a:p>
                    <a:p>
                      <a:endParaRPr lang="en-US" sz="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733976"/>
                  </a:ext>
                </a:extLst>
              </a:tr>
            </a:tbl>
          </a:graphicData>
        </a:graphic>
      </p:graphicFrame>
      <p:sp>
        <p:nvSpPr>
          <p:cNvPr id="367" name="Google Shape;367;p41"/>
          <p:cNvSpPr/>
          <p:nvPr/>
        </p:nvSpPr>
        <p:spPr>
          <a:xfrm>
            <a:off x="-800416" y="-1284312"/>
            <a:ext cx="2704169" cy="278449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369" name="Google Shape;369;p41"/>
          <p:cNvSpPr txBox="1">
            <a:spLocks noGrp="1"/>
          </p:cNvSpPr>
          <p:nvPr>
            <p:ph type="title" idx="2"/>
          </p:nvPr>
        </p:nvSpPr>
        <p:spPr>
          <a:xfrm>
            <a:off x="430880" y="312150"/>
            <a:ext cx="1230599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2096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1"/>
          <p:cNvSpPr txBox="1">
            <a:spLocks noGrp="1"/>
          </p:cNvSpPr>
          <p:nvPr>
            <p:ph type="title"/>
          </p:nvPr>
        </p:nvSpPr>
        <p:spPr>
          <a:xfrm>
            <a:off x="2345537" y="312153"/>
            <a:ext cx="5618592" cy="6464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Quy tắc khoảng trắng</a:t>
            </a:r>
            <a:endParaRPr sz="4000" dirty="0"/>
          </a:p>
        </p:txBody>
      </p:sp>
      <p:cxnSp>
        <p:nvCxnSpPr>
          <p:cNvPr id="371" name="Google Shape;371;p41"/>
          <p:cNvCxnSpPr/>
          <p:nvPr/>
        </p:nvCxnSpPr>
        <p:spPr>
          <a:xfrm>
            <a:off x="2109150" y="958638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3" name="Google Shape;3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20994">
            <a:off x="7985504" y="2597058"/>
            <a:ext cx="1000770" cy="9797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457CF3F-828D-4AA7-911A-082DB62E2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438443"/>
              </p:ext>
            </p:extLst>
          </p:nvPr>
        </p:nvGraphicFramePr>
        <p:xfrm>
          <a:off x="1209369" y="1180221"/>
          <a:ext cx="6577780" cy="3891217"/>
        </p:xfrm>
        <a:graphic>
          <a:graphicData uri="http://schemas.openxmlformats.org/drawingml/2006/table">
            <a:tbl>
              <a:tblPr firstRow="1" firstCol="1" bandRow="1">
                <a:tableStyleId>{A01BF4A0-3F5F-4F5F-B14A-4F25AAB2AD3A}</a:tableStyleId>
              </a:tblPr>
              <a:tblGrid>
                <a:gridCol w="3288521">
                  <a:extLst>
                    <a:ext uri="{9D8B030D-6E8A-4147-A177-3AD203B41FA5}">
                      <a16:colId xmlns:a16="http://schemas.microsoft.com/office/drawing/2014/main" val="1969287433"/>
                    </a:ext>
                  </a:extLst>
                </a:gridCol>
                <a:gridCol w="3289259">
                  <a:extLst>
                    <a:ext uri="{9D8B030D-6E8A-4147-A177-3AD203B41FA5}">
                      <a16:colId xmlns:a16="http://schemas.microsoft.com/office/drawing/2014/main" val="1470957001"/>
                    </a:ext>
                  </a:extLst>
                </a:gridCol>
              </a:tblGrid>
              <a:tr h="13397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500">
                          <a:solidFill>
                            <a:schemeClr val="accent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Tên quy tắc</a:t>
                      </a: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500" dirty="0" err="1">
                          <a:solidFill>
                            <a:schemeClr val="accent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Ví</a:t>
                      </a:r>
                      <a:r>
                        <a:rPr lang="en-US" sz="1500" dirty="0">
                          <a:solidFill>
                            <a:schemeClr val="accent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chemeClr val="accent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dụ</a:t>
                      </a:r>
                      <a:endParaRPr lang="en-US" sz="1500" dirty="0">
                        <a:solidFill>
                          <a:schemeClr val="accent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0288" marR="60288" marT="0" marB="0"/>
                </a:tc>
                <a:extLst>
                  <a:ext uri="{0D108BD9-81ED-4DB2-BD59-A6C34878D82A}">
                    <a16:rowId xmlns:a16="http://schemas.microsoft.com/office/drawing/2014/main" val="111714702"/>
                  </a:ext>
                </a:extLst>
              </a:tr>
              <a:tr h="46890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Tối đa một câu lệnh trên mỗi dòng.</a:t>
                      </a: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a++; // nên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b++;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a++; b++; // không nên</a:t>
                      </a:r>
                    </a:p>
                  </a:txBody>
                  <a:tcPr marL="60288" marR="60288" marT="0" marB="0"/>
                </a:tc>
                <a:extLst>
                  <a:ext uri="{0D108BD9-81ED-4DB2-BD59-A6C34878D82A}">
                    <a16:rowId xmlns:a16="http://schemas.microsoft.com/office/drawing/2014/main" val="488229526"/>
                  </a:ext>
                </a:extLst>
              </a:tr>
              <a:tr h="46890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Tối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đa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một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phép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gán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trên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mỗi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câu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lệnh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 = b; //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nên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 = c;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 = b; b = c; //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không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nên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0288" marR="60288" marT="0" marB="0"/>
                </a:tc>
                <a:extLst>
                  <a:ext uri="{0D108BD9-81ED-4DB2-BD59-A6C34878D82A}">
                    <a16:rowId xmlns:a16="http://schemas.microsoft.com/office/drawing/2014/main" val="1260023806"/>
                  </a:ext>
                </a:extLst>
              </a:tr>
              <a:tr h="40191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Khoảng trắng sau // và sau dấu phẩy, if else for while, … khoảng trắng giữa toán tử và mỗi toán hạng của tất cả các toán tử khác.</a:t>
                      </a: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 (a &lt; b) // nên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if(a&lt;b) //không nên</a:t>
                      </a:r>
                    </a:p>
                  </a:txBody>
                  <a:tcPr marL="60288" marR="60288" marT="0" marB="0"/>
                </a:tc>
                <a:extLst>
                  <a:ext uri="{0D108BD9-81ED-4DB2-BD59-A6C34878D82A}">
                    <a16:rowId xmlns:a16="http://schemas.microsoft.com/office/drawing/2014/main" val="685740172"/>
                  </a:ext>
                </a:extLst>
              </a:tr>
              <a:tr h="113876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Không ngắt dòng trước dấu mở ngoặc.</a:t>
                      </a: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 (a &lt; b) {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a = b;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} // nên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 (a &lt; b)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a = b;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} // không nên</a:t>
                      </a:r>
                    </a:p>
                  </a:txBody>
                  <a:tcPr marL="60288" marR="60288" marT="0" marB="0"/>
                </a:tc>
                <a:extLst>
                  <a:ext uri="{0D108BD9-81ED-4DB2-BD59-A6C34878D82A}">
                    <a16:rowId xmlns:a16="http://schemas.microsoft.com/office/drawing/2014/main" val="4140446695"/>
                  </a:ext>
                </a:extLst>
              </a:tr>
              <a:tr h="80383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Không ngắt dòng giữa dấu ngoặc đóng } và else.</a:t>
                      </a: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 (a &lt; b) {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a = b;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} else {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b = c;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}</a:t>
                      </a:r>
                    </a:p>
                  </a:txBody>
                  <a:tcPr marL="60288" marR="60288" marT="0" marB="0"/>
                </a:tc>
                <a:extLst>
                  <a:ext uri="{0D108BD9-81ED-4DB2-BD59-A6C34878D82A}">
                    <a16:rowId xmlns:a16="http://schemas.microsoft.com/office/drawing/2014/main" val="3136067819"/>
                  </a:ext>
                </a:extLst>
              </a:tr>
            </a:tbl>
          </a:graphicData>
        </a:graphic>
      </p:graphicFrame>
      <p:sp>
        <p:nvSpPr>
          <p:cNvPr id="367" name="Google Shape;367;p41"/>
          <p:cNvSpPr/>
          <p:nvPr/>
        </p:nvSpPr>
        <p:spPr>
          <a:xfrm>
            <a:off x="-800416" y="-1284312"/>
            <a:ext cx="2704169" cy="278449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369" name="Google Shape;369;p41"/>
          <p:cNvSpPr txBox="1">
            <a:spLocks noGrp="1"/>
          </p:cNvSpPr>
          <p:nvPr>
            <p:ph type="title" idx="2"/>
          </p:nvPr>
        </p:nvSpPr>
        <p:spPr>
          <a:xfrm>
            <a:off x="430880" y="312150"/>
            <a:ext cx="1230599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946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1"/>
          <p:cNvSpPr txBox="1">
            <a:spLocks noGrp="1"/>
          </p:cNvSpPr>
          <p:nvPr>
            <p:ph type="title"/>
          </p:nvPr>
        </p:nvSpPr>
        <p:spPr>
          <a:xfrm>
            <a:off x="2345537" y="312153"/>
            <a:ext cx="5618592" cy="6464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Cấu trúc và lớp</a:t>
            </a:r>
            <a:endParaRPr sz="4000" dirty="0"/>
          </a:p>
        </p:txBody>
      </p:sp>
      <p:cxnSp>
        <p:nvCxnSpPr>
          <p:cNvPr id="371" name="Google Shape;371;p41"/>
          <p:cNvCxnSpPr/>
          <p:nvPr/>
        </p:nvCxnSpPr>
        <p:spPr>
          <a:xfrm>
            <a:off x="2109150" y="958638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3" name="Google Shape;3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20994">
            <a:off x="7985504" y="2597058"/>
            <a:ext cx="1000770" cy="979759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1"/>
          <p:cNvSpPr/>
          <p:nvPr/>
        </p:nvSpPr>
        <p:spPr>
          <a:xfrm>
            <a:off x="-800416" y="-1284312"/>
            <a:ext cx="2704169" cy="278449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369" name="Google Shape;369;p41"/>
          <p:cNvSpPr txBox="1">
            <a:spLocks noGrp="1"/>
          </p:cNvSpPr>
          <p:nvPr>
            <p:ph type="title" idx="2"/>
          </p:nvPr>
        </p:nvSpPr>
        <p:spPr>
          <a:xfrm>
            <a:off x="430880" y="312150"/>
            <a:ext cx="1230599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0" name="Google Shape;380;p42">
            <a:extLst>
              <a:ext uri="{FF2B5EF4-FFF2-40B4-BE49-F238E27FC236}">
                <a16:creationId xmlns:a16="http://schemas.microsoft.com/office/drawing/2014/main" id="{F32C65BB-0478-4467-881B-C80675FF8BB6}"/>
              </a:ext>
            </a:extLst>
          </p:cNvPr>
          <p:cNvSpPr txBox="1">
            <a:spLocks/>
          </p:cNvSpPr>
          <p:nvPr/>
        </p:nvSpPr>
        <p:spPr>
          <a:xfrm>
            <a:off x="962035" y="1605123"/>
            <a:ext cx="3254100" cy="2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0" i="0" u="none" strike="noStrike" cap="none">
                <a:solidFill>
                  <a:schemeClr val="accent3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pPr marL="342900" lvl="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-"/>
            </a:pP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Cấu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trúc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(structs)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khác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biệt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rất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lớn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so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với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lớp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(classes):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Cấu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trúc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luôn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được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truyền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và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trả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về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bằng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giá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trị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Gán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một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giá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trị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cho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một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thành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viên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của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một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cấu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trúc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được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trả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về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không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làm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thay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đổi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cấu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trúc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ban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đầu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1" name="Google Shape;380;p42">
            <a:extLst>
              <a:ext uri="{FF2B5EF4-FFF2-40B4-BE49-F238E27FC236}">
                <a16:creationId xmlns:a16="http://schemas.microsoft.com/office/drawing/2014/main" id="{9B25D541-AC13-4DFE-A7E3-01A6B3F9A687}"/>
              </a:ext>
            </a:extLst>
          </p:cNvPr>
          <p:cNvSpPr txBox="1">
            <a:spLocks/>
          </p:cNvSpPr>
          <p:nvPr/>
        </p:nvSpPr>
        <p:spPr>
          <a:xfrm>
            <a:off x="4336958" y="1605123"/>
            <a:ext cx="3254100" cy="2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0" i="0" u="none" strike="noStrike" cap="none">
                <a:solidFill>
                  <a:schemeClr val="accent3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pPr marL="342900" lvl="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-"/>
              <a:tabLst>
                <a:tab pos="540385" algn="l"/>
              </a:tabLst>
            </a:pP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955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1"/>
          <p:cNvSpPr txBox="1">
            <a:spLocks noGrp="1"/>
          </p:cNvSpPr>
          <p:nvPr>
            <p:ph type="title"/>
          </p:nvPr>
        </p:nvSpPr>
        <p:spPr>
          <a:xfrm>
            <a:off x="2345537" y="312153"/>
            <a:ext cx="5618592" cy="6464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Cấu trúc lambda</a:t>
            </a:r>
            <a:endParaRPr sz="4000" dirty="0"/>
          </a:p>
        </p:txBody>
      </p:sp>
      <p:cxnSp>
        <p:nvCxnSpPr>
          <p:cNvPr id="371" name="Google Shape;371;p41"/>
          <p:cNvCxnSpPr/>
          <p:nvPr/>
        </p:nvCxnSpPr>
        <p:spPr>
          <a:xfrm>
            <a:off x="2109150" y="958638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3" name="Google Shape;3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20994">
            <a:off x="7985504" y="2597058"/>
            <a:ext cx="1000770" cy="979759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1"/>
          <p:cNvSpPr/>
          <p:nvPr/>
        </p:nvSpPr>
        <p:spPr>
          <a:xfrm>
            <a:off x="-800416" y="-1284312"/>
            <a:ext cx="2704169" cy="278449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369" name="Google Shape;369;p41"/>
          <p:cNvSpPr txBox="1">
            <a:spLocks noGrp="1"/>
          </p:cNvSpPr>
          <p:nvPr>
            <p:ph type="title" idx="2"/>
          </p:nvPr>
        </p:nvSpPr>
        <p:spPr>
          <a:xfrm>
            <a:off x="430880" y="312150"/>
            <a:ext cx="1230599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8" name="Google Shape;380;p42">
            <a:extLst>
              <a:ext uri="{FF2B5EF4-FFF2-40B4-BE49-F238E27FC236}">
                <a16:creationId xmlns:a16="http://schemas.microsoft.com/office/drawing/2014/main" id="{81BEAD48-6270-4A3B-8180-B62999DFD243}"/>
              </a:ext>
            </a:extLst>
          </p:cNvPr>
          <p:cNvSpPr txBox="1">
            <a:spLocks/>
          </p:cNvSpPr>
          <p:nvPr/>
        </p:nvSpPr>
        <p:spPr>
          <a:xfrm>
            <a:off x="1378975" y="851072"/>
            <a:ext cx="6885688" cy="120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0" i="0" u="none" strike="noStrike" cap="none">
                <a:solidFill>
                  <a:schemeClr val="accent3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pPr marL="457200">
              <a:lnSpc>
                <a:spcPct val="150000"/>
              </a:lnSpc>
              <a:spcBef>
                <a:spcPts val="600"/>
              </a:spcBef>
            </a:pP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lambda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code,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672D9B-C86E-47CE-988B-050EB68A1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753" y="2039106"/>
            <a:ext cx="5489413" cy="418993"/>
          </a:xfrm>
          <a:prstGeom prst="rect">
            <a:avLst/>
          </a:prstGeom>
        </p:spPr>
      </p:pic>
      <p:sp>
        <p:nvSpPr>
          <p:cNvPr id="11" name="Google Shape;380;p42">
            <a:extLst>
              <a:ext uri="{FF2B5EF4-FFF2-40B4-BE49-F238E27FC236}">
                <a16:creationId xmlns:a16="http://schemas.microsoft.com/office/drawing/2014/main" id="{AA1CE88C-3F40-422A-88BF-939D47CEA2E0}"/>
              </a:ext>
            </a:extLst>
          </p:cNvPr>
          <p:cNvSpPr txBox="1">
            <a:spLocks/>
          </p:cNvSpPr>
          <p:nvPr/>
        </p:nvSpPr>
        <p:spPr>
          <a:xfrm>
            <a:off x="3217866" y="2285765"/>
            <a:ext cx="2227007" cy="365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0" i="0" u="none" strike="noStrike" cap="none">
                <a:solidFill>
                  <a:schemeClr val="accent3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pPr marL="457200">
              <a:lnSpc>
                <a:spcPct val="150000"/>
              </a:lnSpc>
              <a:spcBef>
                <a:spcPts val="600"/>
              </a:spcBef>
            </a:pPr>
            <a:r>
              <a:rPr lang="en-US" sz="800" i="1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800" i="1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i="1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800" i="1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lambda </a:t>
            </a:r>
            <a:r>
              <a:rPr lang="en-US" sz="800" i="1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800" i="1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i="1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endParaRPr lang="en-US" sz="800" i="1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3FF4C-BB6D-4D0A-BB81-F09C86EBB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3753" y="2856361"/>
            <a:ext cx="5489412" cy="710073"/>
          </a:xfrm>
          <a:prstGeom prst="rect">
            <a:avLst/>
          </a:prstGeom>
        </p:spPr>
      </p:pic>
      <p:sp>
        <p:nvSpPr>
          <p:cNvPr id="14" name="Google Shape;380;p42">
            <a:extLst>
              <a:ext uri="{FF2B5EF4-FFF2-40B4-BE49-F238E27FC236}">
                <a16:creationId xmlns:a16="http://schemas.microsoft.com/office/drawing/2014/main" id="{59CF8BAA-CAED-4386-86A8-C5FC440F1F02}"/>
              </a:ext>
            </a:extLst>
          </p:cNvPr>
          <p:cNvSpPr txBox="1">
            <a:spLocks/>
          </p:cNvSpPr>
          <p:nvPr/>
        </p:nvSpPr>
        <p:spPr>
          <a:xfrm>
            <a:off x="3217865" y="3442935"/>
            <a:ext cx="2227007" cy="365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0" i="0" u="none" strike="noStrike" cap="none">
                <a:solidFill>
                  <a:schemeClr val="accent3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pPr marL="457200">
              <a:lnSpc>
                <a:spcPct val="150000"/>
              </a:lnSpc>
              <a:spcBef>
                <a:spcPts val="600"/>
              </a:spcBef>
            </a:pPr>
            <a:r>
              <a:rPr lang="en-US" sz="800" i="1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800" i="1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i="1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800" i="1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lambda </a:t>
            </a:r>
            <a:r>
              <a:rPr lang="en-US" sz="800" i="1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800" i="1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i="1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endParaRPr lang="en-US" sz="800" i="1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86D8D7-E054-44B8-B13D-6041195BE9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8854" y="3964696"/>
            <a:ext cx="5489411" cy="725584"/>
          </a:xfrm>
          <a:prstGeom prst="rect">
            <a:avLst/>
          </a:prstGeom>
        </p:spPr>
      </p:pic>
      <p:sp>
        <p:nvSpPr>
          <p:cNvPr id="17" name="Google Shape;380;p42">
            <a:extLst>
              <a:ext uri="{FF2B5EF4-FFF2-40B4-BE49-F238E27FC236}">
                <a16:creationId xmlns:a16="http://schemas.microsoft.com/office/drawing/2014/main" id="{37226924-E273-401F-9FA9-296FC7D458E8}"/>
              </a:ext>
            </a:extLst>
          </p:cNvPr>
          <p:cNvSpPr txBox="1">
            <a:spLocks/>
          </p:cNvSpPr>
          <p:nvPr/>
        </p:nvSpPr>
        <p:spPr>
          <a:xfrm>
            <a:off x="3217864" y="4558232"/>
            <a:ext cx="2227007" cy="365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0" i="0" u="none" strike="noStrike" cap="none">
                <a:solidFill>
                  <a:schemeClr val="accent3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pPr marL="457200">
              <a:lnSpc>
                <a:spcPct val="150000"/>
              </a:lnSpc>
              <a:spcBef>
                <a:spcPts val="600"/>
              </a:spcBef>
            </a:pPr>
            <a:r>
              <a:rPr lang="en-US" sz="800" i="1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800" i="1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i="1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800" i="1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i="1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800" i="1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i="1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800" i="1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i="1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800" i="1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823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1"/>
          <p:cNvSpPr txBox="1">
            <a:spLocks noGrp="1"/>
          </p:cNvSpPr>
          <p:nvPr>
            <p:ph type="title"/>
          </p:nvPr>
        </p:nvSpPr>
        <p:spPr>
          <a:xfrm>
            <a:off x="2345537" y="312153"/>
            <a:ext cx="5618592" cy="6464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Mảng và danh sách</a:t>
            </a:r>
            <a:endParaRPr sz="4000" dirty="0"/>
          </a:p>
        </p:txBody>
      </p:sp>
      <p:cxnSp>
        <p:nvCxnSpPr>
          <p:cNvPr id="371" name="Google Shape;371;p41"/>
          <p:cNvCxnSpPr/>
          <p:nvPr/>
        </p:nvCxnSpPr>
        <p:spPr>
          <a:xfrm>
            <a:off x="2109150" y="958638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3" name="Google Shape;3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20994">
            <a:off x="7985504" y="2597058"/>
            <a:ext cx="1000770" cy="979759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1"/>
          <p:cNvSpPr/>
          <p:nvPr/>
        </p:nvSpPr>
        <p:spPr>
          <a:xfrm>
            <a:off x="-800416" y="-1284312"/>
            <a:ext cx="2704169" cy="278449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369" name="Google Shape;369;p41"/>
          <p:cNvSpPr txBox="1">
            <a:spLocks noGrp="1"/>
          </p:cNvSpPr>
          <p:nvPr>
            <p:ph type="title" idx="2"/>
          </p:nvPr>
        </p:nvSpPr>
        <p:spPr>
          <a:xfrm>
            <a:off x="430880" y="312150"/>
            <a:ext cx="1230599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0" name="Google Shape;380;p42">
            <a:extLst>
              <a:ext uri="{FF2B5EF4-FFF2-40B4-BE49-F238E27FC236}">
                <a16:creationId xmlns:a16="http://schemas.microsoft.com/office/drawing/2014/main" id="{F32C65BB-0478-4467-881B-C80675FF8BB6}"/>
              </a:ext>
            </a:extLst>
          </p:cNvPr>
          <p:cNvSpPr txBox="1">
            <a:spLocks/>
          </p:cNvSpPr>
          <p:nvPr/>
        </p:nvSpPr>
        <p:spPr>
          <a:xfrm>
            <a:off x="974067" y="1046528"/>
            <a:ext cx="7739053" cy="17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0" i="0" u="none" strike="noStrike" cap="none">
                <a:solidFill>
                  <a:schemeClr val="accent3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pPr marL="457200">
              <a:lnSpc>
                <a:spcPct val="150000"/>
              </a:lnSpc>
              <a:spcBef>
                <a:spcPts val="600"/>
              </a:spcBef>
            </a:pP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Ưu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tiên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List&lt;&gt;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hơn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arrays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cho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các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biến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public,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thuộc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tính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và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kiểu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trả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về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 </a:t>
            </a:r>
          </a:p>
          <a:p>
            <a:pPr marL="457200">
              <a:lnSpc>
                <a:spcPct val="150000"/>
              </a:lnSpc>
              <a:spcBef>
                <a:spcPts val="600"/>
              </a:spcBef>
            </a:pP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Ưu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tiên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List&lt;&gt;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khi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kích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thước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của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container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có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thể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thay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đổi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 </a:t>
            </a:r>
          </a:p>
          <a:p>
            <a:pPr marL="457200">
              <a:lnSpc>
                <a:spcPct val="150000"/>
              </a:lnSpc>
              <a:spcBef>
                <a:spcPts val="600"/>
              </a:spcBef>
            </a:pP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Ưu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tiên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arrays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khi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kích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thước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của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container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là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cố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định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và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biết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trước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tại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thời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điểm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xây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dựng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 </a:t>
            </a:r>
          </a:p>
          <a:p>
            <a:pPr marL="457200">
              <a:lnSpc>
                <a:spcPct val="150000"/>
              </a:lnSpc>
              <a:spcBef>
                <a:spcPts val="600"/>
              </a:spcBef>
            </a:pP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Ưu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tiên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arrays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cho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các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mảng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đa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chiều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2" name="Google Shape;380;p42">
            <a:extLst>
              <a:ext uri="{FF2B5EF4-FFF2-40B4-BE49-F238E27FC236}">
                <a16:creationId xmlns:a16="http://schemas.microsoft.com/office/drawing/2014/main" id="{EDA1A7D9-EAC8-4B25-B203-3017EE0686CC}"/>
              </a:ext>
            </a:extLst>
          </p:cNvPr>
          <p:cNvSpPr txBox="1">
            <a:spLocks/>
          </p:cNvSpPr>
          <p:nvPr/>
        </p:nvSpPr>
        <p:spPr>
          <a:xfrm>
            <a:off x="974067" y="2912401"/>
            <a:ext cx="7739053" cy="17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0" i="0" u="none" strike="noStrike" cap="none">
                <a:solidFill>
                  <a:schemeClr val="accent3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pPr marL="457200">
              <a:lnSpc>
                <a:spcPct val="150000"/>
              </a:lnSpc>
              <a:spcBef>
                <a:spcPts val="600"/>
              </a:spcBef>
            </a:pP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Lưu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ý: array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và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List&lt;&gt;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đều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đại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diện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cho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các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container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tuyến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tính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liên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tục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</a:p>
          <a:p>
            <a:pPr marL="900430">
              <a:lnSpc>
                <a:spcPct val="150000"/>
              </a:lnSpc>
              <a:spcBef>
                <a:spcPts val="600"/>
              </a:spcBef>
            </a:pP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Tương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tự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như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arrays 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và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std::vector 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trong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C++, arrays 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có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dung 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lượng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cố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định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trong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khi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List&lt;&gt; 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có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thể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thêm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vào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 </a:t>
            </a:r>
          </a:p>
          <a:p>
            <a:pPr marL="900430">
              <a:lnSpc>
                <a:spcPct val="150000"/>
              </a:lnSpc>
              <a:spcBef>
                <a:spcPts val="600"/>
              </a:spcBef>
            </a:pP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Trong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một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số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trường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hợp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arrays 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có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hiệu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suất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cao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hơn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nhưng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nói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chung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List&lt;&gt; 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linh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hoạt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hơn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2820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1"/>
          <p:cNvSpPr txBox="1">
            <a:spLocks noGrp="1"/>
          </p:cNvSpPr>
          <p:nvPr>
            <p:ph type="title"/>
          </p:nvPr>
        </p:nvSpPr>
        <p:spPr>
          <a:xfrm>
            <a:off x="2345537" y="312153"/>
            <a:ext cx="5618592" cy="6464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Vị trí thư mục và tệp</a:t>
            </a:r>
            <a:endParaRPr sz="4000" dirty="0"/>
          </a:p>
        </p:txBody>
      </p:sp>
      <p:cxnSp>
        <p:nvCxnSpPr>
          <p:cNvPr id="371" name="Google Shape;371;p41"/>
          <p:cNvCxnSpPr/>
          <p:nvPr/>
        </p:nvCxnSpPr>
        <p:spPr>
          <a:xfrm>
            <a:off x="2109150" y="958638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3" name="Google Shape;3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20994">
            <a:off x="7985504" y="2597058"/>
            <a:ext cx="1000770" cy="979759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1"/>
          <p:cNvSpPr/>
          <p:nvPr/>
        </p:nvSpPr>
        <p:spPr>
          <a:xfrm>
            <a:off x="-800416" y="-1284312"/>
            <a:ext cx="2704169" cy="278449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369" name="Google Shape;369;p41"/>
          <p:cNvSpPr txBox="1">
            <a:spLocks noGrp="1"/>
          </p:cNvSpPr>
          <p:nvPr>
            <p:ph type="title" idx="2"/>
          </p:nvPr>
        </p:nvSpPr>
        <p:spPr>
          <a:xfrm>
            <a:off x="430880" y="312150"/>
            <a:ext cx="1230599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10" name="Google Shape;380;p42">
            <a:extLst>
              <a:ext uri="{FF2B5EF4-FFF2-40B4-BE49-F238E27FC236}">
                <a16:creationId xmlns:a16="http://schemas.microsoft.com/office/drawing/2014/main" id="{F32C65BB-0478-4467-881B-C80675FF8BB6}"/>
              </a:ext>
            </a:extLst>
          </p:cNvPr>
          <p:cNvSpPr txBox="1">
            <a:spLocks/>
          </p:cNvSpPr>
          <p:nvPr/>
        </p:nvSpPr>
        <p:spPr>
          <a:xfrm>
            <a:off x="974067" y="1046527"/>
            <a:ext cx="7739053" cy="2311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0" i="0" u="none" strike="noStrike" cap="none">
                <a:solidFill>
                  <a:schemeClr val="accent3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 Tight"/>
              <a:buNone/>
              <a:defRPr sz="6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pPr marL="457200">
              <a:lnSpc>
                <a:spcPct val="150000"/>
              </a:lnSpc>
              <a:spcBef>
                <a:spcPts val="600"/>
              </a:spcBef>
            </a:pP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Nhất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quán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với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dự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án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 </a:t>
            </a:r>
          </a:p>
          <a:p>
            <a:pPr marL="457200">
              <a:lnSpc>
                <a:spcPct val="150000"/>
              </a:lnSpc>
              <a:spcBef>
                <a:spcPts val="600"/>
              </a:spcBef>
            </a:pP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Ưu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tiên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một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cấu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trúc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phẳng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nếu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có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thể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 (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các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tệp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và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thư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mục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trong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một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dự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án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mà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tất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cả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các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tệp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đều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được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đặt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trực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tiếp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trong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cùng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một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thư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mục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gốc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không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có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các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thư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mục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con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bổ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sung.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Điều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này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có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nghĩa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là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không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có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bất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kỳ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cấp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thư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mục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con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nào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tất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cả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các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tệp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đều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nằm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ở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cùng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một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"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mức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"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trong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cấu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trúc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thư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mục</a:t>
            </a:r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838396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sign Inspiration for College by Slidesgo">
  <a:themeElements>
    <a:clrScheme name="Simple Light">
      <a:dk1>
        <a:srgbClr val="FFFFFF"/>
      </a:dk1>
      <a:lt1>
        <a:srgbClr val="202336"/>
      </a:lt1>
      <a:dk2>
        <a:srgbClr val="70C6DA"/>
      </a:dk2>
      <a:lt2>
        <a:srgbClr val="534DD9"/>
      </a:lt2>
      <a:accent1>
        <a:srgbClr val="D662EC"/>
      </a:accent1>
      <a:accent2>
        <a:srgbClr val="E2785E"/>
      </a:accent2>
      <a:accent3>
        <a:srgbClr val="FFDB6A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1485</Words>
  <Application>Microsoft Office PowerPoint</Application>
  <PresentationFormat>On-screen Show (16:9)</PresentationFormat>
  <Paragraphs>183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DM Sans</vt:lpstr>
      <vt:lpstr>Anaheim</vt:lpstr>
      <vt:lpstr>Segoe UI</vt:lpstr>
      <vt:lpstr>Inter Tight</vt:lpstr>
      <vt:lpstr>Inter Tight ExtraBold</vt:lpstr>
      <vt:lpstr>Consolas</vt:lpstr>
      <vt:lpstr>Sen</vt:lpstr>
      <vt:lpstr>Arial</vt:lpstr>
      <vt:lpstr>Design Inspiration for College by Slidesgo</vt:lpstr>
      <vt:lpstr>Code Style for C#</vt:lpstr>
      <vt:lpstr>Nội dung</vt:lpstr>
      <vt:lpstr>Quy tắc đặt tên</vt:lpstr>
      <vt:lpstr>Quy tắc tổ chức</vt:lpstr>
      <vt:lpstr>Quy tắc khoảng trắng</vt:lpstr>
      <vt:lpstr>Cấu trúc và lớp</vt:lpstr>
      <vt:lpstr>Cấu trúc lambda</vt:lpstr>
      <vt:lpstr>Mảng và danh sách</vt:lpstr>
      <vt:lpstr>Vị trí thư mục và tệp</vt:lpstr>
      <vt:lpstr>Các quy tắc khác</vt:lpstr>
      <vt:lpstr>Các quy tắc khác</vt:lpstr>
      <vt:lpstr>Các quy tắc khác</vt:lpstr>
      <vt:lpstr>Các quy tắc khác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Style for C#</dc:title>
  <cp:lastModifiedBy>Quốc Anh</cp:lastModifiedBy>
  <cp:revision>7</cp:revision>
  <dcterms:modified xsi:type="dcterms:W3CDTF">2024-05-06T14:10:48Z</dcterms:modified>
</cp:coreProperties>
</file>