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Comfortaa SemiBold"/>
      <p:regular r:id="rId19"/>
      <p:bold r:id="rId20"/>
    </p:embeddedFont>
    <p:embeddedFont>
      <p:font typeface="Comforta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321E09-C3E1-419C-A477-1693783BC269}">
  <a:tblStyle styleId="{45321E09-C3E1-419C-A477-1693783BC269}" styleName="Table_0">
    <a:wholeTbl>
      <a:tcTxStyle b="off" i="off">
        <a:font>
          <a:latin typeface="Times New Roman"/>
          <a:ea typeface="Times New Roman"/>
          <a:cs typeface="Times New Roman"/>
        </a:font>
        <a:srgbClr val="00B0F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5F8FA"/>
          </a:solidFill>
        </a:fill>
      </a:tcStyle>
    </a:wholeTbl>
    <a:band1H>
      <a:tcTxStyle/>
      <a:tcStyle>
        <a:fill>
          <a:solidFill>
            <a:srgbClr val="E9F0F5"/>
          </a:solidFill>
        </a:fill>
      </a:tcStyle>
    </a:band1H>
    <a:band2H>
      <a:tcTxStyle/>
    </a:band2H>
    <a:band1V>
      <a:tcTxStyle/>
      <a:tcStyle>
        <a:fill>
          <a:solidFill>
            <a:srgbClr val="E9F0F5"/>
          </a:solidFill>
        </a:fill>
      </a:tcStyle>
    </a:band1V>
    <a:band2V>
      <a:tcTxStyle/>
    </a:band2V>
    <a:la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fill>
          <a:solidFill>
            <a:srgbClr val="94B6D2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fill>
          <a:solidFill>
            <a:srgbClr val="94B6D2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94B6D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94B6D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SemiBold-bold.fntdata"/><Relationship Id="rId11" Type="http://schemas.openxmlformats.org/officeDocument/2006/relationships/slide" Target="slides/slide6.xml"/><Relationship Id="rId22" Type="http://schemas.openxmlformats.org/officeDocument/2006/relationships/font" Target="fonts/Comfortaa-bold.fntdata"/><Relationship Id="rId10" Type="http://schemas.openxmlformats.org/officeDocument/2006/relationships/slide" Target="slides/slide5.xml"/><Relationship Id="rId21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SemiBol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a5cb9f0bb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a5cb9f0bb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ea5cb9f0bb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a5cb9f0bb_0_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a5cb9f0bb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ea5cb9f0bb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a5cb9f0bb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a5cb9f0bb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ea5cb9f0bb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1753c9695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81753c9695_0_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a6dd46d24_0_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a6dd46d24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da6dd46d24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b83461e3f5_0_8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b83461e3f5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b83461e3f5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a5cb9f0bb_0_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a5cb9f0bb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ea5cb9f0bb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a5cb9f0bb_0_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a5cb9f0bb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ea5cb9f0bb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a5cb9f0bb_0_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a5cb9f0bb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ea5cb9f0bb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a5cb9f0bb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a5cb9f0b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ea5cb9f0b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a5cb9f0bb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a5cb9f0b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ea5cb9f0bb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a5cb9f0bb_0_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a5cb9f0bb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ea5cb9f0bb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93775" y="3968500"/>
            <a:ext cx="4229700" cy="276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560"/>
              <a:buNone/>
              <a:defRPr b="0" i="0"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1496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2pPr>
            <a:lvl3pPr indent="-314960" lvl="2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3pPr>
            <a:lvl4pPr indent="-314960" lvl="3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4pPr>
            <a:lvl5pPr indent="-314960" lvl="4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5pPr>
            <a:lvl6pPr indent="-2921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6pPr>
            <a:lvl7pPr indent="-2921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7pPr>
            <a:lvl8pPr indent="-2921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8pPr>
            <a:lvl9pPr indent="-2921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348700" y="1239125"/>
            <a:ext cx="4053000" cy="23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" name="Google Shape;20;p2"/>
          <p:cNvCxnSpPr/>
          <p:nvPr/>
        </p:nvCxnSpPr>
        <p:spPr>
          <a:xfrm>
            <a:off x="276359" y="2216727"/>
            <a:ext cx="0" cy="3402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569" y="129505"/>
            <a:ext cx="3907717" cy="832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493776" y="1490663"/>
            <a:ext cx="4978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rtl="0" algn="l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1" i="0" sz="360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493776" y="3970337"/>
            <a:ext cx="49788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b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6576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indent="-365760" lvl="2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indent="-365760" lvl="3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indent="-365760" lvl="4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5357475" y="6492900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ouble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51200" y="1076950"/>
            <a:ext cx="843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25200" y="1754125"/>
            <a:ext cx="392280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•"/>
              <a:defRPr>
                <a:solidFill>
                  <a:srgbClr val="333333"/>
                </a:solidFill>
              </a:defRPr>
            </a:lvl1pPr>
            <a:lvl2pPr indent="-36576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2pPr>
            <a:lvl3pPr indent="-365760" lvl="2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3pPr>
            <a:lvl4pPr indent="-365760" lvl="3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4pPr>
            <a:lvl5pPr indent="-365760" lvl="4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389125" y="1711850"/>
            <a:ext cx="44556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•"/>
              <a:defRPr>
                <a:solidFill>
                  <a:srgbClr val="333333"/>
                </a:solidFill>
              </a:defRPr>
            </a:lvl1pPr>
            <a:lvl2pPr indent="-36576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2pPr>
            <a:lvl3pPr indent="-365760" lvl="2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3pPr>
            <a:lvl4pPr indent="-365760" lvl="3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4pPr>
            <a:lvl5pPr indent="-365760" lvl="4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5294075" y="6425450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51196" y="1076941"/>
            <a:ext cx="78867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Georgia"/>
              <a:buNone/>
              <a:defRPr b="0" i="0" sz="3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25200" y="1845400"/>
            <a:ext cx="83877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SemiBold"/>
              <a:buChar char="•"/>
              <a:defRPr i="0" sz="1800" u="none" cap="none" strike="noStrike"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indent="-365760" lvl="1" marL="914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SemiBold"/>
              <a:buChar char="-"/>
              <a:defRPr i="0" sz="1800" u="none" cap="none" strike="noStrike"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indent="-365760" lvl="2" marL="13716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SemiBold"/>
              <a:buChar char="-"/>
              <a:defRPr i="0" sz="1800" u="none" cap="none" strike="noStrike"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indent="-365760" lvl="3" marL="18288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SemiBold"/>
              <a:buChar char="-"/>
              <a:defRPr i="0" sz="1800" u="none" cap="none" strike="noStrike"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indent="-365760" lvl="4" marL="22860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SemiBold"/>
              <a:buChar char="-"/>
              <a:defRPr i="0" sz="1800" u="none" cap="none" strike="noStrike"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 SemiBold"/>
              <a:buChar char="•"/>
              <a:defRPr i="0" sz="1800" u="none" cap="none" strike="noStrike"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 SemiBold"/>
              <a:buChar char="•"/>
              <a:defRPr i="0" sz="1800" u="none" cap="none" strike="noStrike"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 SemiBold"/>
              <a:buChar char="•"/>
              <a:defRPr i="0" sz="1800" u="none" cap="none" strike="noStrike"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 SemiBold"/>
              <a:buChar char="•"/>
              <a:defRPr i="0" sz="1800" u="none" cap="none" strike="noStrike"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5294075" y="6319775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5542161" y="217021"/>
            <a:ext cx="27693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Khoa Công Nghệ Thông Tin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TS. Nguyễn Văn Hiệu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311897" y="134971"/>
            <a:ext cx="645300" cy="59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2631" y="-33229"/>
            <a:ext cx="3242733" cy="69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1555" y="140531"/>
            <a:ext cx="702733" cy="622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ctrTitle"/>
          </p:nvPr>
        </p:nvSpPr>
        <p:spPr>
          <a:xfrm>
            <a:off x="437875" y="2788650"/>
            <a:ext cx="41649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2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600"/>
              <a:t>T</a:t>
            </a:r>
            <a:r>
              <a:rPr lang="en-US" sz="2600"/>
              <a:t>OÁN ỨNG DỤNG CÔNG NGHỆ THÔNG TIN</a:t>
            </a:r>
            <a:endParaRPr sz="2600"/>
          </a:p>
        </p:txBody>
      </p:sp>
      <p:sp>
        <p:nvSpPr>
          <p:cNvPr id="39" name="Google Shape;39;p6"/>
          <p:cNvSpPr txBox="1"/>
          <p:nvPr/>
        </p:nvSpPr>
        <p:spPr>
          <a:xfrm>
            <a:off x="1309143" y="4828745"/>
            <a:ext cx="4944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Khoa Công Nghệ Thông Tin</a:t>
            </a:r>
            <a:endParaRPr b="1" i="0" sz="1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TS. Nguyễn Văn Hiệu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437871" y="4735071"/>
            <a:ext cx="797700" cy="7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464" y="4764626"/>
            <a:ext cx="557456" cy="546308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toán(4)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Dạng </a:t>
            </a:r>
            <a:r>
              <a:rPr lang="en-US"/>
              <a:t>chính</a:t>
            </a:r>
            <a:r>
              <a:rPr lang="en-US"/>
              <a:t> tắc ( </a:t>
            </a:r>
            <a:r>
              <a:rPr b="1" lang="en-US" u="sng"/>
              <a:t>đặc biệt</a:t>
            </a:r>
            <a:r>
              <a:rPr lang="en-US"/>
              <a:t>)</a:t>
            </a:r>
            <a:endParaRPr/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8125" y="2451750"/>
            <a:ext cx="5550000" cy="40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toán(5)</a:t>
            </a:r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Bài toán quy hoạch tuyến tính: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Hàm mục tiêu là tuyến tính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Tập ràng buộc tuyến tính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f(x) - hàm mục tiêu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Hệ (2) và hệ (3) trong bài toán chính tắc gọi tập ràng buộc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Biến                                 thỏa mãn tập ràng buộc gọi là phương án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Phương án tối ưu là phương án đảm bảo f(x) đạt mục tiêu  </a:t>
            </a:r>
            <a:endParaRPr/>
          </a:p>
        </p:txBody>
      </p:sp>
      <p:pic>
        <p:nvPicPr>
          <p:cNvPr descr="{&quot;code&quot;:&quot;$$x\\,=\\,\\left(x_{1},x_{2},...,\\,x_{n}\\right)$$&quot;,&quot;type&quot;:&quot;$$&quot;,&quot;id&quot;:&quot;1&quot;,&quot;backgroundColor&quot;:&quot;#ffffff&quot;,&quot;aid&quot;:null,&quot;font&quot;:{&quot;size&quot;:18,&quot;family&quot;:&quot;Comfortaa&quot;,&quot;color&quot;:&quot;#000000&quot;},&quot;backgroundColorModified&quot;:null,&quot;ts&quot;:1630575382341,&quot;cs&quot;:&quot;UX3BCrlueI72jVK1nhqJwQ==&quot;,&quot;size&quot;:{&quot;width&quot;:211.83333333333334,&quot;height&quot;:24.333333333333332}}"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625" y="4165688"/>
            <a:ext cx="2017713" cy="2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r>
              <a:rPr lang="en-US"/>
              <a:t>hép biến đổi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Chuyển bài toán về dạng </a:t>
            </a:r>
            <a:r>
              <a:rPr b="1" lang="en-US"/>
              <a:t>bài toán chính tắc</a:t>
            </a:r>
            <a:endParaRPr b="1"/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545550"/>
            <a:ext cx="8305800" cy="40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5357475" y="6492900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1860650" y="3010850"/>
            <a:ext cx="5161528" cy="619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1"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Cám Ơn!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63425" y="1582625"/>
            <a:ext cx="5450400" cy="2387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Chuyên đề tối ưu hóa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493776" y="3970337"/>
            <a:ext cx="4978800" cy="22131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Bài 2: Linear Programming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AutoNum type="arabicPeriod"/>
            </a:pPr>
            <a:r>
              <a:rPr lang="en-US"/>
              <a:t>Giới thiệu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/>
              <a:t>Bài toán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/>
              <a:t>Các phép biến đổi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/>
              <a:t>Phương pháp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AutoNum type="alphaLcPeriod"/>
            </a:pPr>
            <a:r>
              <a:rPr lang="en-US"/>
              <a:t>Phương pháp đơn hình 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AutoNum type="alphaLcPeriod"/>
            </a:pPr>
            <a:r>
              <a:rPr lang="en-US"/>
              <a:t>Phương pháp ẩn phụ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AutoNum type="alphaLcPeriod"/>
            </a:pPr>
            <a:r>
              <a:rPr lang="en-US"/>
              <a:t>Phương pháp đơn hình 2 pha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AutoNum type="alphaLcPeriod"/>
            </a:pPr>
            <a:r>
              <a:rPr lang="en-US"/>
              <a:t>Phương pháp M lớn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AutoNum type="alphaLcPeriod"/>
            </a:pPr>
            <a:r>
              <a:rPr lang="en-US"/>
              <a:t>Phương pháp từ vựng(tự tìm hiểu)</a:t>
            </a:r>
            <a:endParaRPr/>
          </a:p>
          <a:p>
            <a:pPr indent="-36576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/>
              <a:t>Bài toán đối ngẫu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Giới thiệu</a:t>
            </a:r>
            <a:endParaRPr/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Bài toán xác định khẩu phần ăn</a:t>
            </a:r>
            <a:endParaRPr/>
          </a:p>
        </p:txBody>
      </p:sp>
      <p:graphicFrame>
        <p:nvGraphicFramePr>
          <p:cNvPr id="63" name="Google Shape;63;p9"/>
          <p:cNvGraphicFramePr/>
          <p:nvPr/>
        </p:nvGraphicFramePr>
        <p:xfrm>
          <a:off x="1657625" y="434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{45321E09-C3E1-419C-A477-1693783BC269}</a:tableStyleId>
              </a:tblPr>
              <a:tblGrid>
                <a:gridCol w="1676400"/>
                <a:gridCol w="892925"/>
                <a:gridCol w="1523975"/>
                <a:gridCol w="1735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</a:rPr>
                        <a:t>Thức ăn T1</a:t>
                      </a:r>
                      <a:endParaRPr b="1"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</a:rPr>
                        <a:t>Thức ăn T2</a:t>
                      </a:r>
                      <a:endParaRPr b="1"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Dinh dưỡng D1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60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Dinh dưỡng D2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40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Dinh dưỡng D3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60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Giá 1 kg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20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15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bull" id="64" name="Google Shape;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2500" y="2368050"/>
            <a:ext cx="3277200" cy="18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Giới thiệu(2)</a:t>
            </a:r>
            <a:endParaRPr/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Lập kế hoạch sản xuất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2" name="Google Shape;72;p10"/>
          <p:cNvGraphicFramePr/>
          <p:nvPr/>
        </p:nvGraphicFramePr>
        <p:xfrm>
          <a:off x="1457500" y="2688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{45321E09-C3E1-419C-A477-1693783BC269}</a:tableStyleId>
              </a:tblPr>
              <a:tblGrid>
                <a:gridCol w="1739275"/>
                <a:gridCol w="1423025"/>
                <a:gridCol w="1581150"/>
                <a:gridCol w="1581150"/>
              </a:tblGrid>
              <a:tr h="142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Sản phẩm  S1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Sản phẩm S2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Vật liệu V1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1200 đv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Vật liệu V2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1080 đv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Giá bán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50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30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Giới thiệu (3)</a:t>
            </a:r>
            <a:endParaRPr/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Bài toán vận tải</a:t>
            </a:r>
            <a:endParaRPr/>
          </a:p>
        </p:txBody>
      </p:sp>
      <p:graphicFrame>
        <p:nvGraphicFramePr>
          <p:cNvPr id="80" name="Google Shape;80;p11"/>
          <p:cNvGraphicFramePr/>
          <p:nvPr/>
        </p:nvGraphicFramePr>
        <p:xfrm>
          <a:off x="1315325" y="250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{45321E09-C3E1-419C-A477-1693783BC269}</a:tableStyleId>
              </a:tblPr>
              <a:tblGrid>
                <a:gridCol w="1159500"/>
                <a:gridCol w="948700"/>
                <a:gridCol w="1054100"/>
                <a:gridCol w="1054100"/>
                <a:gridCol w="1054100"/>
                <a:gridCol w="1054100"/>
              </a:tblGrid>
              <a:tr h="142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T1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T2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T3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T4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170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Kho K1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20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18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22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25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200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Kho K2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15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25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30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15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180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Kho K3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45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30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40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35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11"/>
          <p:cNvSpPr txBox="1"/>
          <p:nvPr/>
        </p:nvSpPr>
        <p:spPr>
          <a:xfrm>
            <a:off x="3372725" y="4108125"/>
            <a:ext cx="4267200" cy="38100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130             160	     120             140</a:t>
            </a:r>
            <a:endParaRPr/>
          </a:p>
        </p:txBody>
      </p:sp>
      <p:graphicFrame>
        <p:nvGraphicFramePr>
          <p:cNvPr id="82" name="Google Shape;82;p11"/>
          <p:cNvGraphicFramePr/>
          <p:nvPr/>
        </p:nvGraphicFramePr>
        <p:xfrm>
          <a:off x="2037250" y="487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{45321E09-C3E1-419C-A477-1693783BC269}</a:tableStyleId>
              </a:tblPr>
              <a:tblGrid>
                <a:gridCol w="948700"/>
                <a:gridCol w="1054100"/>
                <a:gridCol w="1054100"/>
                <a:gridCol w="1054100"/>
                <a:gridCol w="1054100"/>
              </a:tblGrid>
              <a:tr h="142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T1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T2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T3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T4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Kho K1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x11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x12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x13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x14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Kho K2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x21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x22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x23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x24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Kho K3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x31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x32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x33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x34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toán (1)</a:t>
            </a:r>
            <a:endParaRPr/>
          </a:p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Dạng tổng quát</a:t>
            </a:r>
            <a:endParaRPr/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650" y="2404714"/>
            <a:ext cx="71628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62" y="3699500"/>
            <a:ext cx="7467600" cy="29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toán(2)</a:t>
            </a:r>
            <a:endParaRPr/>
          </a:p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Dạng chuẩn tắc</a:t>
            </a:r>
            <a:endParaRPr/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763" y="2409300"/>
            <a:ext cx="71358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toán (3)</a:t>
            </a:r>
            <a:endParaRPr/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Dạng chính tắc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025" y="2409300"/>
            <a:ext cx="58674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