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F77CA-BF34-4028-AEF1-FB0CD8DC1227}">
  <a:tblStyle styleId="{594F77CA-BF34-4028-AEF1-FB0CD8DC12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4a8372c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4a8372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tính toán bằng tay thuật toán được mô tả lại dạng bảng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đơn hình đầu tiên ứng với pa cực biên ban đầu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tính toán bằng tay thuật toán được mô tả lại dạng bảng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đơn hình đầu tiên ứng với pa cực biên ban đầu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4a8372c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d4a8372c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d4a8372c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d4a8372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 toán học Mỹ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36f6a60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gfd36f6a6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36f6a60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Google Shape;115;gfd36f6a6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36f6a60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5" name="Google Shape;125;gfd36f6a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4294967295" type="title"/>
          </p:nvPr>
        </p:nvSpPr>
        <p:spPr>
          <a:xfrm>
            <a:off x="700500" y="3279925"/>
            <a:ext cx="73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đơn hình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bước của thuật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3: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ẩn thay thế và ẩn loại ra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max {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với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(j=1..n) thì đưa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đưa vào tập ẩn cơ bản 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min {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với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 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 khỏi tập ẩn cơ bản .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sang bước 4.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4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đổi bảng đơn hình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đổi bảng đơn hình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Tính lại các giá trị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f(x), quay lại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114800"/>
            <a:ext cx="3581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4038600"/>
            <a:ext cx="3713163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457200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638850"/>
                <a:gridCol w="651675"/>
                <a:gridCol w="707075"/>
                <a:gridCol w="626000"/>
                <a:gridCol w="626000"/>
                <a:gridCol w="626000"/>
                <a:gridCol w="650875"/>
                <a:gridCol w="727925"/>
                <a:gridCol w="626000"/>
                <a:gridCol w="620375"/>
                <a:gridCol w="564200"/>
                <a:gridCol w="554975"/>
                <a:gridCol w="685800"/>
              </a:tblGrid>
              <a:tr h="6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baseline="-25000" lang="en-US" sz="1600" u="none" cap="none" strike="noStrike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</a:rPr>
                        <a:t>/a</a:t>
                      </a:r>
                      <a:r>
                        <a:rPr baseline="-25000" lang="en-US" sz="1600" u="none" cap="none" strike="noStrike">
                          <a:solidFill>
                            <a:srgbClr val="002060"/>
                          </a:solidFill>
                        </a:rPr>
                        <a:t>rs 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f(x</a:t>
                      </a:r>
                      <a:r>
                        <a:rPr baseline="30000" lang="en-US" sz="20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) 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2667000" y="6629400"/>
            <a:ext cx="480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 rot="10800000">
            <a:off x="5410200" y="3352800"/>
            <a:ext cx="914400" cy="609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2209800" y="3352800"/>
            <a:ext cx="4038600" cy="914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4"/>
          <p:cNvCxnSpPr/>
          <p:nvPr/>
        </p:nvCxnSpPr>
        <p:spPr>
          <a:xfrm flipH="1">
            <a:off x="2209800" y="4495800"/>
            <a:ext cx="4191000" cy="1219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4"/>
          <p:cNvCxnSpPr/>
          <p:nvPr/>
        </p:nvCxnSpPr>
        <p:spPr>
          <a:xfrm flipH="1" rot="-5400000">
            <a:off x="6591300" y="4838700"/>
            <a:ext cx="1219200" cy="838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457200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651675"/>
                <a:gridCol w="707075"/>
                <a:gridCol w="626000"/>
                <a:gridCol w="626000"/>
                <a:gridCol w="626000"/>
                <a:gridCol w="650875"/>
                <a:gridCol w="727925"/>
                <a:gridCol w="626000"/>
                <a:gridCol w="620375"/>
                <a:gridCol w="564200"/>
                <a:gridCol w="736625"/>
                <a:gridCol w="504150"/>
              </a:tblGrid>
              <a:tr h="6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r,j/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`f(x</a:t>
                      </a:r>
                      <a:r>
                        <a:rPr baseline="30000" lang="en-US" sz="20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) 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6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75500"/>
            <a:ext cx="7467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28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7"/>
          <p:cNvSpPr/>
          <p:nvPr/>
        </p:nvSpPr>
        <p:spPr>
          <a:xfrm>
            <a:off x="990600" y="4800600"/>
            <a:ext cx="594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Bước 1: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tính tối ưu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2: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điều kiện vô nghiệm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Tìm ẩn cơ bản, loại ẩn cơ bản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28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8"/>
          <p:cNvSpPr txBox="1"/>
          <p:nvPr/>
        </p:nvSpPr>
        <p:spPr>
          <a:xfrm>
            <a:off x="6629400" y="5334000"/>
            <a:ext cx="20574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Hàng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371600" y="5257800"/>
            <a:ext cx="15240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Cột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4419600" y="5334000"/>
            <a:ext cx="16002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Tâm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 rot="-5400000">
            <a:off x="7277056" y="4457744"/>
            <a:ext cx="1600200" cy="1500"/>
          </a:xfrm>
          <a:prstGeom prst="curvedConnector3">
            <a:avLst>
              <a:gd fmla="val 44883" name="adj1"/>
            </a:avLst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6" name="Google Shape;206;p28"/>
          <p:cNvCxnSpPr>
            <a:stCxn id="204" idx="1"/>
          </p:cNvCxnSpPr>
          <p:nvPr/>
        </p:nvCxnSpPr>
        <p:spPr>
          <a:xfrm rot="10800000">
            <a:off x="3429000" y="3733932"/>
            <a:ext cx="990600" cy="1830900"/>
          </a:xfrm>
          <a:prstGeom prst="bentConnector2">
            <a:avLst/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p28"/>
          <p:cNvCxnSpPr>
            <a:stCxn id="203" idx="0"/>
          </p:cNvCxnSpPr>
          <p:nvPr/>
        </p:nvCxnSpPr>
        <p:spPr>
          <a:xfrm flipH="1" rot="10800000">
            <a:off x="2133600" y="4267200"/>
            <a:ext cx="1219200" cy="990600"/>
          </a:xfrm>
          <a:prstGeom prst="straightConnector1">
            <a:avLst/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29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14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0" name="Google Shape;220;p30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1(6)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1"/>
          <p:cNvSpPr/>
          <p:nvPr/>
        </p:nvSpPr>
        <p:spPr>
          <a:xfrm>
            <a:off x="990600" y="4800600"/>
            <a:ext cx="594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Bước 1: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tính tối ưu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2: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điều kiện vô nghiệm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Tìm ẩn cơ bản, loại ẩn cơ bản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1(7)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5" name="Google Shape;235;p32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-4/3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sng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Phương pháp đơn hình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Phương pháp ẩn phụ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5334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1(8)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990602" y="1447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193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3"/>
          <p:cNvSpPr/>
          <p:nvPr/>
        </p:nvSpPr>
        <p:spPr>
          <a:xfrm>
            <a:off x="990600" y="5455377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j =1..6,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(12, 6, 0, 4, 0, 0) và 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=92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295400"/>
            <a:ext cx="5792788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9" name="Google Shape;259;p35"/>
          <p:cNvGraphicFramePr/>
          <p:nvPr/>
        </p:nvGraphicFramePr>
        <p:xfrm>
          <a:off x="685800" y="1447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855625"/>
                <a:gridCol w="872825"/>
                <a:gridCol w="947000"/>
                <a:gridCol w="838425"/>
                <a:gridCol w="838425"/>
                <a:gridCol w="838425"/>
                <a:gridCol w="871750"/>
                <a:gridCol w="871750"/>
              </a:tblGrid>
              <a:tr h="746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1219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892000"/>
                <a:gridCol w="967800"/>
                <a:gridCol w="856850"/>
                <a:gridCol w="856850"/>
                <a:gridCol w="856850"/>
                <a:gridCol w="890900"/>
                <a:gridCol w="890900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36"/>
          <p:cNvSpPr/>
          <p:nvPr/>
        </p:nvSpPr>
        <p:spPr>
          <a:xfrm>
            <a:off x="1066800" y="4311134"/>
            <a:ext cx="746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=4/3 &gt;0, và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trên cột này không có số dương 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nên bài toán vô nghiệm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52600"/>
            <a:ext cx="6038850" cy="3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550" y="5287963"/>
            <a:ext cx="6665913" cy="59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6534300" cy="4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572000"/>
            <a:ext cx="3106738" cy="1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7818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613" y="5194300"/>
            <a:ext cx="6699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1371600"/>
            <a:ext cx="6878638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953000"/>
            <a:ext cx="73914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4294967295" type="title"/>
          </p:nvPr>
        </p:nvSpPr>
        <p:spPr>
          <a:xfrm>
            <a:off x="700500" y="3279925"/>
            <a:ext cx="73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ẩn phụ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phép biến đổi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•"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ẩn phụ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của bài toán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 thì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bài toán gốc.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84701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Dantzig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đưa ra năm 1947.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làm việc với bài toán  có hữu hạn phương án cơ bản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tưởng: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 (1)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325" y="1308100"/>
            <a:ext cx="6705600" cy="4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1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23118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4" name="Google Shape;344;p45"/>
          <p:cNvGraphicFramePr/>
          <p:nvPr/>
        </p:nvGraphicFramePr>
        <p:xfrm>
          <a:off x="609597" y="1600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85600"/>
                <a:gridCol w="801375"/>
                <a:gridCol w="869475"/>
                <a:gridCol w="769800"/>
                <a:gridCol w="769800"/>
                <a:gridCol w="769800"/>
                <a:gridCol w="800400"/>
                <a:gridCol w="895150"/>
                <a:gridCol w="769800"/>
                <a:gridCol w="769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1" name="Google Shape;351;p46"/>
          <p:cNvGraphicFramePr/>
          <p:nvPr/>
        </p:nvGraphicFramePr>
        <p:xfrm>
          <a:off x="609597" y="1600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63150"/>
                <a:gridCol w="778475"/>
                <a:gridCol w="844650"/>
                <a:gridCol w="747800"/>
                <a:gridCol w="599725"/>
                <a:gridCol w="895900"/>
                <a:gridCol w="777525"/>
                <a:gridCol w="869575"/>
                <a:gridCol w="747800"/>
                <a:gridCol w="747800"/>
              </a:tblGrid>
              <a:tr h="1143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8" name="Google Shape;358;p47"/>
          <p:cNvGraphicFramePr/>
          <p:nvPr/>
        </p:nvGraphicFramePr>
        <p:xfrm>
          <a:off x="6858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755675"/>
                <a:gridCol w="770850"/>
                <a:gridCol w="836350"/>
                <a:gridCol w="740475"/>
                <a:gridCol w="630450"/>
                <a:gridCol w="850500"/>
                <a:gridCol w="769900"/>
                <a:gridCol w="861050"/>
                <a:gridCol w="740475"/>
                <a:gridCol w="7404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-16/5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p47"/>
          <p:cNvSpPr/>
          <p:nvPr/>
        </p:nvSpPr>
        <p:spPr>
          <a:xfrm>
            <a:off x="541000" y="5105400"/>
            <a:ext cx="799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mọi j = 1..6, 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(4, 5, 0, 0, 0, 11) và g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=-11.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ghiệm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toán gốc là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(4, 5, 0, 0) và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11.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8"/>
          <p:cNvSpPr txBox="1"/>
          <p:nvPr/>
        </p:nvSpPr>
        <p:spPr>
          <a:xfrm>
            <a:off x="533400" y="1066800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381000" y="3733800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f(x) = 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1524000"/>
            <a:ext cx="422116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343400"/>
            <a:ext cx="55403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 txBox="1"/>
          <p:nvPr/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2(1)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lang="en-US" sz="1200">
                <a:solidFill>
                  <a:srgbClr val="88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0" i="0" sz="1200" u="none" cap="none" strike="noStrike">
              <a:solidFill>
                <a:srgbClr val="88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9" name="Google Shape;379;p49"/>
          <p:cNvGraphicFramePr/>
          <p:nvPr/>
        </p:nvGraphicFramePr>
        <p:xfrm>
          <a:off x="7620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539750"/>
                <a:gridCol w="787250"/>
                <a:gridCol w="821475"/>
                <a:gridCol w="758275"/>
                <a:gridCol w="758275"/>
                <a:gridCol w="884675"/>
                <a:gridCol w="884675"/>
                <a:gridCol w="821475"/>
                <a:gridCol w="758275"/>
                <a:gridCol w="758275"/>
              </a:tblGrid>
              <a:tr h="596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Ân cb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69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Arial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5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6" name="Google Shape;386;p50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831100"/>
                <a:gridCol w="831100"/>
                <a:gridCol w="831100"/>
                <a:gridCol w="831100"/>
                <a:gridCol w="895025"/>
                <a:gridCol w="958950"/>
                <a:gridCol w="831100"/>
                <a:gridCol w="767175"/>
                <a:gridCol w="767175"/>
              </a:tblGrid>
              <a:tr h="469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6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2(4)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5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51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mọi j =1..6,  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(0,0,10,0,48,0). 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và f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-10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4" name="Google Shape;394;p51"/>
          <p:cNvGraphicFramePr/>
          <p:nvPr/>
        </p:nvGraphicFramePr>
        <p:xfrm>
          <a:off x="9144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821275"/>
                <a:gridCol w="821275"/>
                <a:gridCol w="821275"/>
                <a:gridCol w="884450"/>
                <a:gridCol w="947625"/>
                <a:gridCol w="821275"/>
                <a:gridCol w="758100"/>
                <a:gridCol w="758100"/>
                <a:gridCol w="758100"/>
              </a:tblGrid>
              <a:tr h="469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334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dạng chính tắc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Ký hiệu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975" y="1620775"/>
            <a:ext cx="5550000" cy="183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lalign*&quot;,&quot;backgroundColor&quot;:&quot;#FFFFFF&quot;,&quot;id&quot;:&quot;1&quot;,&quot;code&quot;:&quot;\\begin{lalign*}\n&amp;{c\\,=\\,\\begin{vmatrix}\n{c_{1}}\\\\\n{\\vdots}\\\\\n{c_{n}}\\\\\n\\end{vmatrix},\\,x\\,=\\begin{vmatrix}\n{x_{1}}\\\\\n{\\vdots}\\\\\n{x_{n}}\\\\\n\\end{vmatrix},b\\,=\\begin{vmatrix}\n{b_{1}}\\\\\n{\\vdots}\\\\\n{b_{n}}\\\\\n\\end{vmatrix},\\,A\\,=\\,\\begin{vmatrix}\n{a_{11}}&amp;{a_{12}}&amp;{\\dots}&amp;{a_{1n}}\\\\\n{a_{21}}&amp;{a_{22}}&amp;{\\dots}&amp;{a_{2n}}\\\\\n{\\vdots}&amp;{\\vdots}&amp;{\\dots}&amp;{\\vdots}\\\\\n{a_{m1}}&amp;{a_{m2}}&amp;{\\dots}&amp;{a_{mn}}\\\\\n\\end{vmatrix}}\\\\\n&amp;{}\t\n\\end{lalign*}&quot;,&quot;aid&quot;:null,&quot;backgroundColorModified&quot;:false,&quot;font&quot;:{&quot;size&quot;:24,&quot;family&quot;:&quot;Times New Roman&quot;,&quot;color&quot;:&quot;#002060&quot;},&quot;ts&quot;:1635837802573,&quot;cs&quot;:&quot;l3tfdPvYlQeNmQtEAtDOEA==&quot;,&quot;size&quot;:{&quot;width&quot;:790,&quot;height&quot;:186}}"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4223165"/>
            <a:ext cx="7524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dạng chính tắc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975" y="1620775"/>
            <a:ext cx="5550000" cy="18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8225" y="4259700"/>
            <a:ext cx="7183800" cy="21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334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 lượng của biến j: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tuyến tính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id&quot;:&quot;3&quot;,&quot;type&quot;:&quot;lalign*&quot;,&quot;backgroundColor&quot;:&quot;#FFFFFF&quot;,&quot;font&quot;:{&quot;family&quot;:&quot;Times New Roman&quot;,&quot;color&quot;:&quot;#000000&quot;,&quot;size&quot;:24},&quot;aid&quot;:null,&quot;code&quot;:&quot;\\begin{lalign*}\n&amp;{b\\,=\\left(b_{1},...,\\,b_{m}\\right)^{T}\\,,\\,\\,b_{i\\,}\\geqslant\\,0,\\,\\forall\\,i}\\\\\n&amp;{x^{0}=\\left(b_{1},...,\\,b_{m},0,...0\\right)-\\,PACB}\\\\\n&amp;{f\\left(x^{0}\\right)=c^{T}x^{0}=\\sum_{i=1}^{m}c_{i}b_{i}}\\\\\n\\end{lalign*}&quot;,&quot;backgroundColorModified&quot;:false,&quot;ts&quot;:1635840978526,&quot;cs&quot;:&quot;+9Y533sZAElJFKNxjINOHA==&quot;,&quot;size&quot;:{&quot;width&quot;:479.6666666666667,&quot;height&quot;:181}}"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754" y="1296788"/>
            <a:ext cx="45688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font&quot;:{&quot;color&quot;:&quot;#000000&quot;,&quot;family&quot;:&quot;Times New Roman&quot;,&quot;size&quot;:24},&quot;aid&quot;:null,&quot;type&quot;:&quot;lalign*&quot;,&quot;backgroundColor&quot;:&quot;#FFFFFF&quot;,&quot;backgroundColorModified&quot;:false,&quot;code&quot;:&quot;\\begin{lalign*}\n&amp;{x-\\,pa\\,:}\\\\\n&amp;{f\\left(x\\right)=f\\left(x^{0}\\right)-\\sum_{j=1}^{n}\\Delta_{j}x_{j}}\\\\\n\\end{lalign*}&quot;,&quot;ts&quot;:1635842101340,&quot;cs&quot;:&quot;hWOxNZDudcsZjYYUXcOOlw==&quot;,&quot;size&quot;:{&quot;width&quot;:339.75,&quot;height&quot;:122.75}}"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971" y="3126810"/>
            <a:ext cx="3236119" cy="11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lalign*&quot;,&quot;aid&quot;:null,&quot;font&quot;:{&quot;size&quot;:24,&quot;color&quot;:&quot;#000000&quot;,&quot;family&quot;:&quot;Times New Roman&quot;},&quot;backgroundColor&quot;:&quot;#FFFFFF&quot;,&quot;code&quot;:&quot;\\begin{lalign*}\n&amp;{\\Delta_{j}=\\sum_{i=1}^{n}c_{i}a_{ij}-c_{j}}\\\\\n\\end{lalign*}&quot;,&quot;id&quot;:&quot;3&quot;,&quot;ts&quot;:1635841446186,&quot;cs&quot;:&quot;EpKvT7tI2iiDHLpJoxuSkg==&quot;,&quot;size&quot;:{&quot;width&quot;:254,&quot;height&quot;:82.79999999999997}}"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79" y="5216305"/>
            <a:ext cx="2419350" cy="78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đơn hình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533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{594F77CA-BF34-4028-AEF1-FB0CD8DC1227}</a:tableStyleId>
              </a:tblPr>
              <a:tblGrid>
                <a:gridCol w="665075"/>
                <a:gridCol w="678450"/>
                <a:gridCol w="736100"/>
                <a:gridCol w="651700"/>
                <a:gridCol w="651700"/>
                <a:gridCol w="651700"/>
                <a:gridCol w="677600"/>
                <a:gridCol w="757825"/>
                <a:gridCol w="651700"/>
                <a:gridCol w="645850"/>
                <a:gridCol w="587375"/>
                <a:gridCol w="64585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715000"/>
            <a:ext cx="406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 thuyết cơ sở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hiệu tối ưu)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Nếu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 với mọi j = 1..n thì x</a:t>
            </a:r>
            <a:r>
              <a:rPr b="0" baseline="30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phương án tối ưu.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hiệu vô nghiệm)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Nếu  tồn tại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 và 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0 , mọi  i = 1..m thì bài toán vô nghiệm.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iều chỉnh phương án)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Nếu  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&gt;0,  tồn tại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thì có thể tìm được phương án cơ bản mới tốt hơn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huật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1: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tính tối ưu </a:t>
            </a:r>
            <a:endParaRPr b="0" i="1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mọi j=1..n: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0 thì 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tối ưu và 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f(x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=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….  +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tồn tại k: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thì chuyển sang bước 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2: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điều kiện vô nghiệm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 tồn tại k: 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 và với mọi i = 1..m: 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≤0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vô nghiệm.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&gt;0, và  tồn tại i: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chuyển sang bước 3.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">
  <a:themeElements>
    <a:clrScheme name="Custom 4">
      <a:dk1>
        <a:srgbClr val="00B0F0"/>
      </a:dk1>
      <a:lt1>
        <a:srgbClr val="FFFFFF"/>
      </a:lt1>
      <a:dk2>
        <a:srgbClr val="00B0F0"/>
      </a:dk2>
      <a:lt2>
        <a:srgbClr val="DD8047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