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Comfortaa SemiBold"/>
      <p:regular r:id="rId24"/>
      <p:bold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mfortaaSemiBold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mfortaa-regular.fntdata"/><Relationship Id="rId25" Type="http://schemas.openxmlformats.org/officeDocument/2006/relationships/font" Target="fonts/ComfortaaSemiBold-bold.fntdata"/><Relationship Id="rId27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 Random variables)</a:t>
            </a:r>
            <a:endParaRPr/>
          </a:p>
        </p:txBody>
      </p:sp>
      <p:sp>
        <p:nvSpPr>
          <p:cNvPr id="52" name="Google Shape;52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93775" y="3968500"/>
            <a:ext cx="4229700" cy="276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560"/>
              <a:buNone/>
              <a:defRPr b="0" i="0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49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2pPr>
            <a:lvl3pPr indent="-3149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3pPr>
            <a:lvl4pPr indent="-3149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4pPr>
            <a:lvl5pPr indent="-3149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5pPr>
            <a:lvl6pPr indent="-2921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6pPr>
            <a:lvl7pPr indent="-2921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7pPr>
            <a:lvl8pPr indent="-2921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8pPr>
            <a:lvl9pPr indent="-2921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48700" y="1239125"/>
            <a:ext cx="40530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276359" y="2216727"/>
            <a:ext cx="0" cy="340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69" y="129505"/>
            <a:ext cx="3907717" cy="832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493776" y="1490663"/>
            <a:ext cx="4978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36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51200" y="1076950"/>
            <a:ext cx="843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25200" y="1754125"/>
            <a:ext cx="39228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389125" y="1711850"/>
            <a:ext cx="445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5294075" y="642545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6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51196" y="1076941"/>
            <a:ext cx="7886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Georgia"/>
              <a:buNone/>
              <a:defRPr b="0" i="0" sz="3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25200" y="1845400"/>
            <a:ext cx="83877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Comfortaa SemiBold"/>
              <a:buChar char="•"/>
              <a:defRPr b="0" i="0" sz="180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Comfortaa SemiBold"/>
              <a:buChar char="-"/>
              <a:defRPr b="0" i="0" sz="180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36576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Comfortaa SemiBold"/>
              <a:buChar char="-"/>
              <a:defRPr b="0" i="0" sz="180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36576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Comfortaa SemiBold"/>
              <a:buChar char="-"/>
              <a:defRPr b="0" i="0" sz="180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36576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Comfortaa SemiBold"/>
              <a:buChar char="-"/>
              <a:defRPr b="0" i="0" sz="180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 SemiBold"/>
              <a:buChar char="•"/>
              <a:defRPr b="0" i="0" sz="180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 SemiBold"/>
              <a:buChar char="•"/>
              <a:defRPr b="0" i="0" sz="180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 SemiBold"/>
              <a:buChar char="•"/>
              <a:defRPr b="0" i="0" sz="180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 SemiBold"/>
              <a:buChar char="•"/>
              <a:defRPr b="0" i="0" sz="180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294075" y="6319775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5542161" y="217021"/>
            <a:ext cx="2769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311897" y="134971"/>
            <a:ext cx="645300" cy="5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2631" y="-33229"/>
            <a:ext cx="3242733" cy="69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1555" y="140531"/>
            <a:ext cx="702733" cy="622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437875" y="2788650"/>
            <a:ext cx="4164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600"/>
              <a:t>TOÁN ỨNG DỤNG CÔNG NGHỆ THÔNG TIN</a:t>
            </a:r>
            <a:endParaRPr sz="2600"/>
          </a:p>
        </p:txBody>
      </p:sp>
      <p:sp>
        <p:nvSpPr>
          <p:cNvPr id="39" name="Google Shape;39;p6"/>
          <p:cNvSpPr txBox="1"/>
          <p:nvPr/>
        </p:nvSpPr>
        <p:spPr>
          <a:xfrm>
            <a:off x="1309143" y="4828745"/>
            <a:ext cx="494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37871" y="4735071"/>
            <a:ext cx="797700" cy="7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989" y="4860851"/>
            <a:ext cx="557456" cy="546308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Biến ngẫu nhiên độc lập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9422" y="2758685"/>
            <a:ext cx="2081464" cy="109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0622" y="3855811"/>
            <a:ext cx="5578356" cy="88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Kỳ vọng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9218" y="4050970"/>
            <a:ext cx="3807516" cy="184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Phương sai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702" y="3867665"/>
            <a:ext cx="6234952" cy="1470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 trận hiệp phương sai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517" y="3921397"/>
            <a:ext cx="7622283" cy="154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Phân bố rời rạc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97450" y="1602350"/>
            <a:ext cx="8389200" cy="492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Phân phối nhị thức – Wikipedia tiếng Việt"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0134" y="4263080"/>
            <a:ext cx="4518342" cy="251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Phân bố liên tục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25050" y="1690750"/>
            <a:ext cx="8389200" cy="46402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Normal distribution - Wikipedia"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9907" y="4848925"/>
            <a:ext cx="4175124" cy="197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Chuỗi Markov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30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5437" y="4806778"/>
            <a:ext cx="4337221" cy="1668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55" name="Google Shape;15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137" y="5235272"/>
            <a:ext cx="3162300" cy="11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Chuỗi Markov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Ví dụ </a:t>
            </a:r>
            <a:r>
              <a:rPr lang="en-US"/>
              <a:t>chuỗi</a:t>
            </a:r>
            <a:r>
              <a:rPr lang="en-US"/>
              <a:t> mô phỏng nho – táo – cam</a:t>
            </a:r>
            <a:endParaRPr/>
          </a:p>
          <a:p>
            <a:pPr indent="-2286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736" y="2718487"/>
            <a:ext cx="4330528" cy="181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Chuỗi Markov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 Xác định chính sách thay thế vật tư thiết bị​</a:t>
            </a:r>
            <a:endParaRPr/>
          </a:p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Dự </a:t>
            </a:r>
            <a:r>
              <a:rPr lang="en-US"/>
              <a:t>báo</a:t>
            </a:r>
            <a:r>
              <a:rPr lang="en-US"/>
              <a:t> thất thu cho các hợp đồng thực hiện trước</a:t>
            </a:r>
            <a:endParaRPr/>
          </a:p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cơ sở cho phương pháp mô phỏng ngẫu nhiên xích Markov Monte Carlo, </a:t>
            </a:r>
            <a:endParaRPr/>
          </a:p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Ứng dụng trong thống kê Bayes</a:t>
            </a:r>
            <a:endParaRPr/>
          </a:p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Ứng dụng trong trí tuệ nhân tạo.</a:t>
            </a:r>
            <a:endParaRPr/>
          </a:p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PageRank khởi nguồn cho công cụ tìm kiếm của Google </a:t>
            </a:r>
            <a:endParaRPr/>
          </a:p>
          <a:p>
            <a:pPr indent="0" lvl="0" marL="9144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Ứng dụng dãy Markov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Mô hình kiểm kê (Inventory Model)</a:t>
            </a:r>
            <a:endParaRPr/>
          </a:p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Mô hình bình Ehrenfest</a:t>
            </a:r>
            <a:endParaRPr/>
          </a:p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Xích Markov trong đi truyền</a:t>
            </a:r>
            <a:endParaRPr/>
          </a:p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Mô hình trò chơi hai đấu thủ </a:t>
            </a:r>
            <a:endParaRPr/>
          </a:p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Mô hình phục vụ đám đông (lý thuyết xếp hàng)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493776" y="1490663"/>
            <a:ext cx="4978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Chuyên đề xác suất</a:t>
            </a:r>
            <a:endParaRPr/>
          </a:p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Biến ngẫu nhiên(1)</a:t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29600" y="948519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Biến ngẫu nhiên (2)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25200" y="1680519"/>
            <a:ext cx="8389200" cy="49769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349" l="-90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Xác suất đồng thời</a:t>
            </a:r>
            <a:endParaRPr/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Xác suất biên</a:t>
            </a:r>
            <a:endParaRPr/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Xác suất điều kiện (1)</a:t>
            </a:r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313" y="2150076"/>
            <a:ext cx="6849374" cy="446079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Xác suất điều kiện (2)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Quy tắc Bayes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305" y="1839031"/>
            <a:ext cx="5417389" cy="109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9185" y="2790074"/>
            <a:ext cx="4552294" cy="3830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