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76" r:id="rId3"/>
    <p:sldId id="256" r:id="rId4"/>
    <p:sldId id="257" r:id="rId5"/>
    <p:sldId id="258" r:id="rId6"/>
    <p:sldId id="277" r:id="rId7"/>
    <p:sldId id="279" r:id="rId8"/>
    <p:sldId id="280" r:id="rId9"/>
    <p:sldId id="278" r:id="rId10"/>
    <p:sldId id="282" r:id="rId11"/>
    <p:sldId id="284" r:id="rId12"/>
    <p:sldId id="288" r:id="rId13"/>
    <p:sldId id="289" r:id="rId14"/>
    <p:sldId id="290" r:id="rId15"/>
    <p:sldId id="297" r:id="rId16"/>
    <p:sldId id="291" r:id="rId17"/>
    <p:sldId id="299" r:id="rId18"/>
    <p:sldId id="298" r:id="rId19"/>
    <p:sldId id="292" r:id="rId20"/>
    <p:sldId id="293" r:id="rId22"/>
    <p:sldId id="272" r:id="rId23"/>
  </p:sldIdLst>
  <p:sldSz cx="18288000" cy="10287000"/>
  <p:notesSz cx="6858000" cy="9144000"/>
  <p:embeddedFontLst>
    <p:embeddedFont>
      <p:font typeface="SimSun" panose="02010600030101010101" pitchFamily="2" charset="-122"/>
      <p:regular r:id="rId27"/>
    </p:embeddedFont>
    <p:embeddedFont>
      <p:font typeface="Muli Bold" panose="00000800000000000000"/>
      <p:bold r:id="rId28"/>
    </p:embeddedFont>
    <p:embeddedFont>
      <p:font typeface="Muli Ultra-Bold" panose="00000900000000000000"/>
      <p:bold r:id="rId29"/>
    </p:embeddedFont>
    <p:embeddedFont>
      <p:font typeface="Calibri" panose="020F050202020403020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46"/>
        <p:guide pos="289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000" y="540000"/>
            <a:ext cx="16200000" cy="1080000"/>
          </a:xfrm>
        </p:spPr>
        <p:txBody>
          <a:bodyPr wrap="square" lIns="0" tIns="0" rIns="0" bIns="0">
            <a:normAutofit/>
          </a:bodyPr>
          <a:lstStyle>
            <a:lvl1pPr algn="l" fontAlgn="base">
              <a:defRPr sz="48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4.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p:nvPr/>
        </p:nvPicPr>
        <p:blipFill>
          <a:blip r:embed="rId1"/>
          <a:stretch>
            <a:fillRect/>
          </a:stretch>
        </p:blipFill>
        <p:spPr>
          <a:xfrm>
            <a:off x="-635" y="635"/>
            <a:ext cx="9145270" cy="10286365"/>
          </a:xfrm>
          <a:prstGeom prst="rect">
            <a:avLst/>
          </a:prstGeom>
        </p:spPr>
      </p:pic>
      <p:sp>
        <p:nvSpPr>
          <p:cNvPr id="9" name="Text Box 8"/>
          <p:cNvSpPr txBox="1"/>
          <p:nvPr/>
        </p:nvSpPr>
        <p:spPr>
          <a:xfrm>
            <a:off x="9144000" y="495300"/>
            <a:ext cx="9143365" cy="1519555"/>
          </a:xfrm>
          <a:prstGeom prst="rect">
            <a:avLst/>
          </a:prstGeom>
          <a:noFill/>
        </p:spPr>
        <p:txBody>
          <a:bodyPr wrap="square" rtlCol="0">
            <a:spAutoFit/>
          </a:bodyPr>
          <a:p>
            <a:pPr algn="ctr"/>
            <a:r>
              <a:rPr lang="vi-VN" altLang="en-US" sz="3600" b="1">
                <a:solidFill>
                  <a:schemeClr val="tx1"/>
                </a:solidFill>
              </a:rPr>
              <a:t>TRƯỜNG ĐẠI HỌC THỦY LỢI</a:t>
            </a:r>
            <a:endParaRPr lang="vi-VN" altLang="en-US" sz="3600" b="1">
              <a:solidFill>
                <a:schemeClr val="tx1"/>
              </a:solidFill>
            </a:endParaRPr>
          </a:p>
          <a:p>
            <a:pPr indent="0" algn="ctr" fontAlgn="auto">
              <a:spcBef>
                <a:spcPts val="2500"/>
              </a:spcBef>
            </a:pPr>
            <a:r>
              <a:rPr lang="vi-VN" altLang="en-US" sz="3600" b="1">
                <a:solidFill>
                  <a:schemeClr val="tx1"/>
                </a:solidFill>
              </a:rPr>
              <a:t>KHOA CÔNG NGHỆ THÔNG TIN</a:t>
            </a:r>
            <a:endParaRPr lang="vi-VN" altLang="en-US" sz="3600" b="1">
              <a:solidFill>
                <a:schemeClr val="tx1"/>
              </a:solidFill>
            </a:endParaRPr>
          </a:p>
        </p:txBody>
      </p:sp>
      <p:sp>
        <p:nvSpPr>
          <p:cNvPr id="10" name="Text Box 9"/>
          <p:cNvSpPr txBox="1"/>
          <p:nvPr/>
        </p:nvSpPr>
        <p:spPr>
          <a:xfrm>
            <a:off x="9220200" y="3162300"/>
            <a:ext cx="9150350" cy="1153160"/>
          </a:xfrm>
          <a:prstGeom prst="rect">
            <a:avLst/>
          </a:prstGeom>
          <a:noFill/>
        </p:spPr>
        <p:txBody>
          <a:bodyPr wrap="square" rtlCol="0">
            <a:spAutoFit/>
          </a:bodyPr>
          <a:p>
            <a:pPr algn="ctr"/>
            <a:r>
              <a:rPr lang="vi-VN" altLang="en-US" sz="6900" b="1"/>
              <a:t>ĐỒ ÁN TỐT NGHIỆP</a:t>
            </a:r>
            <a:endParaRPr lang="vi-VN" altLang="en-US" sz="6900" b="1"/>
          </a:p>
        </p:txBody>
      </p:sp>
      <p:sp>
        <p:nvSpPr>
          <p:cNvPr id="11" name="Text Box 10"/>
          <p:cNvSpPr txBox="1"/>
          <p:nvPr/>
        </p:nvSpPr>
        <p:spPr>
          <a:xfrm>
            <a:off x="9144635" y="5524500"/>
            <a:ext cx="9143365" cy="1273810"/>
          </a:xfrm>
          <a:prstGeom prst="rect">
            <a:avLst/>
          </a:prstGeom>
          <a:noFill/>
        </p:spPr>
        <p:txBody>
          <a:bodyPr wrap="square" rtlCol="0">
            <a:spAutoFit/>
          </a:bodyPr>
          <a:p>
            <a:pPr indent="0" algn="ctr" fontAlgn="auto">
              <a:spcAft>
                <a:spcPts val="2500"/>
              </a:spcAft>
            </a:pPr>
            <a:r>
              <a:rPr lang="vi-VN" altLang="en-US" sz="2800"/>
              <a:t>Sinh viên thực hiện: Dương Ngô Quyền</a:t>
            </a:r>
            <a:endParaRPr lang="vi-VN" altLang="en-US" sz="2800"/>
          </a:p>
          <a:p>
            <a:pPr algn="ctr"/>
            <a:r>
              <a:rPr lang="vi-VN" altLang="en-US" sz="2800"/>
              <a:t>Giảng viên hướng dẫn: TS.Võ Tá Hoàng</a:t>
            </a:r>
            <a:endParaRPr lang="vi-VN" altLang="en-US" sz="2800"/>
          </a:p>
        </p:txBody>
      </p:sp>
      <p:sp>
        <p:nvSpPr>
          <p:cNvPr id="12" name="Text Box 11"/>
          <p:cNvSpPr txBox="1"/>
          <p:nvPr/>
        </p:nvSpPr>
        <p:spPr>
          <a:xfrm>
            <a:off x="10591800" y="8801100"/>
            <a:ext cx="6096000" cy="645160"/>
          </a:xfrm>
          <a:prstGeom prst="rect">
            <a:avLst/>
          </a:prstGeom>
          <a:noFill/>
        </p:spPr>
        <p:txBody>
          <a:bodyPr wrap="square" rtlCol="0">
            <a:spAutoFit/>
          </a:bodyPr>
          <a:p>
            <a:pPr algn="ctr"/>
            <a:r>
              <a:rPr lang="vi-VN" altLang="en-US" sz="3600" i="1"/>
              <a:t>Hà Nội 2025</a:t>
            </a:r>
            <a:endParaRPr lang="vi-VN" altLang="en-US" sz="3600" i="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609600" y="41910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2.3 CÁC DỊCH VỤ </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MẠNG</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4" name="Text Box 3"/>
          <p:cNvSpPr txBox="1"/>
          <p:nvPr/>
        </p:nvSpPr>
        <p:spPr>
          <a:xfrm>
            <a:off x="533400" y="2781300"/>
            <a:ext cx="16094075" cy="4892675"/>
          </a:xfrm>
          <a:prstGeom prst="rect">
            <a:avLst/>
          </a:prstGeom>
          <a:noFill/>
        </p:spPr>
        <p:txBody>
          <a:bodyPr wrap="square" rtlCol="0">
            <a:spAutoFit/>
          </a:bodyPr>
          <a:p>
            <a:pPr marL="571500" indent="-571500" algn="just" fontAlgn="auto">
              <a:spcBef>
                <a:spcPts val="3600"/>
              </a:spcBef>
              <a:buFont typeface="Wingdings" panose="05000000000000000000" charset="0"/>
              <a:buChar char="q"/>
            </a:pPr>
            <a:r>
              <a:rPr lang="en-US" altLang="en-US" sz="3600">
                <a:latin typeface="Arial" panose="020B0604020202020204" pitchFamily="34" charset="0"/>
                <a:cs typeface="Arial" panose="020B0604020202020204" pitchFamily="34" charset="0"/>
              </a:rPr>
              <a:t>DHCP (Dynamic Host Configuration Protocol): là giao thức cho phép cấp phát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ịa chỉ IP và các thông tin cấu hình mạng khác (nh</a:t>
            </a:r>
            <a:r>
              <a:rPr lang="en-US" altLang="en-US" sz="3600">
                <a:latin typeface="Arial" panose="020B0604020202020204" pitchFamily="34" charset="0"/>
                <a:cs typeface="Arial" panose="020B0604020202020204" pitchFamily="34" charset="0"/>
              </a:rPr>
              <a:t>ư</a:t>
            </a:r>
            <a:r>
              <a:rPr lang="en-US" altLang="en-US" sz="3600">
                <a:latin typeface="Arial" panose="020B0604020202020204" pitchFamily="34" charset="0"/>
                <a:cs typeface="Arial" panose="020B0604020202020204" pitchFamily="34" charset="0"/>
              </a:rPr>
              <a:t> subnet mask, default gateway, DNS server) một cách tự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ộng cho các thiết bị client.</a:t>
            </a:r>
            <a:endParaRPr lang="en-US" altLang="en-US" sz="3600">
              <a:latin typeface="Arial" panose="020B0604020202020204" pitchFamily="34" charset="0"/>
              <a:cs typeface="Arial" panose="020B0604020202020204" pitchFamily="34" charset="0"/>
            </a:endParaRPr>
          </a:p>
          <a:p>
            <a:pPr marL="571500" indent="-571500" algn="just" fontAlgn="auto">
              <a:spcBef>
                <a:spcPts val="3600"/>
              </a:spcBef>
              <a:buFont typeface="Wingdings" panose="05000000000000000000" charset="0"/>
              <a:buChar char="q"/>
            </a:pPr>
            <a:r>
              <a:rPr lang="en-US" altLang="en-US" sz="3600">
                <a:latin typeface="Arial" panose="020B0604020202020204" pitchFamily="34" charset="0"/>
                <a:cs typeface="Arial" panose="020B0604020202020204" pitchFamily="34" charset="0"/>
              </a:rPr>
              <a:t>DNS (Domain Name System): DNS là hệ thống phân giải tên miền thành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ịa chỉ IP và ng</a:t>
            </a:r>
            <a:r>
              <a:rPr lang="en-US" altLang="en-US" sz="3600">
                <a:latin typeface="Arial" panose="020B0604020202020204" pitchFamily="34" charset="0"/>
                <a:cs typeface="Arial" panose="020B0604020202020204" pitchFamily="34" charset="0"/>
              </a:rPr>
              <a:t>ư</a:t>
            </a:r>
            <a:r>
              <a:rPr lang="en-US" altLang="en-US" sz="3600">
                <a:latin typeface="Arial" panose="020B0604020202020204" pitchFamily="34" charset="0"/>
                <a:cs typeface="Arial" panose="020B0604020202020204" pitchFamily="34" charset="0"/>
              </a:rPr>
              <a:t>ợc lại. Thay vì phải nhớ các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ịa chỉ IP phức tạp, ng</a:t>
            </a:r>
            <a:r>
              <a:rPr lang="en-US" altLang="en-US" sz="3600">
                <a:latin typeface="Arial" panose="020B0604020202020204" pitchFamily="34" charset="0"/>
                <a:cs typeface="Arial" panose="020B0604020202020204" pitchFamily="34" charset="0"/>
              </a:rPr>
              <a:t>ư</a:t>
            </a:r>
            <a:r>
              <a:rPr lang="en-US" altLang="en-US" sz="3600">
                <a:latin typeface="Arial" panose="020B0604020202020204" pitchFamily="34" charset="0"/>
                <a:cs typeface="Arial" panose="020B0604020202020204" pitchFamily="34" charset="0"/>
              </a:rPr>
              <a:t>ời dùng chỉ cần nhớ các tên miền dễ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ọc</a:t>
            </a:r>
            <a:endParaRPr lang="en-US" altLang="en-US" sz="3600">
              <a:latin typeface="Arial" panose="020B0604020202020204" pitchFamily="34" charset="0"/>
              <a:cs typeface="Arial" panose="020B0604020202020204" pitchFamily="34" charset="0"/>
            </a:endParaRPr>
          </a:p>
          <a:p>
            <a:pPr indent="0" algn="just" fontAlgn="auto">
              <a:spcBef>
                <a:spcPts val="3600"/>
              </a:spcBef>
              <a:buFont typeface="Wingdings" panose="05000000000000000000" charset="0"/>
              <a:buNone/>
            </a:pPr>
            <a:endParaRPr lang="en-US" altLang="en-US" sz="3600">
              <a:latin typeface="Arial" panose="020B0604020202020204" pitchFamily="34" charset="0"/>
              <a:cs typeface="Arial" panose="020B0604020202020204" pitchFamily="34" charset="0"/>
            </a:endParaRPr>
          </a:p>
        </p:txBody>
      </p:sp>
      <p:pic>
        <p:nvPicPr>
          <p:cNvPr id="3"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ight Triangle 3"/>
          <p:cNvSpPr/>
          <p:nvPr/>
        </p:nvSpPr>
        <p:spPr>
          <a:xfrm rot="8460000">
            <a:off x="7602855" y="4798695"/>
            <a:ext cx="3477260" cy="689610"/>
          </a:xfrm>
          <a:prstGeom prst="rtTriangle">
            <a:avLst/>
          </a:prstGeom>
          <a:solidFill>
            <a:schemeClr val="accent4">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Parallelogram 2"/>
          <p:cNvSpPr/>
          <p:nvPr/>
        </p:nvSpPr>
        <p:spPr>
          <a:xfrm>
            <a:off x="-3113405" y="-419100"/>
            <a:ext cx="14669770" cy="12062460"/>
          </a:xfrm>
          <a:prstGeom prst="parallelogram">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ysClr val="windowText" lastClr="000000"/>
                </a:solidFill>
              </a:ln>
            </a:endParaRPr>
          </a:p>
        </p:txBody>
      </p:sp>
      <p:sp>
        <p:nvSpPr>
          <p:cNvPr id="2" name="Parallelogram 1"/>
          <p:cNvSpPr/>
          <p:nvPr/>
        </p:nvSpPr>
        <p:spPr>
          <a:xfrm>
            <a:off x="-1708785" y="4305300"/>
            <a:ext cx="12618720" cy="3672205"/>
          </a:xfrm>
          <a:prstGeom prst="parallelogram">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066800" y="1790700"/>
            <a:ext cx="6096000" cy="2691765"/>
          </a:xfrm>
          <a:prstGeom prst="rect">
            <a:avLst/>
          </a:prstGeom>
          <a:noFill/>
        </p:spPr>
        <p:txBody>
          <a:bodyPr wrap="square" rtlCol="0">
            <a:spAutoFit/>
          </a:bodyPr>
          <a:p>
            <a:r>
              <a:rPr lang="vi-VN" altLang="en-US" sz="16900" b="1"/>
              <a:t>3</a:t>
            </a:r>
            <a:endParaRPr lang="vi-VN" altLang="en-US" sz="16900" b="1"/>
          </a:p>
        </p:txBody>
      </p:sp>
      <p:sp>
        <p:nvSpPr>
          <p:cNvPr id="6" name="Text Box 5"/>
          <p:cNvSpPr txBox="1"/>
          <p:nvPr/>
        </p:nvSpPr>
        <p:spPr>
          <a:xfrm>
            <a:off x="96520" y="5067300"/>
            <a:ext cx="10871200" cy="2214880"/>
          </a:xfrm>
          <a:prstGeom prst="rect">
            <a:avLst/>
          </a:prstGeom>
          <a:noFill/>
        </p:spPr>
        <p:txBody>
          <a:bodyPr wrap="square" rtlCol="0">
            <a:spAutoFit/>
          </a:bodyPr>
          <a:p>
            <a:r>
              <a:rPr lang="vi-VN" altLang="en-US" sz="6900" b="1">
                <a:solidFill>
                  <a:schemeClr val="bg1"/>
                </a:solidFill>
              </a:rPr>
              <a:t>XÂY DỰNG HỆ THỐNG </a:t>
            </a:r>
            <a:r>
              <a:rPr lang="vi-VN" altLang="en-US" sz="6900" b="1">
                <a:solidFill>
                  <a:schemeClr val="bg1"/>
                </a:solidFill>
              </a:rPr>
              <a:t>MẠNG</a:t>
            </a:r>
            <a:endParaRPr lang="vi-VN" altLang="en-US" sz="6900" b="1">
              <a:solidFill>
                <a:schemeClr val="bg1"/>
              </a:solidFill>
            </a:endParaRPr>
          </a:p>
        </p:txBody>
      </p:sp>
      <p:sp>
        <p:nvSpPr>
          <p:cNvPr id="7" name="Flowchart: Manual Input 6"/>
          <p:cNvSpPr/>
          <p:nvPr/>
        </p:nvSpPr>
        <p:spPr>
          <a:xfrm>
            <a:off x="12877800" y="9258300"/>
            <a:ext cx="4800600" cy="1981200"/>
          </a:xfrm>
          <a:prstGeom prst="flowChartManualInpu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Flowchart: Manual Input 7"/>
          <p:cNvSpPr/>
          <p:nvPr/>
        </p:nvSpPr>
        <p:spPr>
          <a:xfrm>
            <a:off x="13792200" y="8572500"/>
            <a:ext cx="4800600" cy="1981200"/>
          </a:xfrm>
          <a:prstGeom prst="flowChartManualInpu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Flowchart: Manual Input 8"/>
          <p:cNvSpPr/>
          <p:nvPr/>
        </p:nvSpPr>
        <p:spPr>
          <a:xfrm>
            <a:off x="14782800" y="7886700"/>
            <a:ext cx="4800600" cy="2672080"/>
          </a:xfrm>
          <a:prstGeom prst="flowChartManualInput">
            <a:avLst/>
          </a:prstGeom>
          <a:solidFill>
            <a:schemeClr val="accent5">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762000" y="22352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3.</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1 SƠ ĐỒ </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MẠNG</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3" name="Rounded Rectangle 2"/>
          <p:cNvSpPr/>
          <p:nvPr/>
        </p:nvSpPr>
        <p:spPr>
          <a:xfrm>
            <a:off x="903605" y="2666365"/>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INTERNET</a:t>
            </a:r>
            <a:endParaRPr lang="vi-VN" altLang="en-US">
              <a:latin typeface="Arial" panose="020B0604020202020204" pitchFamily="34" charset="0"/>
              <a:cs typeface="Arial" panose="020B0604020202020204" pitchFamily="34" charset="0"/>
            </a:endParaRPr>
          </a:p>
        </p:txBody>
      </p:sp>
      <p:sp>
        <p:nvSpPr>
          <p:cNvPr id="6" name="Rounded Rectangle 5"/>
          <p:cNvSpPr/>
          <p:nvPr/>
        </p:nvSpPr>
        <p:spPr>
          <a:xfrm>
            <a:off x="14325600" y="2589530"/>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INTERNET</a:t>
            </a:r>
            <a:endParaRPr lang="vi-VN" altLang="en-US">
              <a:latin typeface="Arial" panose="020B0604020202020204" pitchFamily="34" charset="0"/>
              <a:cs typeface="Arial" panose="020B0604020202020204" pitchFamily="34" charset="0"/>
            </a:endParaRPr>
          </a:p>
        </p:txBody>
      </p:sp>
      <p:sp>
        <p:nvSpPr>
          <p:cNvPr id="7" name="Rounded Rectangle 6"/>
          <p:cNvSpPr/>
          <p:nvPr/>
        </p:nvSpPr>
        <p:spPr>
          <a:xfrm>
            <a:off x="903605" y="3924300"/>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FIREWALL</a:t>
            </a:r>
            <a:endParaRPr lang="vi-VN" altLang="en-US">
              <a:latin typeface="Arial" panose="020B0604020202020204" pitchFamily="34" charset="0"/>
              <a:cs typeface="Arial" panose="020B0604020202020204" pitchFamily="34" charset="0"/>
            </a:endParaRPr>
          </a:p>
        </p:txBody>
      </p:sp>
      <p:sp>
        <p:nvSpPr>
          <p:cNvPr id="9" name="Rounded Rectangle 8"/>
          <p:cNvSpPr/>
          <p:nvPr/>
        </p:nvSpPr>
        <p:spPr>
          <a:xfrm>
            <a:off x="903605" y="5104130"/>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ROUTER</a:t>
            </a:r>
            <a:endParaRPr lang="vi-VN" altLang="en-US">
              <a:latin typeface="Arial" panose="020B0604020202020204" pitchFamily="34" charset="0"/>
              <a:cs typeface="Arial" panose="020B0604020202020204" pitchFamily="34" charset="0"/>
            </a:endParaRPr>
          </a:p>
        </p:txBody>
      </p:sp>
      <p:sp>
        <p:nvSpPr>
          <p:cNvPr id="10" name="Rounded Rectangle 9"/>
          <p:cNvSpPr/>
          <p:nvPr/>
        </p:nvSpPr>
        <p:spPr>
          <a:xfrm>
            <a:off x="5486400" y="5104130"/>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SWITCHL3</a:t>
            </a:r>
            <a:endParaRPr lang="vi-VN" altLang="en-US">
              <a:latin typeface="Arial" panose="020B0604020202020204" pitchFamily="34" charset="0"/>
              <a:cs typeface="Arial" panose="020B0604020202020204" pitchFamily="34" charset="0"/>
            </a:endParaRPr>
          </a:p>
        </p:txBody>
      </p:sp>
      <p:sp>
        <p:nvSpPr>
          <p:cNvPr id="16" name="Rounded Rectangle 15"/>
          <p:cNvSpPr/>
          <p:nvPr/>
        </p:nvSpPr>
        <p:spPr>
          <a:xfrm>
            <a:off x="7696200" y="6438900"/>
            <a:ext cx="2625725"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SWITCHL2(SERVER)</a:t>
            </a:r>
            <a:endParaRPr lang="vi-VN" altLang="en-US">
              <a:latin typeface="Arial" panose="020B0604020202020204" pitchFamily="34" charset="0"/>
              <a:cs typeface="Arial" panose="020B0604020202020204" pitchFamily="34" charset="0"/>
            </a:endParaRPr>
          </a:p>
        </p:txBody>
      </p:sp>
      <p:sp>
        <p:nvSpPr>
          <p:cNvPr id="19" name="Rounded Rectangle 18"/>
          <p:cNvSpPr/>
          <p:nvPr/>
        </p:nvSpPr>
        <p:spPr>
          <a:xfrm>
            <a:off x="14325600" y="3924300"/>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FIREWALL</a:t>
            </a:r>
            <a:endParaRPr lang="vi-VN" altLang="en-US">
              <a:latin typeface="Arial" panose="020B0604020202020204" pitchFamily="34" charset="0"/>
              <a:cs typeface="Arial" panose="020B0604020202020204" pitchFamily="34" charset="0"/>
            </a:endParaRPr>
          </a:p>
        </p:txBody>
      </p:sp>
      <p:sp>
        <p:nvSpPr>
          <p:cNvPr id="20" name="Rounded Rectangle 19"/>
          <p:cNvSpPr/>
          <p:nvPr/>
        </p:nvSpPr>
        <p:spPr>
          <a:xfrm>
            <a:off x="14325600" y="5104130"/>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ROUTER</a:t>
            </a:r>
            <a:endParaRPr lang="vi-VN" altLang="en-US">
              <a:latin typeface="Arial" panose="020B0604020202020204" pitchFamily="34" charset="0"/>
              <a:cs typeface="Arial" panose="020B0604020202020204" pitchFamily="34" charset="0"/>
            </a:endParaRPr>
          </a:p>
        </p:txBody>
      </p:sp>
      <p:sp>
        <p:nvSpPr>
          <p:cNvPr id="23" name="Rounded Rectangle 22"/>
          <p:cNvSpPr/>
          <p:nvPr/>
        </p:nvSpPr>
        <p:spPr>
          <a:xfrm>
            <a:off x="10439400" y="5143500"/>
            <a:ext cx="23622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SWITCHL3</a:t>
            </a:r>
            <a:endParaRPr lang="vi-VN" altLang="en-US">
              <a:latin typeface="Arial" panose="020B0604020202020204" pitchFamily="34" charset="0"/>
              <a:cs typeface="Arial" panose="020B0604020202020204" pitchFamily="34" charset="0"/>
            </a:endParaRPr>
          </a:p>
        </p:txBody>
      </p:sp>
      <p:sp>
        <p:nvSpPr>
          <p:cNvPr id="24" name="Rounded Rectangle 23"/>
          <p:cNvSpPr/>
          <p:nvPr/>
        </p:nvSpPr>
        <p:spPr>
          <a:xfrm>
            <a:off x="3451225" y="7810500"/>
            <a:ext cx="2492375"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SWITCHL2(CLIENT)</a:t>
            </a:r>
            <a:endParaRPr lang="vi-VN" altLang="en-US">
              <a:latin typeface="Arial" panose="020B0604020202020204" pitchFamily="34" charset="0"/>
              <a:cs typeface="Arial" panose="020B0604020202020204" pitchFamily="34" charset="0"/>
            </a:endParaRPr>
          </a:p>
        </p:txBody>
      </p:sp>
      <p:sp>
        <p:nvSpPr>
          <p:cNvPr id="25" name="Rounded Rectangle 24"/>
          <p:cNvSpPr/>
          <p:nvPr/>
        </p:nvSpPr>
        <p:spPr>
          <a:xfrm>
            <a:off x="7772400" y="7962900"/>
            <a:ext cx="246888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SWITCHL2(CLIENT)</a:t>
            </a:r>
            <a:endParaRPr lang="vi-VN" altLang="en-US">
              <a:latin typeface="Arial" panose="020B0604020202020204" pitchFamily="34" charset="0"/>
              <a:cs typeface="Arial" panose="020B0604020202020204" pitchFamily="34" charset="0"/>
            </a:endParaRPr>
          </a:p>
        </p:txBody>
      </p:sp>
      <p:sp>
        <p:nvSpPr>
          <p:cNvPr id="26" name="Rounded Rectangle 25"/>
          <p:cNvSpPr/>
          <p:nvPr/>
        </p:nvSpPr>
        <p:spPr>
          <a:xfrm>
            <a:off x="12192000" y="7855585"/>
            <a:ext cx="2444115"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SWITCHL2(CLIENT)</a:t>
            </a:r>
            <a:endParaRPr lang="vi-VN" altLang="en-US">
              <a:latin typeface="Arial" panose="020B0604020202020204" pitchFamily="34" charset="0"/>
              <a:cs typeface="Arial" panose="020B0604020202020204" pitchFamily="34" charset="0"/>
            </a:endParaRPr>
          </a:p>
        </p:txBody>
      </p:sp>
      <p:cxnSp>
        <p:nvCxnSpPr>
          <p:cNvPr id="30" name="Straight Connector 29"/>
          <p:cNvCxnSpPr>
            <a:stCxn id="23" idx="2"/>
            <a:endCxn id="16" idx="3"/>
          </p:cNvCxnSpPr>
          <p:nvPr/>
        </p:nvCxnSpPr>
        <p:spPr>
          <a:xfrm flipH="1">
            <a:off x="10321925" y="5753100"/>
            <a:ext cx="1298575" cy="990600"/>
          </a:xfrm>
          <a:prstGeom prst="line">
            <a:avLst/>
          </a:prstGeom>
        </p:spPr>
        <p:style>
          <a:lnRef idx="2">
            <a:schemeClr val="accent1"/>
          </a:lnRef>
          <a:fillRef idx="0">
            <a:srgbClr val="FFFFFF"/>
          </a:fillRef>
          <a:effectRef idx="0">
            <a:srgbClr val="FFFFFF"/>
          </a:effectRef>
          <a:fontRef idx="minor">
            <a:schemeClr val="tx1"/>
          </a:fontRef>
        </p:style>
      </p:cxnSp>
      <p:cxnSp>
        <p:nvCxnSpPr>
          <p:cNvPr id="31" name="Straight Connector 30"/>
          <p:cNvCxnSpPr>
            <a:stCxn id="10" idx="2"/>
            <a:endCxn id="16" idx="1"/>
          </p:cNvCxnSpPr>
          <p:nvPr/>
        </p:nvCxnSpPr>
        <p:spPr>
          <a:xfrm>
            <a:off x="6667500" y="5713730"/>
            <a:ext cx="1028700" cy="1029970"/>
          </a:xfrm>
          <a:prstGeom prst="line">
            <a:avLst/>
          </a:prstGeom>
        </p:spPr>
        <p:style>
          <a:lnRef idx="2">
            <a:schemeClr val="accent1"/>
          </a:lnRef>
          <a:fillRef idx="0">
            <a:srgbClr val="FFFFFF"/>
          </a:fillRef>
          <a:effectRef idx="0">
            <a:srgbClr val="FFFFFF"/>
          </a:effectRef>
          <a:fontRef idx="minor">
            <a:schemeClr val="tx1"/>
          </a:fontRef>
        </p:style>
      </p:cxnSp>
      <p:cxnSp>
        <p:nvCxnSpPr>
          <p:cNvPr id="32" name="Straight Connector 31"/>
          <p:cNvCxnSpPr>
            <a:stCxn id="16" idx="2"/>
            <a:endCxn id="25" idx="0"/>
          </p:cNvCxnSpPr>
          <p:nvPr/>
        </p:nvCxnSpPr>
        <p:spPr>
          <a:xfrm flipH="1">
            <a:off x="9006840" y="7048500"/>
            <a:ext cx="2540" cy="914400"/>
          </a:xfrm>
          <a:prstGeom prst="line">
            <a:avLst/>
          </a:prstGeom>
        </p:spPr>
        <p:style>
          <a:lnRef idx="2">
            <a:schemeClr val="accent1"/>
          </a:lnRef>
          <a:fillRef idx="0">
            <a:srgbClr val="FFFFFF"/>
          </a:fillRef>
          <a:effectRef idx="0">
            <a:srgbClr val="FFFFFF"/>
          </a:effectRef>
          <a:fontRef idx="minor">
            <a:schemeClr val="tx1"/>
          </a:fontRef>
        </p:style>
      </p:cxnSp>
      <p:cxnSp>
        <p:nvCxnSpPr>
          <p:cNvPr id="33" name="Straight Connector 32"/>
          <p:cNvCxnSpPr>
            <a:stCxn id="10" idx="3"/>
            <a:endCxn id="23" idx="1"/>
          </p:cNvCxnSpPr>
          <p:nvPr/>
        </p:nvCxnSpPr>
        <p:spPr>
          <a:xfrm>
            <a:off x="7848600" y="5408930"/>
            <a:ext cx="2590800" cy="39370"/>
          </a:xfrm>
          <a:prstGeom prst="line">
            <a:avLst/>
          </a:prstGeom>
        </p:spPr>
        <p:style>
          <a:lnRef idx="2">
            <a:schemeClr val="accent1"/>
          </a:lnRef>
          <a:fillRef idx="0">
            <a:srgbClr val="FFFFFF"/>
          </a:fillRef>
          <a:effectRef idx="0">
            <a:srgbClr val="FFFFFF"/>
          </a:effectRef>
          <a:fontRef idx="minor">
            <a:schemeClr val="tx1"/>
          </a:fontRef>
        </p:style>
      </p:cxnSp>
      <p:cxnSp>
        <p:nvCxnSpPr>
          <p:cNvPr id="35" name="Straight Connector 34"/>
          <p:cNvCxnSpPr>
            <a:endCxn id="24" idx="3"/>
          </p:cNvCxnSpPr>
          <p:nvPr/>
        </p:nvCxnSpPr>
        <p:spPr>
          <a:xfrm flipH="1">
            <a:off x="5943600" y="6743700"/>
            <a:ext cx="1752600" cy="1371600"/>
          </a:xfrm>
          <a:prstGeom prst="line">
            <a:avLst/>
          </a:prstGeom>
        </p:spPr>
        <p:style>
          <a:lnRef idx="2">
            <a:schemeClr val="accent1"/>
          </a:lnRef>
          <a:fillRef idx="0">
            <a:srgbClr val="FFFFFF"/>
          </a:fillRef>
          <a:effectRef idx="0">
            <a:srgbClr val="FFFFFF"/>
          </a:effectRef>
          <a:fontRef idx="minor">
            <a:schemeClr val="tx1"/>
          </a:fontRef>
        </p:style>
      </p:cxnSp>
      <p:cxnSp>
        <p:nvCxnSpPr>
          <p:cNvPr id="36" name="Straight Connector 35"/>
          <p:cNvCxnSpPr>
            <a:stCxn id="16" idx="3"/>
            <a:endCxn id="26" idx="1"/>
          </p:cNvCxnSpPr>
          <p:nvPr/>
        </p:nvCxnSpPr>
        <p:spPr>
          <a:xfrm>
            <a:off x="10321925" y="6743700"/>
            <a:ext cx="1870075" cy="1416685"/>
          </a:xfrm>
          <a:prstGeom prst="line">
            <a:avLst/>
          </a:prstGeom>
        </p:spPr>
        <p:style>
          <a:lnRef idx="2">
            <a:schemeClr val="accent1"/>
          </a:lnRef>
          <a:fillRef idx="0">
            <a:srgbClr val="FFFFFF"/>
          </a:fillRef>
          <a:effectRef idx="0">
            <a:srgbClr val="FFFFFF"/>
          </a:effectRef>
          <a:fontRef idx="minor">
            <a:schemeClr val="tx1"/>
          </a:fontRef>
        </p:style>
      </p:cxnSp>
      <p:cxnSp>
        <p:nvCxnSpPr>
          <p:cNvPr id="37" name="Straight Connector 36"/>
          <p:cNvCxnSpPr>
            <a:stCxn id="6" idx="2"/>
            <a:endCxn id="19" idx="0"/>
          </p:cNvCxnSpPr>
          <p:nvPr/>
        </p:nvCxnSpPr>
        <p:spPr>
          <a:xfrm>
            <a:off x="15506700" y="3199130"/>
            <a:ext cx="0" cy="725170"/>
          </a:xfrm>
          <a:prstGeom prst="line">
            <a:avLst/>
          </a:prstGeom>
        </p:spPr>
        <p:style>
          <a:lnRef idx="2">
            <a:schemeClr val="accent1"/>
          </a:lnRef>
          <a:fillRef idx="0">
            <a:srgbClr val="FFFFFF"/>
          </a:fillRef>
          <a:effectRef idx="0">
            <a:srgbClr val="FFFFFF"/>
          </a:effectRef>
          <a:fontRef idx="minor">
            <a:schemeClr val="tx1"/>
          </a:fontRef>
        </p:style>
      </p:cxnSp>
      <p:cxnSp>
        <p:nvCxnSpPr>
          <p:cNvPr id="38" name="Straight Connector 37"/>
          <p:cNvCxnSpPr>
            <a:stCxn id="19" idx="2"/>
            <a:endCxn id="20" idx="0"/>
          </p:cNvCxnSpPr>
          <p:nvPr/>
        </p:nvCxnSpPr>
        <p:spPr>
          <a:xfrm>
            <a:off x="15506700" y="4533900"/>
            <a:ext cx="0" cy="570230"/>
          </a:xfrm>
          <a:prstGeom prst="line">
            <a:avLst/>
          </a:prstGeom>
        </p:spPr>
        <p:style>
          <a:lnRef idx="2">
            <a:schemeClr val="accent1"/>
          </a:lnRef>
          <a:fillRef idx="0">
            <a:srgbClr val="FFFFFF"/>
          </a:fillRef>
          <a:effectRef idx="0">
            <a:srgbClr val="FFFFFF"/>
          </a:effectRef>
          <a:fontRef idx="minor">
            <a:schemeClr val="tx1"/>
          </a:fontRef>
        </p:style>
      </p:cxnSp>
      <p:cxnSp>
        <p:nvCxnSpPr>
          <p:cNvPr id="39" name="Straight Connector 38"/>
          <p:cNvCxnSpPr>
            <a:stCxn id="20" idx="1"/>
            <a:endCxn id="23" idx="3"/>
          </p:cNvCxnSpPr>
          <p:nvPr/>
        </p:nvCxnSpPr>
        <p:spPr>
          <a:xfrm flipH="1">
            <a:off x="12801600" y="5408930"/>
            <a:ext cx="1524000" cy="39370"/>
          </a:xfrm>
          <a:prstGeom prst="line">
            <a:avLst/>
          </a:prstGeom>
        </p:spPr>
        <p:style>
          <a:lnRef idx="2">
            <a:schemeClr val="accent1"/>
          </a:lnRef>
          <a:fillRef idx="0">
            <a:srgbClr val="FFFFFF"/>
          </a:fillRef>
          <a:effectRef idx="0">
            <a:srgbClr val="FFFFFF"/>
          </a:effectRef>
          <a:fontRef idx="minor">
            <a:schemeClr val="tx1"/>
          </a:fontRef>
        </p:style>
      </p:cxnSp>
      <p:cxnSp>
        <p:nvCxnSpPr>
          <p:cNvPr id="41" name="Straight Connector 40"/>
          <p:cNvCxnSpPr>
            <a:stCxn id="3" idx="2"/>
            <a:endCxn id="7" idx="0"/>
          </p:cNvCxnSpPr>
          <p:nvPr/>
        </p:nvCxnSpPr>
        <p:spPr>
          <a:xfrm>
            <a:off x="2084705" y="3275965"/>
            <a:ext cx="0" cy="648335"/>
          </a:xfrm>
          <a:prstGeom prst="line">
            <a:avLst/>
          </a:prstGeom>
        </p:spPr>
        <p:style>
          <a:lnRef idx="2">
            <a:schemeClr val="accent1"/>
          </a:lnRef>
          <a:fillRef idx="0">
            <a:srgbClr val="FFFFFF"/>
          </a:fillRef>
          <a:effectRef idx="0">
            <a:srgbClr val="FFFFFF"/>
          </a:effectRef>
          <a:fontRef idx="minor">
            <a:schemeClr val="tx1"/>
          </a:fontRef>
        </p:style>
      </p:cxnSp>
      <p:cxnSp>
        <p:nvCxnSpPr>
          <p:cNvPr id="42" name="Straight Connector 41"/>
          <p:cNvCxnSpPr>
            <a:stCxn id="7" idx="2"/>
            <a:endCxn id="9" idx="0"/>
          </p:cNvCxnSpPr>
          <p:nvPr/>
        </p:nvCxnSpPr>
        <p:spPr>
          <a:xfrm>
            <a:off x="2084705" y="4533900"/>
            <a:ext cx="0" cy="570230"/>
          </a:xfrm>
          <a:prstGeom prst="line">
            <a:avLst/>
          </a:prstGeom>
        </p:spPr>
        <p:style>
          <a:lnRef idx="2">
            <a:schemeClr val="accent1"/>
          </a:lnRef>
          <a:fillRef idx="0">
            <a:srgbClr val="FFFFFF"/>
          </a:fillRef>
          <a:effectRef idx="0">
            <a:srgbClr val="FFFFFF"/>
          </a:effectRef>
          <a:fontRef idx="minor">
            <a:schemeClr val="tx1"/>
          </a:fontRef>
        </p:style>
      </p:cxnSp>
      <p:cxnSp>
        <p:nvCxnSpPr>
          <p:cNvPr id="43" name="Straight Connector 42"/>
          <p:cNvCxnSpPr>
            <a:stCxn id="9" idx="3"/>
            <a:endCxn id="10" idx="1"/>
          </p:cNvCxnSpPr>
          <p:nvPr/>
        </p:nvCxnSpPr>
        <p:spPr>
          <a:xfrm>
            <a:off x="3265805" y="5408930"/>
            <a:ext cx="2220595" cy="0"/>
          </a:xfrm>
          <a:prstGeom prst="line">
            <a:avLst/>
          </a:prstGeom>
        </p:spPr>
        <p:style>
          <a:lnRef idx="2">
            <a:schemeClr val="accent1"/>
          </a:lnRef>
          <a:fillRef idx="0">
            <a:srgbClr val="FFFFFF"/>
          </a:fillRef>
          <a:effectRef idx="0">
            <a:srgbClr val="FFFFFF"/>
          </a:effectRef>
          <a:fontRef idx="minor">
            <a:schemeClr val="tx1"/>
          </a:fontRef>
        </p:style>
      </p:cxnSp>
      <p:sp>
        <p:nvSpPr>
          <p:cNvPr id="44" name="Rounded Rectangle 43"/>
          <p:cNvSpPr/>
          <p:nvPr/>
        </p:nvSpPr>
        <p:spPr>
          <a:xfrm>
            <a:off x="5617845" y="2628900"/>
            <a:ext cx="6781800" cy="9144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DMZ</a:t>
            </a:r>
            <a:endParaRPr lang="vi-VN" altLang="en-US">
              <a:latin typeface="Arial" panose="020B0604020202020204" pitchFamily="34" charset="0"/>
              <a:cs typeface="Arial" panose="020B0604020202020204" pitchFamily="34" charset="0"/>
            </a:endParaRPr>
          </a:p>
        </p:txBody>
      </p:sp>
      <p:cxnSp>
        <p:nvCxnSpPr>
          <p:cNvPr id="45" name="Straight Connector 44"/>
          <p:cNvCxnSpPr>
            <a:stCxn id="9" idx="3"/>
            <a:endCxn id="44" idx="2"/>
          </p:cNvCxnSpPr>
          <p:nvPr/>
        </p:nvCxnSpPr>
        <p:spPr>
          <a:xfrm flipV="1">
            <a:off x="3265805" y="3543300"/>
            <a:ext cx="5742940" cy="1865630"/>
          </a:xfrm>
          <a:prstGeom prst="line">
            <a:avLst/>
          </a:prstGeom>
        </p:spPr>
        <p:style>
          <a:lnRef idx="2">
            <a:schemeClr val="accent1"/>
          </a:lnRef>
          <a:fillRef idx="0">
            <a:srgbClr val="FFFFFF"/>
          </a:fillRef>
          <a:effectRef idx="0">
            <a:srgbClr val="FFFFFF"/>
          </a:effectRef>
          <a:fontRef idx="minor">
            <a:schemeClr val="tx1"/>
          </a:fontRef>
        </p:style>
      </p:cxnSp>
      <p:cxnSp>
        <p:nvCxnSpPr>
          <p:cNvPr id="46" name="Straight Connector 45"/>
          <p:cNvCxnSpPr>
            <a:stCxn id="20" idx="1"/>
            <a:endCxn id="44" idx="2"/>
          </p:cNvCxnSpPr>
          <p:nvPr/>
        </p:nvCxnSpPr>
        <p:spPr>
          <a:xfrm flipH="1" flipV="1">
            <a:off x="9008745" y="3543300"/>
            <a:ext cx="5316855" cy="1865630"/>
          </a:xfrm>
          <a:prstGeom prst="line">
            <a:avLst/>
          </a:prstGeom>
        </p:spPr>
        <p:style>
          <a:lnRef idx="2">
            <a:schemeClr val="accent1"/>
          </a:lnRef>
          <a:fillRef idx="0">
            <a:srgbClr val="FFFFFF"/>
          </a:fillRef>
          <a:effectRef idx="0">
            <a:srgbClr val="FFFFFF"/>
          </a:effectRef>
          <a:fontRef idx="minor">
            <a:schemeClr val="tx1"/>
          </a:fontRef>
        </p:style>
      </p:cxnSp>
      <p:sp>
        <p:nvSpPr>
          <p:cNvPr id="47" name="Rounded Rectangle 46"/>
          <p:cNvSpPr/>
          <p:nvPr/>
        </p:nvSpPr>
        <p:spPr>
          <a:xfrm>
            <a:off x="1066800" y="9105900"/>
            <a:ext cx="26670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END DEVICE</a:t>
            </a:r>
            <a:endParaRPr lang="vi-VN" altLang="en-US">
              <a:latin typeface="Arial" panose="020B0604020202020204" pitchFamily="34" charset="0"/>
              <a:cs typeface="Arial" panose="020B0604020202020204" pitchFamily="34" charset="0"/>
            </a:endParaRPr>
          </a:p>
        </p:txBody>
      </p:sp>
      <p:sp>
        <p:nvSpPr>
          <p:cNvPr id="48" name="Rounded Rectangle 47"/>
          <p:cNvSpPr/>
          <p:nvPr/>
        </p:nvSpPr>
        <p:spPr>
          <a:xfrm>
            <a:off x="7654925" y="9334500"/>
            <a:ext cx="26670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END </a:t>
            </a:r>
            <a:r>
              <a:rPr lang="vi-VN" altLang="en-US">
                <a:latin typeface="Arial" panose="020B0604020202020204" pitchFamily="34" charset="0"/>
                <a:cs typeface="Arial" panose="020B0604020202020204" pitchFamily="34" charset="0"/>
              </a:rPr>
              <a:t>DEVICE</a:t>
            </a:r>
            <a:endParaRPr lang="vi-VN" altLang="en-US">
              <a:latin typeface="Arial" panose="020B0604020202020204" pitchFamily="34" charset="0"/>
              <a:cs typeface="Arial" panose="020B0604020202020204" pitchFamily="34" charset="0"/>
            </a:endParaRPr>
          </a:p>
        </p:txBody>
      </p:sp>
      <p:sp>
        <p:nvSpPr>
          <p:cNvPr id="49" name="Rounded Rectangle 48"/>
          <p:cNvSpPr/>
          <p:nvPr/>
        </p:nvSpPr>
        <p:spPr>
          <a:xfrm>
            <a:off x="13639800" y="9105900"/>
            <a:ext cx="2667000" cy="609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a:latin typeface="Arial" panose="020B0604020202020204" pitchFamily="34" charset="0"/>
                <a:cs typeface="Arial" panose="020B0604020202020204" pitchFamily="34" charset="0"/>
              </a:rPr>
              <a:t>END </a:t>
            </a:r>
            <a:r>
              <a:rPr lang="vi-VN" altLang="en-US">
                <a:latin typeface="Arial" panose="020B0604020202020204" pitchFamily="34" charset="0"/>
                <a:cs typeface="Arial" panose="020B0604020202020204" pitchFamily="34" charset="0"/>
              </a:rPr>
              <a:t>DEVICE</a:t>
            </a:r>
            <a:endParaRPr lang="vi-VN" altLang="en-US">
              <a:latin typeface="Arial" panose="020B0604020202020204" pitchFamily="34" charset="0"/>
              <a:cs typeface="Arial" panose="020B0604020202020204" pitchFamily="34" charset="0"/>
            </a:endParaRPr>
          </a:p>
        </p:txBody>
      </p:sp>
      <p:cxnSp>
        <p:nvCxnSpPr>
          <p:cNvPr id="50" name="Straight Connector 49"/>
          <p:cNvCxnSpPr>
            <a:stCxn id="24" idx="2"/>
            <a:endCxn id="47" idx="0"/>
          </p:cNvCxnSpPr>
          <p:nvPr/>
        </p:nvCxnSpPr>
        <p:spPr>
          <a:xfrm flipH="1">
            <a:off x="2400300" y="8420100"/>
            <a:ext cx="2297430" cy="685800"/>
          </a:xfrm>
          <a:prstGeom prst="line">
            <a:avLst/>
          </a:prstGeom>
        </p:spPr>
        <p:style>
          <a:lnRef idx="2">
            <a:schemeClr val="accent1"/>
          </a:lnRef>
          <a:fillRef idx="0">
            <a:srgbClr val="FFFFFF"/>
          </a:fillRef>
          <a:effectRef idx="0">
            <a:srgbClr val="FFFFFF"/>
          </a:effectRef>
          <a:fontRef idx="minor">
            <a:schemeClr val="tx1"/>
          </a:fontRef>
        </p:style>
      </p:cxnSp>
      <p:cxnSp>
        <p:nvCxnSpPr>
          <p:cNvPr id="51" name="Straight Connector 50"/>
          <p:cNvCxnSpPr>
            <a:stCxn id="25" idx="2"/>
            <a:endCxn id="48" idx="0"/>
          </p:cNvCxnSpPr>
          <p:nvPr/>
        </p:nvCxnSpPr>
        <p:spPr>
          <a:xfrm flipH="1">
            <a:off x="8988425" y="8572500"/>
            <a:ext cx="18415" cy="762000"/>
          </a:xfrm>
          <a:prstGeom prst="line">
            <a:avLst/>
          </a:prstGeom>
        </p:spPr>
        <p:style>
          <a:lnRef idx="2">
            <a:schemeClr val="accent1"/>
          </a:lnRef>
          <a:fillRef idx="0">
            <a:srgbClr val="FFFFFF"/>
          </a:fillRef>
          <a:effectRef idx="0">
            <a:srgbClr val="FFFFFF"/>
          </a:effectRef>
          <a:fontRef idx="minor">
            <a:schemeClr val="tx1"/>
          </a:fontRef>
        </p:style>
      </p:cxnSp>
      <p:cxnSp>
        <p:nvCxnSpPr>
          <p:cNvPr id="52" name="Straight Connector 51"/>
          <p:cNvCxnSpPr>
            <a:stCxn id="26" idx="2"/>
            <a:endCxn id="49" idx="0"/>
          </p:cNvCxnSpPr>
          <p:nvPr/>
        </p:nvCxnSpPr>
        <p:spPr>
          <a:xfrm>
            <a:off x="13414375" y="8465185"/>
            <a:ext cx="1558925" cy="640715"/>
          </a:xfrm>
          <a:prstGeom prst="line">
            <a:avLst/>
          </a:prstGeom>
        </p:spPr>
        <p:style>
          <a:lnRef idx="2">
            <a:schemeClr val="accent1"/>
          </a:lnRef>
          <a:fillRef idx="0">
            <a:srgbClr val="FFFFFF"/>
          </a:fillRef>
          <a:effectRef idx="0">
            <a:srgbClr val="FFFFFF"/>
          </a:effectRef>
          <a:fontRef idx="minor">
            <a:schemeClr val="tx1"/>
          </a:fontRef>
        </p:style>
      </p:cxnSp>
      <p:pic>
        <p:nvPicPr>
          <p:cNvPr id="4"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762000" y="22352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3.</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 QUY HOẠCH ĐỊA CHỈ IP VÀ </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VLAN </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graphicFrame>
        <p:nvGraphicFramePr>
          <p:cNvPr id="3" name="Table 2"/>
          <p:cNvGraphicFramePr/>
          <p:nvPr>
            <p:custDataLst>
              <p:tags r:id="rId2"/>
            </p:custDataLst>
          </p:nvPr>
        </p:nvGraphicFramePr>
        <p:xfrm>
          <a:off x="762000" y="1926590"/>
          <a:ext cx="15795625" cy="7806690"/>
        </p:xfrm>
        <a:graphic>
          <a:graphicData uri="http://schemas.openxmlformats.org/drawingml/2006/table">
            <a:tbl>
              <a:tblPr firstRow="1" bandRow="1">
                <a:tableStyleId>{5C22544A-7EE6-4342-B048-85BDC9FD1C3A}</a:tableStyleId>
              </a:tblPr>
              <a:tblGrid>
                <a:gridCol w="2344420"/>
                <a:gridCol w="1656080"/>
                <a:gridCol w="2592705"/>
                <a:gridCol w="2407920"/>
                <a:gridCol w="6794500"/>
              </a:tblGrid>
              <a:tr h="944880">
                <a:tc>
                  <a:txBody>
                    <a:bodyPr/>
                    <a:p>
                      <a:pPr>
                        <a:buNone/>
                      </a:pPr>
                      <a:r>
                        <a:rPr lang="vi-VN" altLang="en-US" sz="2800"/>
                        <a:t>TÊN VLAN</a:t>
                      </a:r>
                      <a:endParaRPr lang="vi-VN" altLang="en-US" sz="2800"/>
                    </a:p>
                  </a:txBody>
                  <a:tcPr/>
                </a:tc>
                <a:tc>
                  <a:txBody>
                    <a:bodyPr/>
                    <a:p>
                      <a:pPr>
                        <a:buNone/>
                      </a:pPr>
                      <a:r>
                        <a:rPr lang="vi-VN" altLang="en-US" sz="2800"/>
                        <a:t>VLAN ID</a:t>
                      </a:r>
                      <a:endParaRPr lang="vi-VN" altLang="en-US" sz="2800"/>
                    </a:p>
                  </a:txBody>
                  <a:tcPr/>
                </a:tc>
                <a:tc>
                  <a:txBody>
                    <a:bodyPr/>
                    <a:p>
                      <a:pPr>
                        <a:buNone/>
                      </a:pPr>
                      <a:r>
                        <a:rPr lang="vi-VN" altLang="en-US" sz="2800"/>
                        <a:t>MẠNG CON</a:t>
                      </a:r>
                      <a:endParaRPr lang="vi-VN" altLang="en-US" sz="2800"/>
                    </a:p>
                  </a:txBody>
                  <a:tcPr/>
                </a:tc>
                <a:tc>
                  <a:txBody>
                    <a:bodyPr/>
                    <a:p>
                      <a:pPr>
                        <a:buNone/>
                      </a:pPr>
                      <a:r>
                        <a:rPr lang="en-US" altLang="vi-VN" sz="2800" b="1"/>
                        <a:t>DEFAULT GATEWAY</a:t>
                      </a:r>
                      <a:endParaRPr lang="en-US" altLang="vi-VN" sz="2800" b="1"/>
                    </a:p>
                  </a:txBody>
                  <a:tcPr/>
                </a:tc>
                <a:tc>
                  <a:txBody>
                    <a:bodyPr/>
                    <a:p>
                      <a:pPr>
                        <a:buNone/>
                      </a:pPr>
                      <a:r>
                        <a:rPr lang="vi-VN" altLang="en-US" sz="2800"/>
                        <a:t>CHỨC NĂNG</a:t>
                      </a:r>
                      <a:endParaRPr lang="vi-VN" altLang="en-US" sz="2800"/>
                    </a:p>
                  </a:txBody>
                  <a:tcPr/>
                </a:tc>
              </a:tr>
              <a:tr h="1511300">
                <a:tc>
                  <a:txBody>
                    <a:bodyPr/>
                    <a:p>
                      <a:pPr>
                        <a:buNone/>
                      </a:pPr>
                      <a:r>
                        <a:rPr lang="vi-VN" altLang="en-US" sz="2800"/>
                        <a:t>IT</a:t>
                      </a:r>
                      <a:endParaRPr lang="vi-VN" altLang="en-US" sz="2800"/>
                    </a:p>
                  </a:txBody>
                  <a:tcPr/>
                </a:tc>
                <a:tc>
                  <a:txBody>
                    <a:bodyPr/>
                    <a:p>
                      <a:pPr>
                        <a:buNone/>
                      </a:pPr>
                      <a:r>
                        <a:rPr lang="vi-VN" altLang="en-US" sz="2800"/>
                        <a:t>10</a:t>
                      </a:r>
                      <a:endParaRPr lang="vi-VN" altLang="en-US" sz="2800"/>
                    </a:p>
                  </a:txBody>
                  <a:tcPr/>
                </a:tc>
                <a:tc>
                  <a:txBody>
                    <a:bodyPr/>
                    <a:p>
                      <a:pPr>
                        <a:buNone/>
                      </a:pPr>
                      <a:r>
                        <a:rPr lang="vi-VN" altLang="en-US" sz="2800"/>
                        <a:t>10.10.0.0/24</a:t>
                      </a:r>
                      <a:endParaRPr lang="vi-VN" altLang="en-US" sz="2800"/>
                    </a:p>
                  </a:txBody>
                  <a:tcPr/>
                </a:tc>
                <a:tc>
                  <a:txBody>
                    <a:bodyPr/>
                    <a:p>
                      <a:pPr>
                        <a:buNone/>
                      </a:pPr>
                      <a:r>
                        <a:rPr lang="vi-VN" altLang="en-US" sz="2800"/>
                        <a:t>10.10.0.1</a:t>
                      </a:r>
                      <a:endParaRPr lang="vi-VN" altLang="en-US" sz="2800"/>
                    </a:p>
                  </a:txBody>
                  <a:tcPr/>
                </a:tc>
                <a:tc>
                  <a:txBody>
                    <a:bodyPr/>
                    <a:p>
                      <a:pPr>
                        <a:buNone/>
                      </a:pPr>
                      <a:r>
                        <a:rPr lang="vi-VN" altLang="en-US" sz="2800"/>
                        <a:t>Phòng công nghệ thông tin, quản trị hệ thống.</a:t>
                      </a:r>
                      <a:endParaRPr lang="vi-VN" altLang="en-US" sz="2800"/>
                    </a:p>
                  </a:txBody>
                  <a:tcPr/>
                </a:tc>
              </a:tr>
              <a:tr h="628650">
                <a:tc>
                  <a:txBody>
                    <a:bodyPr/>
                    <a:p>
                      <a:pPr>
                        <a:buNone/>
                      </a:pPr>
                      <a:r>
                        <a:rPr lang="vi-VN" altLang="en-US" sz="2800"/>
                        <a:t>SALE</a:t>
                      </a:r>
                      <a:endParaRPr lang="vi-VN" altLang="en-US" sz="2800"/>
                    </a:p>
                  </a:txBody>
                  <a:tcPr/>
                </a:tc>
                <a:tc>
                  <a:txBody>
                    <a:bodyPr/>
                    <a:p>
                      <a:pPr>
                        <a:buNone/>
                      </a:pPr>
                      <a:r>
                        <a:rPr lang="vi-VN" altLang="en-US" sz="2800"/>
                        <a:t>20</a:t>
                      </a:r>
                      <a:endParaRPr lang="vi-VN" altLang="en-US" sz="2800"/>
                    </a:p>
                  </a:txBody>
                  <a:tcPr/>
                </a:tc>
                <a:tc>
                  <a:txBody>
                    <a:bodyPr/>
                    <a:p>
                      <a:pPr>
                        <a:buNone/>
                      </a:pPr>
                      <a:r>
                        <a:rPr lang="vi-VN" altLang="en-US" sz="2800">
                          <a:sym typeface="+mn-ea"/>
                        </a:rPr>
                        <a:t>10.20.0.0/24</a:t>
                      </a:r>
                      <a:endParaRPr lang="vi-VN" altLang="en-US" sz="2800">
                        <a:sym typeface="+mn-ea"/>
                      </a:endParaRPr>
                    </a:p>
                  </a:txBody>
                  <a:tcPr/>
                </a:tc>
                <a:tc>
                  <a:txBody>
                    <a:bodyPr/>
                    <a:p>
                      <a:pPr>
                        <a:buNone/>
                      </a:pPr>
                      <a:r>
                        <a:rPr lang="vi-VN" altLang="en-US" sz="2800"/>
                        <a:t>10.20.0.1</a:t>
                      </a:r>
                      <a:endParaRPr lang="vi-VN" altLang="en-US" sz="2800"/>
                    </a:p>
                  </a:txBody>
                  <a:tcPr/>
                </a:tc>
                <a:tc>
                  <a:txBody>
                    <a:bodyPr/>
                    <a:p>
                      <a:pPr>
                        <a:buNone/>
                      </a:pPr>
                      <a:r>
                        <a:rPr lang="vi-VN" altLang="en-US" sz="2800"/>
                        <a:t>Phòng kinh doanh</a:t>
                      </a:r>
                      <a:endParaRPr lang="vi-VN" altLang="en-US" sz="2800"/>
                    </a:p>
                  </a:txBody>
                  <a:tcPr/>
                </a:tc>
              </a:tr>
              <a:tr h="944880">
                <a:tc>
                  <a:txBody>
                    <a:bodyPr/>
                    <a:p>
                      <a:pPr>
                        <a:buNone/>
                      </a:pPr>
                      <a:r>
                        <a:rPr lang="vi-VN" altLang="en-US" sz="2800"/>
                        <a:t>MARKETING</a:t>
                      </a:r>
                      <a:endParaRPr lang="vi-VN" altLang="en-US" sz="2800"/>
                    </a:p>
                  </a:txBody>
                  <a:tcPr/>
                </a:tc>
                <a:tc>
                  <a:txBody>
                    <a:bodyPr/>
                    <a:p>
                      <a:pPr>
                        <a:buNone/>
                      </a:pPr>
                      <a:r>
                        <a:rPr lang="vi-VN" altLang="en-US" sz="2800"/>
                        <a:t>30</a:t>
                      </a:r>
                      <a:endParaRPr lang="vi-VN" altLang="en-US" sz="2800"/>
                    </a:p>
                  </a:txBody>
                  <a:tcPr/>
                </a:tc>
                <a:tc>
                  <a:txBody>
                    <a:bodyPr/>
                    <a:p>
                      <a:pPr>
                        <a:buNone/>
                      </a:pPr>
                      <a:r>
                        <a:rPr lang="vi-VN" altLang="en-US" sz="2800">
                          <a:sym typeface="+mn-ea"/>
                        </a:rPr>
                        <a:t>10.30.0.0/24</a:t>
                      </a:r>
                      <a:endParaRPr lang="vi-VN" altLang="en-US" sz="2800">
                        <a:sym typeface="+mn-ea"/>
                      </a:endParaRPr>
                    </a:p>
                  </a:txBody>
                  <a:tcPr/>
                </a:tc>
                <a:tc>
                  <a:txBody>
                    <a:bodyPr/>
                    <a:p>
                      <a:pPr>
                        <a:buNone/>
                      </a:pPr>
                      <a:r>
                        <a:rPr lang="vi-VN" altLang="en-US" sz="2800"/>
                        <a:t>10.30.0.1</a:t>
                      </a:r>
                      <a:endParaRPr lang="vi-VN" altLang="en-US" sz="2800"/>
                    </a:p>
                  </a:txBody>
                  <a:tcPr/>
                </a:tc>
                <a:tc>
                  <a:txBody>
                    <a:bodyPr/>
                    <a:p>
                      <a:pPr>
                        <a:buNone/>
                      </a:pPr>
                      <a:r>
                        <a:rPr lang="vi-VN" altLang="en-US" sz="2800"/>
                        <a:t>Phòng marketing</a:t>
                      </a:r>
                      <a:endParaRPr lang="vi-VN" altLang="en-US" sz="2800"/>
                    </a:p>
                  </a:txBody>
                  <a:tcPr/>
                </a:tc>
              </a:tr>
              <a:tr h="629920">
                <a:tc>
                  <a:txBody>
                    <a:bodyPr/>
                    <a:p>
                      <a:pPr>
                        <a:buNone/>
                      </a:pPr>
                      <a:r>
                        <a:rPr lang="vi-VN" altLang="en-US" sz="2800"/>
                        <a:t>TÀI CHÍNH</a:t>
                      </a:r>
                      <a:endParaRPr lang="vi-VN" altLang="en-US" sz="2800"/>
                    </a:p>
                  </a:txBody>
                  <a:tcPr/>
                </a:tc>
                <a:tc>
                  <a:txBody>
                    <a:bodyPr/>
                    <a:p>
                      <a:pPr>
                        <a:buNone/>
                      </a:pPr>
                      <a:r>
                        <a:rPr lang="vi-VN" altLang="en-US" sz="2800"/>
                        <a:t>40</a:t>
                      </a:r>
                      <a:endParaRPr lang="vi-VN" altLang="en-US" sz="2800"/>
                    </a:p>
                  </a:txBody>
                  <a:tcPr/>
                </a:tc>
                <a:tc>
                  <a:txBody>
                    <a:bodyPr/>
                    <a:p>
                      <a:pPr>
                        <a:buNone/>
                      </a:pPr>
                      <a:r>
                        <a:rPr lang="vi-VN" altLang="en-US" sz="2800">
                          <a:sym typeface="+mn-ea"/>
                        </a:rPr>
                        <a:t>10.40.0.0/24</a:t>
                      </a:r>
                      <a:endParaRPr lang="vi-VN" altLang="en-US" sz="2800">
                        <a:sym typeface="+mn-ea"/>
                      </a:endParaRPr>
                    </a:p>
                  </a:txBody>
                  <a:tcPr/>
                </a:tc>
                <a:tc>
                  <a:txBody>
                    <a:bodyPr/>
                    <a:p>
                      <a:pPr>
                        <a:buNone/>
                      </a:pPr>
                      <a:r>
                        <a:rPr lang="vi-VN" altLang="en-US" sz="2800"/>
                        <a:t>10.40.0.1</a:t>
                      </a:r>
                      <a:endParaRPr lang="vi-VN" altLang="en-US" sz="2800"/>
                    </a:p>
                  </a:txBody>
                  <a:tcPr/>
                </a:tc>
                <a:tc>
                  <a:txBody>
                    <a:bodyPr/>
                    <a:p>
                      <a:pPr>
                        <a:buNone/>
                      </a:pPr>
                      <a:r>
                        <a:rPr lang="vi-VN" altLang="en-US" sz="2800"/>
                        <a:t>Phòng tài chính, yêu cầu bảo mật cao</a:t>
                      </a:r>
                      <a:endParaRPr lang="vi-VN" altLang="en-US" sz="2800"/>
                    </a:p>
                  </a:txBody>
                  <a:tcPr/>
                </a:tc>
              </a:tr>
              <a:tr h="628015">
                <a:tc>
                  <a:txBody>
                    <a:bodyPr/>
                    <a:p>
                      <a:pPr>
                        <a:buNone/>
                      </a:pPr>
                      <a:r>
                        <a:rPr lang="vi-VN" altLang="en-US" sz="2800"/>
                        <a:t>GIÁM ĐỐC</a:t>
                      </a:r>
                      <a:endParaRPr lang="vi-VN" altLang="en-US" sz="2800"/>
                    </a:p>
                  </a:txBody>
                  <a:tcPr/>
                </a:tc>
                <a:tc>
                  <a:txBody>
                    <a:bodyPr/>
                    <a:p>
                      <a:pPr>
                        <a:buNone/>
                      </a:pPr>
                      <a:r>
                        <a:rPr lang="vi-VN" altLang="en-US" sz="2800"/>
                        <a:t>50</a:t>
                      </a:r>
                      <a:endParaRPr lang="vi-VN" altLang="en-US" sz="2800"/>
                    </a:p>
                  </a:txBody>
                  <a:tcPr/>
                </a:tc>
                <a:tc>
                  <a:txBody>
                    <a:bodyPr/>
                    <a:p>
                      <a:pPr>
                        <a:buNone/>
                      </a:pPr>
                      <a:r>
                        <a:rPr lang="vi-VN" altLang="en-US" sz="2800">
                          <a:sym typeface="+mn-ea"/>
                        </a:rPr>
                        <a:t>10.50.0.0/24</a:t>
                      </a:r>
                      <a:endParaRPr lang="vi-VN" altLang="en-US" sz="2800">
                        <a:sym typeface="+mn-ea"/>
                      </a:endParaRPr>
                    </a:p>
                  </a:txBody>
                  <a:tcPr/>
                </a:tc>
                <a:tc>
                  <a:txBody>
                    <a:bodyPr/>
                    <a:p>
                      <a:pPr>
                        <a:buNone/>
                      </a:pPr>
                      <a:r>
                        <a:rPr lang="vi-VN" altLang="en-US" sz="2800"/>
                        <a:t>10.50.0.1</a:t>
                      </a:r>
                      <a:endParaRPr lang="vi-VN" altLang="en-US" sz="2800"/>
                    </a:p>
                  </a:txBody>
                  <a:tcPr/>
                </a:tc>
                <a:tc>
                  <a:txBody>
                    <a:bodyPr/>
                    <a:p>
                      <a:pPr>
                        <a:buNone/>
                      </a:pPr>
                      <a:r>
                        <a:rPr lang="vi-VN" altLang="en-US" sz="2800"/>
                        <a:t>Ban giám đốc, quyền truy cập cao nhất</a:t>
                      </a:r>
                      <a:endParaRPr lang="vi-VN" altLang="en-US" sz="2800"/>
                    </a:p>
                  </a:txBody>
                  <a:tcPr/>
                </a:tc>
              </a:tr>
              <a:tr h="629920">
                <a:tc>
                  <a:txBody>
                    <a:bodyPr/>
                    <a:p>
                      <a:pPr>
                        <a:buNone/>
                      </a:pPr>
                      <a:r>
                        <a:rPr lang="vi-VN" altLang="en-US" sz="2800"/>
                        <a:t>PRINTER</a:t>
                      </a:r>
                      <a:endParaRPr lang="vi-VN" altLang="en-US" sz="2800"/>
                    </a:p>
                  </a:txBody>
                  <a:tcPr/>
                </a:tc>
                <a:tc>
                  <a:txBody>
                    <a:bodyPr/>
                    <a:p>
                      <a:pPr>
                        <a:buNone/>
                      </a:pPr>
                      <a:r>
                        <a:rPr lang="vi-VN" altLang="en-US" sz="2800"/>
                        <a:t>60</a:t>
                      </a:r>
                      <a:endParaRPr lang="vi-VN" altLang="en-US" sz="2800"/>
                    </a:p>
                  </a:txBody>
                  <a:tcPr/>
                </a:tc>
                <a:tc>
                  <a:txBody>
                    <a:bodyPr/>
                    <a:p>
                      <a:pPr>
                        <a:buNone/>
                      </a:pPr>
                      <a:r>
                        <a:rPr lang="vi-VN" altLang="en-US" sz="2800">
                          <a:sym typeface="+mn-ea"/>
                        </a:rPr>
                        <a:t>10.60.0.0/24</a:t>
                      </a:r>
                      <a:endParaRPr lang="vi-VN" altLang="en-US" sz="2800">
                        <a:sym typeface="+mn-ea"/>
                      </a:endParaRPr>
                    </a:p>
                  </a:txBody>
                  <a:tcPr/>
                </a:tc>
                <a:tc>
                  <a:txBody>
                    <a:bodyPr/>
                    <a:p>
                      <a:pPr>
                        <a:buNone/>
                      </a:pPr>
                      <a:r>
                        <a:rPr lang="vi-VN" altLang="en-US" sz="2800"/>
                        <a:t>10.60.0.1</a:t>
                      </a:r>
                      <a:endParaRPr lang="vi-VN" altLang="en-US" sz="2800"/>
                    </a:p>
                  </a:txBody>
                  <a:tcPr/>
                </a:tc>
                <a:tc>
                  <a:txBody>
                    <a:bodyPr/>
                    <a:p>
                      <a:pPr>
                        <a:buNone/>
                      </a:pPr>
                      <a:r>
                        <a:rPr lang="vi-VN" altLang="en-US" sz="2800"/>
                        <a:t>Các thiết bị máy in trong mạng</a:t>
                      </a:r>
                      <a:endParaRPr lang="vi-VN" altLang="en-US" sz="2800"/>
                    </a:p>
                  </a:txBody>
                  <a:tcPr/>
                </a:tc>
              </a:tr>
              <a:tr h="630555">
                <a:tc>
                  <a:txBody>
                    <a:bodyPr/>
                    <a:p>
                      <a:pPr>
                        <a:buNone/>
                      </a:pPr>
                      <a:r>
                        <a:rPr lang="vi-VN" altLang="en-US" sz="2800"/>
                        <a:t>WIFI</a:t>
                      </a:r>
                      <a:endParaRPr lang="vi-VN" altLang="en-US" sz="2800"/>
                    </a:p>
                  </a:txBody>
                  <a:tcPr/>
                </a:tc>
                <a:tc>
                  <a:txBody>
                    <a:bodyPr/>
                    <a:p>
                      <a:pPr>
                        <a:buNone/>
                      </a:pPr>
                      <a:r>
                        <a:rPr lang="vi-VN" altLang="en-US" sz="2800"/>
                        <a:t>70</a:t>
                      </a:r>
                      <a:endParaRPr lang="vi-VN" altLang="en-US" sz="2800"/>
                    </a:p>
                  </a:txBody>
                  <a:tcPr/>
                </a:tc>
                <a:tc>
                  <a:txBody>
                    <a:bodyPr/>
                    <a:p>
                      <a:pPr>
                        <a:buNone/>
                      </a:pPr>
                      <a:r>
                        <a:rPr lang="vi-VN" altLang="en-US" sz="2800">
                          <a:sym typeface="+mn-ea"/>
                        </a:rPr>
                        <a:t>10.70.0.0/24</a:t>
                      </a:r>
                      <a:endParaRPr lang="vi-VN" altLang="en-US" sz="2800">
                        <a:sym typeface="+mn-ea"/>
                      </a:endParaRPr>
                    </a:p>
                  </a:txBody>
                  <a:tcPr/>
                </a:tc>
                <a:tc>
                  <a:txBody>
                    <a:bodyPr/>
                    <a:p>
                      <a:pPr>
                        <a:buNone/>
                      </a:pPr>
                      <a:r>
                        <a:rPr lang="vi-VN" altLang="en-US" sz="2800"/>
                        <a:t>10.70.0.1</a:t>
                      </a:r>
                      <a:endParaRPr lang="vi-VN" altLang="en-US" sz="2800"/>
                    </a:p>
                  </a:txBody>
                  <a:tcPr/>
                </a:tc>
                <a:tc>
                  <a:txBody>
                    <a:bodyPr/>
                    <a:p>
                      <a:pPr>
                        <a:buNone/>
                      </a:pPr>
                      <a:r>
                        <a:rPr lang="vi-VN" altLang="en-US" sz="2800"/>
                        <a:t>Mạng không dây cho nhân viên</a:t>
                      </a:r>
                      <a:endParaRPr lang="vi-VN" altLang="en-US" sz="2800"/>
                    </a:p>
                  </a:txBody>
                  <a:tcPr/>
                </a:tc>
              </a:tr>
              <a:tr h="628650">
                <a:tc>
                  <a:txBody>
                    <a:bodyPr/>
                    <a:p>
                      <a:pPr>
                        <a:buNone/>
                      </a:pPr>
                      <a:r>
                        <a:rPr lang="vi-VN" altLang="en-US" sz="2800"/>
                        <a:t>CAMERA</a:t>
                      </a:r>
                      <a:endParaRPr lang="vi-VN" altLang="en-US" sz="2800"/>
                    </a:p>
                  </a:txBody>
                  <a:tcPr/>
                </a:tc>
                <a:tc>
                  <a:txBody>
                    <a:bodyPr/>
                    <a:p>
                      <a:pPr>
                        <a:buNone/>
                      </a:pPr>
                      <a:r>
                        <a:rPr lang="vi-VN" altLang="en-US" sz="2800"/>
                        <a:t>80</a:t>
                      </a:r>
                      <a:endParaRPr lang="vi-VN" altLang="en-US" sz="2800"/>
                    </a:p>
                  </a:txBody>
                  <a:tcPr/>
                </a:tc>
                <a:tc>
                  <a:txBody>
                    <a:bodyPr/>
                    <a:p>
                      <a:pPr>
                        <a:buNone/>
                      </a:pPr>
                      <a:r>
                        <a:rPr lang="vi-VN" altLang="en-US" sz="2800">
                          <a:sym typeface="+mn-ea"/>
                        </a:rPr>
                        <a:t>10.80.0.0/24</a:t>
                      </a:r>
                      <a:endParaRPr lang="vi-VN" altLang="en-US" sz="2800">
                        <a:sym typeface="+mn-ea"/>
                      </a:endParaRPr>
                    </a:p>
                  </a:txBody>
                  <a:tcPr/>
                </a:tc>
                <a:tc>
                  <a:txBody>
                    <a:bodyPr/>
                    <a:p>
                      <a:pPr>
                        <a:buNone/>
                      </a:pPr>
                      <a:r>
                        <a:rPr lang="vi-VN" altLang="en-US" sz="2800"/>
                        <a:t>10.80.0.1</a:t>
                      </a:r>
                      <a:endParaRPr lang="vi-VN" altLang="en-US" sz="2800"/>
                    </a:p>
                  </a:txBody>
                  <a:tcPr/>
                </a:tc>
                <a:tc>
                  <a:txBody>
                    <a:bodyPr/>
                    <a:p>
                      <a:pPr>
                        <a:buNone/>
                      </a:pPr>
                      <a:r>
                        <a:rPr lang="vi-VN" altLang="en-US" sz="2800"/>
                        <a:t>Hệ thống camera giám sát an ninh</a:t>
                      </a:r>
                      <a:endParaRPr lang="vi-VN" altLang="en-US" sz="2800"/>
                    </a:p>
                  </a:txBody>
                  <a:tcPr/>
                </a:tc>
              </a:tr>
              <a:tr h="629920">
                <a:tc>
                  <a:txBody>
                    <a:bodyPr/>
                    <a:p>
                      <a:pPr>
                        <a:buNone/>
                      </a:pPr>
                      <a:r>
                        <a:rPr lang="vi-VN" altLang="en-US" sz="2800"/>
                        <a:t>PHONE</a:t>
                      </a:r>
                      <a:endParaRPr lang="vi-VN" altLang="en-US" sz="2800"/>
                    </a:p>
                  </a:txBody>
                  <a:tcPr/>
                </a:tc>
                <a:tc>
                  <a:txBody>
                    <a:bodyPr/>
                    <a:p>
                      <a:pPr>
                        <a:buNone/>
                      </a:pPr>
                      <a:r>
                        <a:rPr lang="vi-VN" altLang="en-US" sz="2800"/>
                        <a:t>90</a:t>
                      </a:r>
                      <a:endParaRPr lang="vi-VN" altLang="en-US" sz="2800"/>
                    </a:p>
                  </a:txBody>
                  <a:tcPr/>
                </a:tc>
                <a:tc>
                  <a:txBody>
                    <a:bodyPr/>
                    <a:p>
                      <a:pPr>
                        <a:buNone/>
                      </a:pPr>
                      <a:r>
                        <a:rPr lang="vi-VN" altLang="en-US" sz="2800">
                          <a:sym typeface="+mn-ea"/>
                        </a:rPr>
                        <a:t>10.90.0.0/24</a:t>
                      </a:r>
                      <a:endParaRPr lang="vi-VN" altLang="en-US" sz="2800">
                        <a:sym typeface="+mn-ea"/>
                      </a:endParaRPr>
                    </a:p>
                  </a:txBody>
                  <a:tcPr/>
                </a:tc>
                <a:tc>
                  <a:txBody>
                    <a:bodyPr/>
                    <a:p>
                      <a:pPr>
                        <a:buNone/>
                      </a:pPr>
                      <a:r>
                        <a:rPr lang="vi-VN" altLang="en-US" sz="2800"/>
                        <a:t>10.90.0.1</a:t>
                      </a:r>
                      <a:endParaRPr lang="vi-VN" altLang="en-US" sz="2800"/>
                    </a:p>
                  </a:txBody>
                  <a:tcPr/>
                </a:tc>
                <a:tc>
                  <a:txBody>
                    <a:bodyPr/>
                    <a:p>
                      <a:pPr>
                        <a:buNone/>
                      </a:pPr>
                      <a:r>
                        <a:rPr lang="vi-VN" altLang="en-US" sz="2800"/>
                        <a:t>Hệ thống điện thoại VoIP</a:t>
                      </a:r>
                      <a:endParaRPr lang="vi-VN" altLang="en-US" sz="2800"/>
                    </a:p>
                  </a:txBody>
                  <a:tcPr/>
                </a:tc>
              </a:tr>
            </a:tbl>
          </a:graphicData>
        </a:graphic>
      </p:graphicFrame>
      <p:pic>
        <p:nvPicPr>
          <p:cNvPr id="4" name="Picture 14" descr="C:\Documents and Settings\USER1\Desktop\543px-Logo-hcmut_svg.png"/>
          <p:cNvPicPr>
            <a:picLocks noChangeAspect="1" noChangeArrowheads="1"/>
          </p:cNvPicPr>
          <p:nvPr/>
        </p:nvPicPr>
        <p:blipFill>
          <a:blip r:embed="rId3"/>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ight Triangle 3"/>
          <p:cNvSpPr/>
          <p:nvPr/>
        </p:nvSpPr>
        <p:spPr>
          <a:xfrm rot="8460000">
            <a:off x="7602855" y="4798695"/>
            <a:ext cx="3477260" cy="689610"/>
          </a:xfrm>
          <a:prstGeom prst="rtTriangle">
            <a:avLst/>
          </a:prstGeom>
          <a:solidFill>
            <a:schemeClr val="accent4">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Parallelogram 2"/>
          <p:cNvSpPr/>
          <p:nvPr/>
        </p:nvSpPr>
        <p:spPr>
          <a:xfrm>
            <a:off x="-3113405" y="-419100"/>
            <a:ext cx="14669770" cy="12062460"/>
          </a:xfrm>
          <a:prstGeom prst="parallelogram">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ysClr val="windowText" lastClr="000000"/>
                </a:solidFill>
              </a:ln>
            </a:endParaRPr>
          </a:p>
        </p:txBody>
      </p:sp>
      <p:sp>
        <p:nvSpPr>
          <p:cNvPr id="2" name="Parallelogram 1"/>
          <p:cNvSpPr/>
          <p:nvPr/>
        </p:nvSpPr>
        <p:spPr>
          <a:xfrm>
            <a:off x="-1708785" y="4305300"/>
            <a:ext cx="12618720" cy="3672205"/>
          </a:xfrm>
          <a:prstGeom prst="parallelogram">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066800" y="1790700"/>
            <a:ext cx="6096000" cy="2691765"/>
          </a:xfrm>
          <a:prstGeom prst="rect">
            <a:avLst/>
          </a:prstGeom>
          <a:noFill/>
        </p:spPr>
        <p:txBody>
          <a:bodyPr wrap="square" rtlCol="0">
            <a:spAutoFit/>
          </a:bodyPr>
          <a:p>
            <a:r>
              <a:rPr lang="vi-VN" altLang="en-US" sz="16900" b="1"/>
              <a:t>4</a:t>
            </a:r>
            <a:endParaRPr lang="vi-VN" altLang="en-US" sz="16900" b="1"/>
          </a:p>
        </p:txBody>
      </p:sp>
      <p:sp>
        <p:nvSpPr>
          <p:cNvPr id="6" name="Text Box 5"/>
          <p:cNvSpPr txBox="1"/>
          <p:nvPr/>
        </p:nvSpPr>
        <p:spPr>
          <a:xfrm>
            <a:off x="-76200" y="5600700"/>
            <a:ext cx="10906760" cy="1153160"/>
          </a:xfrm>
          <a:prstGeom prst="rect">
            <a:avLst/>
          </a:prstGeom>
          <a:noFill/>
        </p:spPr>
        <p:txBody>
          <a:bodyPr wrap="square" rtlCol="0">
            <a:spAutoFit/>
          </a:bodyPr>
          <a:p>
            <a:r>
              <a:rPr lang="vi-VN" altLang="en-US" sz="6900" b="1">
                <a:solidFill>
                  <a:schemeClr val="bg1"/>
                </a:solidFill>
              </a:rPr>
              <a:t>KIỂM THỬ VÀ KẾT QUẢ  </a:t>
            </a:r>
            <a:endParaRPr lang="vi-VN" altLang="en-US" sz="6900" b="1">
              <a:solidFill>
                <a:schemeClr val="bg1"/>
              </a:solidFill>
            </a:endParaRPr>
          </a:p>
        </p:txBody>
      </p:sp>
      <p:sp>
        <p:nvSpPr>
          <p:cNvPr id="7" name="Flowchart: Manual Input 6"/>
          <p:cNvSpPr/>
          <p:nvPr/>
        </p:nvSpPr>
        <p:spPr>
          <a:xfrm>
            <a:off x="12877800" y="9258300"/>
            <a:ext cx="4800600" cy="1981200"/>
          </a:xfrm>
          <a:prstGeom prst="flowChartManualInpu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Flowchart: Manual Input 7"/>
          <p:cNvSpPr/>
          <p:nvPr/>
        </p:nvSpPr>
        <p:spPr>
          <a:xfrm>
            <a:off x="13792200" y="8572500"/>
            <a:ext cx="4800600" cy="1981200"/>
          </a:xfrm>
          <a:prstGeom prst="flowChartManualInpu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Flowchart: Manual Input 8"/>
          <p:cNvSpPr/>
          <p:nvPr/>
        </p:nvSpPr>
        <p:spPr>
          <a:xfrm>
            <a:off x="14782800" y="7886700"/>
            <a:ext cx="4800600" cy="2672080"/>
          </a:xfrm>
          <a:prstGeom prst="flowChartManualInput">
            <a:avLst/>
          </a:prstGeom>
          <a:solidFill>
            <a:schemeClr val="accent5">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762000" y="22352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4.</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 MÔ PHỎNG CHUYỂN ĐỔI DỰ PHÒNG    </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3" name="Rounded Rectangle 2"/>
          <p:cNvSpPr/>
          <p:nvPr/>
        </p:nvSpPr>
        <p:spPr>
          <a:xfrm>
            <a:off x="3476625" y="2019300"/>
            <a:ext cx="4264660" cy="213741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just"/>
            <a:r>
              <a:rPr lang="vi-VN" altLang="en-US" sz="2800">
                <a:latin typeface="Arial" panose="020B0604020202020204" pitchFamily="34" charset="0"/>
                <a:cs typeface="Arial" panose="020B0604020202020204" pitchFamily="34" charset="0"/>
              </a:rPr>
              <a:t>1.Trạng thái ban đầu</a:t>
            </a:r>
            <a:r>
              <a:rPr lang="en-US" altLang="vi-VN" sz="2800">
                <a:latin typeface="Arial" panose="020B0604020202020204" pitchFamily="34" charset="0"/>
                <a:cs typeface="Arial" panose="020B0604020202020204" pitchFamily="34" charset="0"/>
              </a:rPr>
              <a:t> hai switchl3</a:t>
            </a:r>
            <a:r>
              <a:rPr lang="vi-VN" altLang="en-US" sz="2800">
                <a:latin typeface="Arial" panose="020B0604020202020204" pitchFamily="34" charset="0"/>
                <a:cs typeface="Arial" panose="020B0604020202020204" pitchFamily="34" charset="0"/>
              </a:rPr>
              <a:t>-5 và switchl3-45</a:t>
            </a:r>
            <a:r>
              <a:rPr lang="en-US" altLang="vi-VN" sz="2800">
                <a:latin typeface="Arial" panose="020B0604020202020204" pitchFamily="34" charset="0"/>
                <a:cs typeface="Arial" panose="020B0604020202020204" pitchFamily="34" charset="0"/>
              </a:rPr>
              <a:t> </a:t>
            </a:r>
            <a:r>
              <a:rPr lang="vi-VN" altLang="en-US" sz="2800">
                <a:latin typeface="Arial" panose="020B0604020202020204" pitchFamily="34" charset="0"/>
                <a:cs typeface="Arial" panose="020B0604020202020204" pitchFamily="34" charset="0"/>
              </a:rPr>
              <a:t>cùng hoạt động (1 active, 1 standby).</a:t>
            </a:r>
            <a:endParaRPr lang="vi-VN" altLang="en-US" sz="2800">
              <a:latin typeface="Arial" panose="020B0604020202020204" pitchFamily="34" charset="0"/>
              <a:cs typeface="Arial" panose="020B0604020202020204" pitchFamily="34" charset="0"/>
            </a:endParaRPr>
          </a:p>
        </p:txBody>
      </p:sp>
      <p:sp>
        <p:nvSpPr>
          <p:cNvPr id="5" name="Isosceles Triangle 4"/>
          <p:cNvSpPr/>
          <p:nvPr/>
        </p:nvSpPr>
        <p:spPr>
          <a:xfrm rot="5400000">
            <a:off x="8448040" y="2815590"/>
            <a:ext cx="522605" cy="454025"/>
          </a:xfrm>
          <a:prstGeom prst="triangle">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ounded Rectangle 5"/>
          <p:cNvSpPr/>
          <p:nvPr/>
        </p:nvSpPr>
        <p:spPr>
          <a:xfrm>
            <a:off x="9677400" y="2015490"/>
            <a:ext cx="3801745" cy="20574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just"/>
            <a:r>
              <a:rPr lang="vi-VN" altLang="en-US" sz="2800"/>
              <a:t>2.Giả lập sự cố switchl3-</a:t>
            </a:r>
            <a:r>
              <a:rPr lang="vi-VN" altLang="en-US" sz="2800"/>
              <a:t>5 (active) bị hỏng.</a:t>
            </a:r>
            <a:endParaRPr lang="vi-VN" altLang="en-US" sz="2800"/>
          </a:p>
        </p:txBody>
      </p:sp>
      <p:sp>
        <p:nvSpPr>
          <p:cNvPr id="7" name="Rounded Rectangle 6"/>
          <p:cNvSpPr/>
          <p:nvPr/>
        </p:nvSpPr>
        <p:spPr>
          <a:xfrm>
            <a:off x="9677400" y="4991735"/>
            <a:ext cx="3802380" cy="190119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l"/>
            <a:r>
              <a:rPr lang="vi-VN" altLang="en-US" sz="2800"/>
              <a:t>3. Switchl3-45 (standby) được bầu làm active. </a:t>
            </a:r>
            <a:endParaRPr lang="vi-VN" altLang="en-US" sz="2800"/>
          </a:p>
        </p:txBody>
      </p:sp>
      <p:sp>
        <p:nvSpPr>
          <p:cNvPr id="9" name="Isosceles Triangle 8"/>
          <p:cNvSpPr/>
          <p:nvPr/>
        </p:nvSpPr>
        <p:spPr>
          <a:xfrm rot="10800000">
            <a:off x="11277600" y="4305300"/>
            <a:ext cx="522605" cy="454025"/>
          </a:xfrm>
          <a:prstGeom prst="triangle">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898650" y="7656195"/>
            <a:ext cx="14490065" cy="1198880"/>
          </a:xfrm>
          <a:prstGeom prst="rect">
            <a:avLst/>
          </a:prstGeom>
          <a:solidFill>
            <a:schemeClr val="bg1"/>
          </a:solidFill>
        </p:spPr>
        <p:txBody>
          <a:bodyPr wrap="square" rtlCol="0">
            <a:spAutoFit/>
          </a:bodyPr>
          <a:p>
            <a:pPr algn="just"/>
            <a:r>
              <a:rPr lang="vi-VN" altLang="en-US" sz="3600">
                <a:solidFill>
                  <a:srgbClr val="0070C0"/>
                </a:solidFill>
              </a:rPr>
              <a:t>Kết luận: Hệ thống chuyển đổi dự phòng thành công kết nối của người dùng trong mạng nội bộ được duy trì liền mạch không bị ngắt </a:t>
            </a:r>
            <a:r>
              <a:rPr lang="vi-VN" altLang="en-US" sz="3600">
                <a:solidFill>
                  <a:srgbClr val="0070C0"/>
                </a:solidFill>
              </a:rPr>
              <a:t>quãng.</a:t>
            </a:r>
            <a:endParaRPr lang="vi-VN" altLang="en-US" sz="3600">
              <a:solidFill>
                <a:srgbClr val="0070C0"/>
              </a:solidFill>
            </a:endParaRPr>
          </a:p>
        </p:txBody>
      </p:sp>
      <p:pic>
        <p:nvPicPr>
          <p:cNvPr id="4"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
        <p:nvSpPr>
          <p:cNvPr id="10" name="Isosceles Triangle 9"/>
          <p:cNvSpPr/>
          <p:nvPr/>
        </p:nvSpPr>
        <p:spPr>
          <a:xfrm rot="16200000">
            <a:off x="8448040" y="5711190"/>
            <a:ext cx="522605" cy="454025"/>
          </a:xfrm>
          <a:prstGeom prst="triangle">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ounded Rectangle 11"/>
          <p:cNvSpPr/>
          <p:nvPr/>
        </p:nvSpPr>
        <p:spPr>
          <a:xfrm>
            <a:off x="3495675" y="4992370"/>
            <a:ext cx="4245610" cy="190055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just"/>
            <a:r>
              <a:rPr lang="vi-VN" altLang="en-US" sz="2600"/>
              <a:t>4.Switchl3-45 (active) tiếp tục duy trì các đường truyền trong mạng </a:t>
            </a:r>
            <a:r>
              <a:rPr lang="vi-VN" altLang="en-US" sz="2600"/>
              <a:t>LAN.</a:t>
            </a:r>
            <a:endParaRPr lang="vi-VN" altLang="en-US" sz="26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762000" y="22352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4.2 KIỂM THỬ CHỨC </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NĂNG    </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pic>
        <p:nvPicPr>
          <p:cNvPr id="4"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graphicFrame>
        <p:nvGraphicFramePr>
          <p:cNvPr id="2" name="Table 1"/>
          <p:cNvGraphicFramePr/>
          <p:nvPr>
            <p:custDataLst>
              <p:tags r:id="rId3"/>
            </p:custDataLst>
          </p:nvPr>
        </p:nvGraphicFramePr>
        <p:xfrm>
          <a:off x="990600" y="2171700"/>
          <a:ext cx="16432530" cy="7870190"/>
        </p:xfrm>
        <a:graphic>
          <a:graphicData uri="http://schemas.openxmlformats.org/drawingml/2006/table">
            <a:tbl>
              <a:tblPr firstRow="1" bandRow="1">
                <a:tableStyleId>{5C22544A-7EE6-4342-B048-85BDC9FD1C3A}</a:tableStyleId>
              </a:tblPr>
              <a:tblGrid>
                <a:gridCol w="5477510"/>
                <a:gridCol w="5477510"/>
                <a:gridCol w="5477510"/>
              </a:tblGrid>
              <a:tr h="631190">
                <a:tc>
                  <a:txBody>
                    <a:bodyPr/>
                    <a:p>
                      <a:pPr>
                        <a:buNone/>
                      </a:pPr>
                      <a:r>
                        <a:rPr lang="vi-VN" altLang="en-US" sz="2800">
                          <a:latin typeface="Arial" panose="020B0604020202020204" pitchFamily="34" charset="0"/>
                          <a:cs typeface="Arial" panose="020B0604020202020204" pitchFamily="34" charset="0"/>
                        </a:rPr>
                        <a:t>KIỂM THỬ </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MỤC TIÊU</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KẾT QUẢ</a:t>
                      </a:r>
                      <a:endParaRPr lang="vi-VN" altLang="en-US" sz="2800">
                        <a:latin typeface="Arial" panose="020B0604020202020204" pitchFamily="34" charset="0"/>
                        <a:cs typeface="Arial" panose="020B0604020202020204" pitchFamily="34" charset="0"/>
                      </a:endParaRPr>
                    </a:p>
                  </a:txBody>
                  <a:tcPr/>
                </a:tc>
              </a:tr>
              <a:tr h="1150620">
                <a:tc>
                  <a:txBody>
                    <a:bodyPr/>
                    <a:p>
                      <a:pPr>
                        <a:buNone/>
                      </a:pPr>
                      <a:r>
                        <a:rPr lang="vi-VN" altLang="en-US" sz="2800">
                          <a:latin typeface="Arial" panose="020B0604020202020204" pitchFamily="34" charset="0"/>
                          <a:cs typeface="Arial" panose="020B0604020202020204" pitchFamily="34" charset="0"/>
                        </a:rPr>
                        <a:t>1.Ping giữa các thiết bị trong cùng vlan</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Đảm bảo kết n</a:t>
                      </a:r>
                      <a:r>
                        <a:rPr lang="vi-VN" altLang="en-US" sz="2800">
                          <a:latin typeface="Arial" panose="020B0604020202020204" pitchFamily="34" charset="0"/>
                          <a:cs typeface="Arial" panose="020B0604020202020204" pitchFamily="34" charset="0"/>
                        </a:rPr>
                        <a:t>ối giữa các thiết bị cùng </a:t>
                      </a:r>
                      <a:r>
                        <a:rPr lang="vi-VN" altLang="en-US" sz="2800">
                          <a:latin typeface="Arial" panose="020B0604020202020204" pitchFamily="34" charset="0"/>
                          <a:cs typeface="Arial" panose="020B0604020202020204" pitchFamily="34" charset="0"/>
                        </a:rPr>
                        <a:t>Vlan</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Ping thành </a:t>
                      </a:r>
                      <a:r>
                        <a:rPr lang="vi-VN" altLang="en-US" sz="2800">
                          <a:latin typeface="Arial" panose="020B0604020202020204" pitchFamily="34" charset="0"/>
                          <a:cs typeface="Arial" panose="020B0604020202020204" pitchFamily="34" charset="0"/>
                        </a:rPr>
                        <a:t>công</a:t>
                      </a:r>
                      <a:endParaRPr lang="vi-VN" altLang="en-US" sz="2800">
                        <a:latin typeface="Arial" panose="020B0604020202020204" pitchFamily="34" charset="0"/>
                        <a:cs typeface="Arial" panose="020B0604020202020204" pitchFamily="34" charset="0"/>
                      </a:endParaRPr>
                    </a:p>
                  </a:txBody>
                  <a:tcPr/>
                </a:tc>
              </a:tr>
              <a:tr h="631190">
                <a:tc>
                  <a:txBody>
                    <a:bodyPr/>
                    <a:p>
                      <a:pPr>
                        <a:buNone/>
                      </a:pPr>
                      <a:r>
                        <a:rPr lang="vi-VN" altLang="en-US" sz="2800">
                          <a:latin typeface="Arial" panose="020B0604020202020204" pitchFamily="34" charset="0"/>
                          <a:cs typeface="Arial" panose="020B0604020202020204" pitchFamily="34" charset="0"/>
                        </a:rPr>
                        <a:t>2.Kiểm tra cấu hình VLan</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Đảm bảo đã gán đúng cổng int và địa chỉ </a:t>
                      </a:r>
                      <a:r>
                        <a:rPr lang="vi-VN" altLang="en-US" sz="2800">
                          <a:latin typeface="Arial" panose="020B0604020202020204" pitchFamily="34" charset="0"/>
                          <a:cs typeface="Arial" panose="020B0604020202020204" pitchFamily="34" charset="0"/>
                        </a:rPr>
                        <a:t>gateway</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Đã cấu hình đúng cổng và đúng địa chỉ gateway cho các </a:t>
                      </a:r>
                      <a:r>
                        <a:rPr lang="vi-VN" altLang="en-US" sz="2800">
                          <a:latin typeface="Arial" panose="020B0604020202020204" pitchFamily="34" charset="0"/>
                          <a:cs typeface="Arial" panose="020B0604020202020204" pitchFamily="34" charset="0"/>
                        </a:rPr>
                        <a:t>vlan</a:t>
                      </a:r>
                      <a:endParaRPr lang="vi-VN" altLang="en-US" sz="2800">
                        <a:latin typeface="Arial" panose="020B0604020202020204" pitchFamily="34" charset="0"/>
                        <a:cs typeface="Arial" panose="020B0604020202020204" pitchFamily="34" charset="0"/>
                      </a:endParaRPr>
                    </a:p>
                  </a:txBody>
                  <a:tcPr/>
                </a:tc>
              </a:tr>
              <a:tr h="631190">
                <a:tc>
                  <a:txBody>
                    <a:bodyPr/>
                    <a:p>
                      <a:pPr>
                        <a:buNone/>
                      </a:pPr>
                      <a:r>
                        <a:rPr lang="vi-VN" altLang="en-US" sz="2800">
                          <a:latin typeface="Arial" panose="020B0604020202020204" pitchFamily="34" charset="0"/>
                          <a:cs typeface="Arial" panose="020B0604020202020204" pitchFamily="34" charset="0"/>
                        </a:rPr>
                        <a:t>3.Ping giữa các Vlan</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Đảm bảo các VLan đã routing </a:t>
                      </a:r>
                      <a:r>
                        <a:rPr lang="vi-VN" altLang="en-US" sz="2800">
                          <a:latin typeface="Arial" panose="020B0604020202020204" pitchFamily="34" charset="0"/>
                          <a:cs typeface="Arial" panose="020B0604020202020204" pitchFamily="34" charset="0"/>
                        </a:rPr>
                        <a:t>đúng</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Ping thành công hoặc thất bại đúng theo </a:t>
                      </a:r>
                      <a:r>
                        <a:rPr lang="vi-VN" altLang="en-US" sz="2800">
                          <a:latin typeface="Arial" panose="020B0604020202020204" pitchFamily="34" charset="0"/>
                          <a:cs typeface="Arial" panose="020B0604020202020204" pitchFamily="34" charset="0"/>
                        </a:rPr>
                        <a:t>ACL</a:t>
                      </a:r>
                      <a:endParaRPr lang="vi-VN" altLang="en-US" sz="2800">
                        <a:latin typeface="Arial" panose="020B0604020202020204" pitchFamily="34" charset="0"/>
                        <a:cs typeface="Arial" panose="020B0604020202020204" pitchFamily="34" charset="0"/>
                      </a:endParaRPr>
                    </a:p>
                  </a:txBody>
                  <a:tcPr/>
                </a:tc>
              </a:tr>
              <a:tr h="1150620">
                <a:tc>
                  <a:txBody>
                    <a:bodyPr/>
                    <a:p>
                      <a:pPr>
                        <a:buNone/>
                      </a:pPr>
                      <a:r>
                        <a:rPr lang="vi-VN" altLang="en-US" sz="2800">
                          <a:latin typeface="Arial" panose="020B0604020202020204" pitchFamily="34" charset="0"/>
                          <a:cs typeface="Arial" panose="020B0604020202020204" pitchFamily="34" charset="0"/>
                        </a:rPr>
                        <a:t>3.Tắt Swl3-5 để kiểm tra failover sang Swl3-45</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Đảm bảo chuyển đổi dự </a:t>
                      </a:r>
                      <a:r>
                        <a:rPr lang="vi-VN" altLang="en-US" sz="2800">
                          <a:latin typeface="Arial" panose="020B0604020202020204" pitchFamily="34" charset="0"/>
                          <a:cs typeface="Arial" panose="020B0604020202020204" pitchFamily="34" charset="0"/>
                        </a:rPr>
                        <a:t>phòng</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Vẫn hoạt động bình </a:t>
                      </a:r>
                      <a:r>
                        <a:rPr lang="vi-VN" altLang="en-US" sz="2800">
                          <a:latin typeface="Arial" panose="020B0604020202020204" pitchFamily="34" charset="0"/>
                          <a:cs typeface="Arial" panose="020B0604020202020204" pitchFamily="34" charset="0"/>
                        </a:rPr>
                        <a:t>thường</a:t>
                      </a:r>
                      <a:endParaRPr lang="vi-VN" altLang="en-US" sz="2800">
                        <a:latin typeface="Arial" panose="020B0604020202020204" pitchFamily="34" charset="0"/>
                        <a:cs typeface="Arial" panose="020B0604020202020204" pitchFamily="34" charset="0"/>
                      </a:endParaRPr>
                    </a:p>
                  </a:txBody>
                  <a:tcPr/>
                </a:tc>
              </a:tr>
              <a:tr h="631190">
                <a:tc>
                  <a:txBody>
                    <a:bodyPr/>
                    <a:p>
                      <a:pPr>
                        <a:buNone/>
                      </a:pPr>
                      <a:r>
                        <a:rPr lang="vi-VN" altLang="en-US" sz="2800">
                          <a:latin typeface="Arial" panose="020B0604020202020204" pitchFamily="34" charset="0"/>
                          <a:cs typeface="Arial" panose="020B0604020202020204" pitchFamily="34" charset="0"/>
                        </a:rPr>
                        <a:t>4.</a:t>
                      </a:r>
                      <a:r>
                        <a:rPr lang="en-US" altLang="en-US" sz="2800">
                          <a:latin typeface="Arial" panose="020B0604020202020204" pitchFamily="34" charset="0"/>
                          <a:cs typeface="Arial" panose="020B0604020202020204" pitchFamily="34" charset="0"/>
                        </a:rPr>
                        <a:t>Kiểm tra portfast, BPDU guard</a:t>
                      </a:r>
                      <a:endParaRPr lang="en-US"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Bảo vệ port </a:t>
                      </a:r>
                      <a:r>
                        <a:rPr lang="vi-VN" altLang="en-US" sz="2800">
                          <a:latin typeface="Arial" panose="020B0604020202020204" pitchFamily="34" charset="0"/>
                          <a:cs typeface="Arial" panose="020B0604020202020204" pitchFamily="34" charset="0"/>
                        </a:rPr>
                        <a:t>access</a:t>
                      </a:r>
                      <a:endParaRPr lang="vi-VN" altLang="en-US" sz="2800">
                        <a:latin typeface="Arial" panose="020B0604020202020204" pitchFamily="34" charset="0"/>
                        <a:cs typeface="Arial" panose="020B0604020202020204" pitchFamily="34" charset="0"/>
                      </a:endParaRPr>
                    </a:p>
                  </a:txBody>
                  <a:tcPr/>
                </a:tc>
                <a:tc>
                  <a:txBody>
                    <a:bodyPr/>
                    <a:p>
                      <a:pPr>
                        <a:buNone/>
                      </a:pPr>
                      <a:r>
                        <a:rPr lang="en-US" altLang="en-US" sz="2800">
                          <a:latin typeface="Arial" panose="020B0604020202020204" pitchFamily="34" charset="0"/>
                          <a:cs typeface="Arial" panose="020B0604020202020204" pitchFamily="34" charset="0"/>
                        </a:rPr>
                        <a:t>Đư</a:t>
                      </a:r>
                      <a:r>
                        <a:rPr lang="en-US" altLang="en-US" sz="2800">
                          <a:latin typeface="Arial" panose="020B0604020202020204" pitchFamily="34" charset="0"/>
                          <a:cs typeface="Arial" panose="020B0604020202020204" pitchFamily="34" charset="0"/>
                        </a:rPr>
                        <a:t>ợc cấu hình portfast, bpduguard </a:t>
                      </a:r>
                      <a:r>
                        <a:rPr lang="en-US" altLang="en-US" sz="2800">
                          <a:latin typeface="Arial" panose="020B0604020202020204" pitchFamily="34" charset="0"/>
                          <a:cs typeface="Arial" panose="020B0604020202020204" pitchFamily="34" charset="0"/>
                        </a:rPr>
                        <a:t>đ</a:t>
                      </a:r>
                      <a:r>
                        <a:rPr lang="en-US" altLang="en-US" sz="2800">
                          <a:latin typeface="Arial" panose="020B0604020202020204" pitchFamily="34" charset="0"/>
                          <a:cs typeface="Arial" panose="020B0604020202020204" pitchFamily="34" charset="0"/>
                        </a:rPr>
                        <a:t>úng</a:t>
                      </a:r>
                      <a:endParaRPr lang="en-US" altLang="en-US" sz="2800">
                        <a:latin typeface="Arial" panose="020B0604020202020204" pitchFamily="34" charset="0"/>
                        <a:cs typeface="Arial" panose="020B0604020202020204" pitchFamily="34" charset="0"/>
                      </a:endParaRPr>
                    </a:p>
                  </a:txBody>
                  <a:tcPr/>
                </a:tc>
              </a:tr>
              <a:tr h="1150620">
                <a:tc>
                  <a:txBody>
                    <a:bodyPr/>
                    <a:p>
                      <a:pPr>
                        <a:buNone/>
                      </a:pPr>
                      <a:r>
                        <a:rPr lang="vi-VN" altLang="en-US" sz="2800">
                          <a:latin typeface="Arial" panose="020B0604020202020204" pitchFamily="34" charset="0"/>
                          <a:cs typeface="Arial" panose="020B0604020202020204" pitchFamily="34" charset="0"/>
                        </a:rPr>
                        <a:t>5.Kiểm tra cấp phát </a:t>
                      </a:r>
                      <a:r>
                        <a:rPr lang="vi-VN" altLang="en-US" sz="2800">
                          <a:latin typeface="Arial" panose="020B0604020202020204" pitchFamily="34" charset="0"/>
                          <a:cs typeface="Arial" panose="020B0604020202020204" pitchFamily="34" charset="0"/>
                        </a:rPr>
                        <a:t>IP</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Đảm bảo cấp phát ip tự động cho các thiết bị đầu </a:t>
                      </a:r>
                      <a:r>
                        <a:rPr lang="vi-VN" altLang="en-US" sz="2800">
                          <a:latin typeface="Arial" panose="020B0604020202020204" pitchFamily="34" charset="0"/>
                          <a:cs typeface="Arial" panose="020B0604020202020204" pitchFamily="34" charset="0"/>
                        </a:rPr>
                        <a:t>cuối</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Đã cấp phát tự động </a:t>
                      </a:r>
                      <a:r>
                        <a:rPr lang="vi-VN" altLang="en-US" sz="2800">
                          <a:latin typeface="Arial" panose="020B0604020202020204" pitchFamily="34" charset="0"/>
                          <a:cs typeface="Arial" panose="020B0604020202020204" pitchFamily="34" charset="0"/>
                        </a:rPr>
                        <a:t>ip cho các thiết bị đầu </a:t>
                      </a:r>
                      <a:r>
                        <a:rPr lang="vi-VN" altLang="en-US" sz="2800">
                          <a:latin typeface="Arial" panose="020B0604020202020204" pitchFamily="34" charset="0"/>
                          <a:cs typeface="Arial" panose="020B0604020202020204" pitchFamily="34" charset="0"/>
                        </a:rPr>
                        <a:t>cuối</a:t>
                      </a:r>
                      <a:endParaRPr lang="vi-VN" altLang="en-US" sz="2800">
                        <a:latin typeface="Arial" panose="020B0604020202020204" pitchFamily="34" charset="0"/>
                        <a:cs typeface="Arial" panose="020B0604020202020204" pitchFamily="34" charset="0"/>
                      </a:endParaRPr>
                    </a:p>
                  </a:txBody>
                  <a:tcPr/>
                </a:tc>
              </a:tr>
              <a:tr h="631190">
                <a:tc>
                  <a:txBody>
                    <a:bodyPr/>
                    <a:p>
                      <a:pPr>
                        <a:buNone/>
                      </a:pPr>
                      <a:r>
                        <a:rPr lang="vi-VN" altLang="en-US" sz="2800">
                          <a:latin typeface="Arial" panose="020B0604020202020204" pitchFamily="34" charset="0"/>
                          <a:cs typeface="Arial" panose="020B0604020202020204" pitchFamily="34" charset="0"/>
                        </a:rPr>
                        <a:t>6. Kiểm tra firewall ASA</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chặn/cho phép </a:t>
                      </a:r>
                      <a:r>
                        <a:rPr lang="vi-VN" altLang="en-US" sz="2800">
                          <a:latin typeface="Arial" panose="020B0604020202020204" pitchFamily="34" charset="0"/>
                          <a:cs typeface="Arial" panose="020B0604020202020204" pitchFamily="34" charset="0"/>
                        </a:rPr>
                        <a:t>đúng</a:t>
                      </a:r>
                      <a:endParaRPr lang="vi-VN" altLang="en-US" sz="2800">
                        <a:latin typeface="Arial" panose="020B0604020202020204" pitchFamily="34" charset="0"/>
                        <a:cs typeface="Arial" panose="020B0604020202020204" pitchFamily="34" charset="0"/>
                      </a:endParaRPr>
                    </a:p>
                  </a:txBody>
                  <a:tcPr/>
                </a:tc>
                <a:tc>
                  <a:txBody>
                    <a:bodyPr/>
                    <a:p>
                      <a:pPr>
                        <a:buNone/>
                      </a:pPr>
                      <a:r>
                        <a:rPr lang="vi-VN" altLang="en-US" sz="2800">
                          <a:latin typeface="Arial" panose="020B0604020202020204" pitchFamily="34" charset="0"/>
                          <a:cs typeface="Arial" panose="020B0604020202020204" pitchFamily="34" charset="0"/>
                        </a:rPr>
                        <a:t>Luồng dữ liệu đi đúng </a:t>
                      </a:r>
                      <a:r>
                        <a:rPr lang="vi-VN" altLang="en-US" sz="2800">
                          <a:latin typeface="Arial" panose="020B0604020202020204" pitchFamily="34" charset="0"/>
                          <a:cs typeface="Arial" panose="020B0604020202020204" pitchFamily="34" charset="0"/>
                        </a:rPr>
                        <a:t>rule</a:t>
                      </a:r>
                      <a:endParaRPr lang="vi-VN" altLang="en-US" sz="2800">
                        <a:latin typeface="Arial" panose="020B0604020202020204" pitchFamily="34" charset="0"/>
                        <a:cs typeface="Arial" panose="020B0604020202020204" pitchFamily="3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ight Triangle 3"/>
          <p:cNvSpPr/>
          <p:nvPr/>
        </p:nvSpPr>
        <p:spPr>
          <a:xfrm rot="8460000">
            <a:off x="7602855" y="4798695"/>
            <a:ext cx="3477260" cy="689610"/>
          </a:xfrm>
          <a:prstGeom prst="rtTriangle">
            <a:avLst/>
          </a:prstGeom>
          <a:solidFill>
            <a:schemeClr val="accent4">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Parallelogram 2"/>
          <p:cNvSpPr/>
          <p:nvPr/>
        </p:nvSpPr>
        <p:spPr>
          <a:xfrm>
            <a:off x="-3113405" y="-419100"/>
            <a:ext cx="14669770" cy="12062460"/>
          </a:xfrm>
          <a:prstGeom prst="parallelogram">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ysClr val="windowText" lastClr="000000"/>
                </a:solidFill>
              </a:ln>
            </a:endParaRPr>
          </a:p>
        </p:txBody>
      </p:sp>
      <p:sp>
        <p:nvSpPr>
          <p:cNvPr id="2" name="Parallelogram 1"/>
          <p:cNvSpPr/>
          <p:nvPr/>
        </p:nvSpPr>
        <p:spPr>
          <a:xfrm>
            <a:off x="-1708785" y="4305300"/>
            <a:ext cx="12618720" cy="3672205"/>
          </a:xfrm>
          <a:prstGeom prst="parallelogram">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066800" y="1790700"/>
            <a:ext cx="6096000" cy="2691765"/>
          </a:xfrm>
          <a:prstGeom prst="rect">
            <a:avLst/>
          </a:prstGeom>
          <a:noFill/>
        </p:spPr>
        <p:txBody>
          <a:bodyPr wrap="square" rtlCol="0">
            <a:spAutoFit/>
          </a:bodyPr>
          <a:p>
            <a:r>
              <a:rPr lang="vi-VN" altLang="en-US" sz="16900" b="1"/>
              <a:t>5 </a:t>
            </a:r>
            <a:endParaRPr lang="vi-VN" altLang="en-US" sz="16900" b="1"/>
          </a:p>
        </p:txBody>
      </p:sp>
      <p:sp>
        <p:nvSpPr>
          <p:cNvPr id="6" name="Text Box 5"/>
          <p:cNvSpPr txBox="1"/>
          <p:nvPr/>
        </p:nvSpPr>
        <p:spPr>
          <a:xfrm>
            <a:off x="2133600" y="5448300"/>
            <a:ext cx="4912995" cy="1153160"/>
          </a:xfrm>
          <a:prstGeom prst="rect">
            <a:avLst/>
          </a:prstGeom>
          <a:noFill/>
        </p:spPr>
        <p:txBody>
          <a:bodyPr wrap="square" rtlCol="0">
            <a:spAutoFit/>
          </a:bodyPr>
          <a:p>
            <a:r>
              <a:rPr lang="vi-VN" altLang="en-US" sz="6900" b="1">
                <a:solidFill>
                  <a:schemeClr val="bg1"/>
                </a:solidFill>
              </a:rPr>
              <a:t>ĐÁNH GIÁ  </a:t>
            </a:r>
            <a:endParaRPr lang="vi-VN" altLang="en-US" sz="6900" b="1">
              <a:solidFill>
                <a:schemeClr val="bg1"/>
              </a:solidFill>
            </a:endParaRPr>
          </a:p>
        </p:txBody>
      </p:sp>
      <p:sp>
        <p:nvSpPr>
          <p:cNvPr id="7" name="Flowchart: Manual Input 6"/>
          <p:cNvSpPr/>
          <p:nvPr/>
        </p:nvSpPr>
        <p:spPr>
          <a:xfrm>
            <a:off x="12877800" y="9258300"/>
            <a:ext cx="4800600" cy="1981200"/>
          </a:xfrm>
          <a:prstGeom prst="flowChartManualInpu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Flowchart: Manual Input 7"/>
          <p:cNvSpPr/>
          <p:nvPr/>
        </p:nvSpPr>
        <p:spPr>
          <a:xfrm>
            <a:off x="13792200" y="8572500"/>
            <a:ext cx="4800600" cy="1981200"/>
          </a:xfrm>
          <a:prstGeom prst="flowChartManualInpu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Flowchart: Manual Input 8"/>
          <p:cNvSpPr/>
          <p:nvPr/>
        </p:nvSpPr>
        <p:spPr>
          <a:xfrm>
            <a:off x="14782800" y="7886700"/>
            <a:ext cx="4800600" cy="2672080"/>
          </a:xfrm>
          <a:prstGeom prst="flowChartManualInput">
            <a:avLst/>
          </a:prstGeom>
          <a:solidFill>
            <a:schemeClr val="accent5">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762000" y="22352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5.1 ĐÁNH GIÁ TỔNG THỂ   </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4" name="Text Box 3"/>
          <p:cNvSpPr txBox="1"/>
          <p:nvPr/>
        </p:nvSpPr>
        <p:spPr>
          <a:xfrm>
            <a:off x="533400" y="2705100"/>
            <a:ext cx="16094075" cy="5262245"/>
          </a:xfrm>
          <a:prstGeom prst="rect">
            <a:avLst/>
          </a:prstGeom>
          <a:noFill/>
        </p:spPr>
        <p:txBody>
          <a:bodyPr wrap="square" rtlCol="0">
            <a:spAutoFit/>
          </a:bodyPr>
          <a:p>
            <a:pPr marL="57150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Hiệu năng: Đáp ứng tốt yêu cầu đề </a:t>
            </a:r>
            <a:r>
              <a:rPr lang="vi-VN" altLang="en-US" sz="3600">
                <a:latin typeface="Arial" panose="020B0604020202020204" pitchFamily="34" charset="0"/>
                <a:cs typeface="Arial" panose="020B0604020202020204" pitchFamily="34" charset="0"/>
              </a:rPr>
              <a:t>ra.</a:t>
            </a:r>
            <a:endParaRPr lang="en-US" altLang="en-US" sz="3600">
              <a:latin typeface="Arial" panose="020B0604020202020204" pitchFamily="34" charset="0"/>
              <a:cs typeface="Arial" panose="020B0604020202020204" pitchFamily="34" charset="0"/>
            </a:endParaRPr>
          </a:p>
          <a:p>
            <a:pPr marL="57150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Tính sẵn sàng: HSRP loại bỏ điểm lỗi duy </a:t>
            </a:r>
            <a:r>
              <a:rPr lang="vi-VN" altLang="en-US" sz="3600">
                <a:latin typeface="Arial" panose="020B0604020202020204" pitchFamily="34" charset="0"/>
                <a:cs typeface="Arial" panose="020B0604020202020204" pitchFamily="34" charset="0"/>
              </a:rPr>
              <a:t>nhất.</a:t>
            </a:r>
            <a:endParaRPr lang="vi-VN" altLang="en-US" sz="3600">
              <a:latin typeface="Arial" panose="020B0604020202020204" pitchFamily="34" charset="0"/>
              <a:cs typeface="Arial" panose="020B0604020202020204" pitchFamily="34" charset="0"/>
            </a:endParaRPr>
          </a:p>
          <a:p>
            <a:pPr marL="57150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Mức độ an toàn: </a:t>
            </a:r>
            <a:r>
              <a:rPr lang="vi-VN" altLang="en-US" sz="3600">
                <a:latin typeface="Arial" panose="020B0604020202020204" pitchFamily="34" charset="0"/>
                <a:cs typeface="Arial" panose="020B0604020202020204" pitchFamily="34" charset="0"/>
              </a:rPr>
              <a:t>Bảo mật đa lớp hoạt động.</a:t>
            </a:r>
            <a:endParaRPr lang="vi-VN" altLang="en-US" sz="3600">
              <a:latin typeface="Arial" panose="020B0604020202020204" pitchFamily="34" charset="0"/>
              <a:cs typeface="Arial" panose="020B0604020202020204" pitchFamily="34" charset="0"/>
            </a:endParaRPr>
          </a:p>
          <a:p>
            <a:pPr marL="57150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Hạn chế: Chưa có dự phòng trên router, </a:t>
            </a:r>
            <a:r>
              <a:rPr lang="vi-VN" altLang="en-US" sz="3600">
                <a:latin typeface="Arial" panose="020B0604020202020204" pitchFamily="34" charset="0"/>
                <a:cs typeface="Arial" panose="020B0604020202020204" pitchFamily="34" charset="0"/>
              </a:rPr>
              <a:t>firewall, chưa tối ưu được băng thông,...</a:t>
            </a:r>
            <a:endParaRPr lang="en-US" altLang="en-US" sz="3600">
              <a:latin typeface="Arial" panose="020B0604020202020204" pitchFamily="34" charset="0"/>
              <a:cs typeface="Arial" panose="020B0604020202020204" pitchFamily="34" charset="0"/>
            </a:endParaRPr>
          </a:p>
          <a:p>
            <a:pPr indent="0" algn="just" fontAlgn="auto">
              <a:spcBef>
                <a:spcPts val="3600"/>
              </a:spcBef>
              <a:buFont typeface="Wingdings" panose="05000000000000000000" charset="0"/>
              <a:buNone/>
            </a:pPr>
            <a:endParaRPr lang="en-US" altLang="en-US" sz="3600">
              <a:latin typeface="Arial" panose="020B0604020202020204" pitchFamily="34" charset="0"/>
              <a:cs typeface="Arial" panose="020B0604020202020204" pitchFamily="34" charset="0"/>
            </a:endParaRPr>
          </a:p>
        </p:txBody>
      </p:sp>
      <p:pic>
        <p:nvPicPr>
          <p:cNvPr id="3"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762000" y="22352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5.2 KẾT LUẬN VÀ HƯỚNG PHÁT TRIỂN   </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4" name="Text Box 3"/>
          <p:cNvSpPr txBox="1"/>
          <p:nvPr/>
        </p:nvSpPr>
        <p:spPr>
          <a:xfrm>
            <a:off x="533400" y="3162300"/>
            <a:ext cx="16094075" cy="3876675"/>
          </a:xfrm>
          <a:prstGeom prst="rect">
            <a:avLst/>
          </a:prstGeom>
          <a:noFill/>
        </p:spPr>
        <p:txBody>
          <a:bodyPr wrap="square" rtlCol="0">
            <a:spAutoFit/>
          </a:bodyPr>
          <a:p>
            <a:pPr marL="57150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Kết quả đạt được: Xây dựng thành công mô hình mạng hoàn chỉnh, triển khai và kiểm thử các công nghệ lõi, đề xuất mô hình tham khỏa các giá trị thực </a:t>
            </a:r>
            <a:r>
              <a:rPr lang="vi-VN" altLang="en-US" sz="3600">
                <a:latin typeface="Arial" panose="020B0604020202020204" pitchFamily="34" charset="0"/>
                <a:cs typeface="Arial" panose="020B0604020202020204" pitchFamily="34" charset="0"/>
              </a:rPr>
              <a:t>tiễn.</a:t>
            </a:r>
            <a:endParaRPr lang="vi-VN" altLang="en-US" sz="3600">
              <a:latin typeface="Arial" panose="020B0604020202020204" pitchFamily="34" charset="0"/>
              <a:cs typeface="Arial" panose="020B0604020202020204" pitchFamily="34" charset="0"/>
            </a:endParaRPr>
          </a:p>
          <a:p>
            <a:pPr marL="57150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Hướng phát triển: Cấu hình song song địa chỉ ipv6 (dual-stack), triển khai dự phòng trên cả router và firewall, cấu hình LACP các đường dây,  dự phòng server để có thể backup dữ </a:t>
            </a:r>
            <a:r>
              <a:rPr lang="vi-VN" altLang="en-US" sz="3600">
                <a:latin typeface="Arial" panose="020B0604020202020204" pitchFamily="34" charset="0"/>
                <a:cs typeface="Arial" panose="020B0604020202020204" pitchFamily="34" charset="0"/>
              </a:rPr>
              <a:t>liệu,...</a:t>
            </a:r>
            <a:endParaRPr lang="vi-VN" altLang="en-US" sz="3600">
              <a:latin typeface="Arial" panose="020B0604020202020204" pitchFamily="34" charset="0"/>
              <a:cs typeface="Arial" panose="020B0604020202020204" pitchFamily="34" charset="0"/>
            </a:endParaRPr>
          </a:p>
        </p:txBody>
      </p:sp>
      <p:pic>
        <p:nvPicPr>
          <p:cNvPr id="3"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049766" y="-114157"/>
            <a:ext cx="10786223" cy="10576274"/>
            <a:chOff x="0" y="0"/>
            <a:chExt cx="14381630" cy="14101698"/>
          </a:xfrm>
        </p:grpSpPr>
        <p:sp>
          <p:nvSpPr>
            <p:cNvPr id="3" name="Freeform 3"/>
            <p:cNvSpPr/>
            <p:nvPr/>
          </p:nvSpPr>
          <p:spPr>
            <a:xfrm>
              <a:off x="0" y="7042815"/>
              <a:ext cx="12363028" cy="7058883"/>
            </a:xfrm>
            <a:custGeom>
              <a:avLst/>
              <a:gdLst/>
              <a:ahLst/>
              <a:cxnLst/>
              <a:rect l="l" t="t" r="r" b="b"/>
              <a:pathLst>
                <a:path w="12363028" h="7058883">
                  <a:moveTo>
                    <a:pt x="0" y="0"/>
                  </a:moveTo>
                  <a:lnTo>
                    <a:pt x="12363028" y="0"/>
                  </a:lnTo>
                  <a:lnTo>
                    <a:pt x="12363028" y="7058883"/>
                  </a:lnTo>
                  <a:lnTo>
                    <a:pt x="0" y="7058883"/>
                  </a:lnTo>
                  <a:lnTo>
                    <a:pt x="0" y="0"/>
                  </a:lnTo>
                  <a:close/>
                </a:path>
              </a:pathLst>
            </a:custGeom>
            <a:blipFill>
              <a:blip r:embed="rId1">
                <a:extLst>
                  <a:ext uri="{96DAC541-7B7A-43D3-8B79-37D633B846F1}">
                    <asvg:svgBlip xmlns:asvg="http://schemas.microsoft.com/office/drawing/2016/SVG/main" r:embed="rId2"/>
                  </a:ext>
                </a:extLst>
              </a:blip>
              <a:stretch>
                <a:fillRect t="-51576"/>
              </a:stretch>
            </a:blipFill>
          </p:spPr>
        </p:sp>
        <p:sp>
          <p:nvSpPr>
            <p:cNvPr id="4" name="Freeform 4"/>
            <p:cNvSpPr/>
            <p:nvPr/>
          </p:nvSpPr>
          <p:spPr>
            <a:xfrm>
              <a:off x="2018602" y="0"/>
              <a:ext cx="12363028" cy="7058883"/>
            </a:xfrm>
            <a:custGeom>
              <a:avLst/>
              <a:gdLst/>
              <a:ahLst/>
              <a:cxnLst/>
              <a:rect l="l" t="t" r="r" b="b"/>
              <a:pathLst>
                <a:path w="12363028" h="7058883">
                  <a:moveTo>
                    <a:pt x="0" y="0"/>
                  </a:moveTo>
                  <a:lnTo>
                    <a:pt x="12363028" y="0"/>
                  </a:lnTo>
                  <a:lnTo>
                    <a:pt x="12363028" y="7058883"/>
                  </a:lnTo>
                  <a:lnTo>
                    <a:pt x="0" y="7058883"/>
                  </a:lnTo>
                  <a:lnTo>
                    <a:pt x="0" y="0"/>
                  </a:lnTo>
                  <a:close/>
                </a:path>
              </a:pathLst>
            </a:custGeom>
            <a:blipFill>
              <a:blip r:embed="rId1">
                <a:extLst>
                  <a:ext uri="{96DAC541-7B7A-43D3-8B79-37D633B846F1}">
                    <asvg:svgBlip xmlns:asvg="http://schemas.microsoft.com/office/drawing/2016/SVG/main" r:embed="rId2"/>
                  </a:ext>
                </a:extLst>
              </a:blip>
              <a:stretch>
                <a:fillRect t="-51576"/>
              </a:stretch>
            </a:blipFill>
          </p:spPr>
        </p:sp>
      </p:grpSp>
      <p:sp>
        <p:nvSpPr>
          <p:cNvPr id="5" name="AutoShape 5"/>
          <p:cNvSpPr/>
          <p:nvPr/>
        </p:nvSpPr>
        <p:spPr>
          <a:xfrm rot="-10800000">
            <a:off x="990600" y="1490853"/>
            <a:ext cx="10211441" cy="0"/>
          </a:xfrm>
          <a:prstGeom prst="line">
            <a:avLst/>
          </a:prstGeom>
          <a:ln w="28575" cap="rnd">
            <a:solidFill>
              <a:srgbClr val="86C7ED"/>
            </a:solidFill>
            <a:prstDash val="solid"/>
            <a:headEnd type="none" w="sm" len="sm"/>
            <a:tailEnd type="none" w="sm" len="sm"/>
          </a:ln>
        </p:spPr>
      </p:sp>
      <p:grpSp>
        <p:nvGrpSpPr>
          <p:cNvPr id="6" name="Group 6"/>
          <p:cNvGrpSpPr/>
          <p:nvPr/>
        </p:nvGrpSpPr>
        <p:grpSpPr>
          <a:xfrm rot="0">
            <a:off x="-3975223" y="8453578"/>
            <a:ext cx="10109644" cy="2061705"/>
            <a:chOff x="0" y="0"/>
            <a:chExt cx="26342280" cy="5372100"/>
          </a:xfrm>
          <a:solidFill>
            <a:srgbClr val="00B0F0"/>
          </a:solidFill>
        </p:grpSpPr>
        <p:sp>
          <p:nvSpPr>
            <p:cNvPr id="7" name="Freeform 7"/>
            <p:cNvSpPr/>
            <p:nvPr/>
          </p:nvSpPr>
          <p:spPr>
            <a:xfrm>
              <a:off x="0" y="0"/>
              <a:ext cx="26342280" cy="5372100"/>
            </a:xfrm>
            <a:custGeom>
              <a:avLst/>
              <a:gdLst/>
              <a:ahLst/>
              <a:cxnLst/>
              <a:rect l="l" t="t" r="r" b="b"/>
              <a:pathLst>
                <a:path w="26342280" h="5372100">
                  <a:moveTo>
                    <a:pt x="24791611" y="0"/>
                  </a:moveTo>
                  <a:lnTo>
                    <a:pt x="1550670" y="0"/>
                  </a:lnTo>
                  <a:lnTo>
                    <a:pt x="0" y="2686050"/>
                  </a:lnTo>
                  <a:lnTo>
                    <a:pt x="1550670" y="5372100"/>
                  </a:lnTo>
                  <a:lnTo>
                    <a:pt x="24791611" y="5372100"/>
                  </a:lnTo>
                  <a:lnTo>
                    <a:pt x="26342280" y="2686050"/>
                  </a:lnTo>
                  <a:lnTo>
                    <a:pt x="24791611" y="0"/>
                  </a:lnTo>
                  <a:close/>
                </a:path>
              </a:pathLst>
            </a:custGeom>
            <a:grpFill/>
          </p:spPr>
        </p:sp>
      </p:grpSp>
      <p:sp>
        <p:nvSpPr>
          <p:cNvPr id="10" name="TextBox 10"/>
          <p:cNvSpPr txBox="1"/>
          <p:nvPr/>
        </p:nvSpPr>
        <p:spPr>
          <a:xfrm>
            <a:off x="1028700" y="2400100"/>
            <a:ext cx="12676166" cy="2734945"/>
          </a:xfrm>
          <a:prstGeom prst="rect">
            <a:avLst/>
          </a:prstGeom>
        </p:spPr>
        <p:txBody>
          <a:bodyPr lIns="0" tIns="0" rIns="0" bIns="0" rtlCol="0" anchor="t">
            <a:spAutoFit/>
            <a:scene3d>
              <a:camera prst="orthographicFront"/>
              <a:lightRig rig="harsh" dir="t"/>
            </a:scene3d>
            <a:sp3d extrusionH="57150" prstMaterial="matte">
              <a:bevelT w="63500" h="12700" prst="angle"/>
              <a:contourClr>
                <a:schemeClr val="bg1">
                  <a:lumMod val="65000"/>
                </a:schemeClr>
              </a:contourClr>
            </a:sp3d>
          </a:bodyPr>
          <a:lstStyle/>
          <a:p>
            <a:pPr algn="l">
              <a:lnSpc>
                <a:spcPts val="10665"/>
              </a:lnSpc>
            </a:pPr>
            <a:r>
              <a:rPr lang="vi-VN" altLang="en-US" sz="6900" b="1" spc="251">
                <a:solidFill>
                  <a:schemeClr val="accent3"/>
                </a:solidFill>
                <a:effectLst/>
                <a:latin typeface="Arial" panose="020B0604020202020204" pitchFamily="34" charset="0"/>
                <a:ea typeface="Muli Bold" panose="00000800000000000000"/>
                <a:cs typeface="Arial" panose="020B0604020202020204" pitchFamily="34" charset="0"/>
                <a:sym typeface="Muli Bold" panose="00000800000000000000"/>
              </a:rPr>
              <a:t>THIẾT KẾ VÀ TRIỂN KHAI MẠNG DOANH NGHIỆP </a:t>
            </a:r>
            <a:r>
              <a:rPr lang="vi-VN" altLang="en-US" sz="6900" b="1" spc="251">
                <a:solidFill>
                  <a:schemeClr val="accent3"/>
                </a:solidFill>
                <a:effectLst/>
                <a:latin typeface="Arial" panose="020B0604020202020204" pitchFamily="34" charset="0"/>
                <a:ea typeface="Muli Bold" panose="00000800000000000000"/>
                <a:cs typeface="Arial" panose="020B0604020202020204" pitchFamily="34" charset="0"/>
                <a:sym typeface="Muli Bold" panose="00000800000000000000"/>
              </a:rPr>
              <a:t>VỪA</a:t>
            </a:r>
            <a:endParaRPr lang="vi-VN" altLang="en-US" sz="6900" b="1" spc="251">
              <a:solidFill>
                <a:schemeClr val="accent3"/>
              </a:solidFill>
              <a:effectLst/>
              <a:latin typeface="Arial" panose="020B0604020202020204" pitchFamily="34" charset="0"/>
              <a:ea typeface="Muli Bold" panose="00000800000000000000"/>
              <a:cs typeface="Arial" panose="020B0604020202020204" pitchFamily="34" charset="0"/>
              <a:sym typeface="Muli Bold" panose="00000800000000000000"/>
            </a:endParaRPr>
          </a:p>
        </p:txBody>
      </p:sp>
      <p:sp>
        <p:nvSpPr>
          <p:cNvPr id="11" name="TextBox 11"/>
          <p:cNvSpPr txBox="1"/>
          <p:nvPr/>
        </p:nvSpPr>
        <p:spPr>
          <a:xfrm>
            <a:off x="990600" y="792480"/>
            <a:ext cx="12219305" cy="698500"/>
          </a:xfrm>
          <a:prstGeom prst="rect">
            <a:avLst/>
          </a:prstGeom>
        </p:spPr>
        <p:txBody>
          <a:bodyPr lIns="0" tIns="0" rIns="0" bIns="0" rtlCol="0" anchor="t">
            <a:noAutofit/>
          </a:bodyPr>
          <a:lstStyle/>
          <a:p>
            <a:pPr algn="l">
              <a:lnSpc>
                <a:spcPts val="4200"/>
              </a:lnSpc>
            </a:pPr>
            <a:r>
              <a:rPr lang="vi-VN" altLang="en-US" sz="6900" b="1" spc="105">
                <a:solidFill>
                  <a:srgbClr val="00B0F0"/>
                </a:solidFill>
                <a:latin typeface="Arial" panose="020B0604020202020204" pitchFamily="34" charset="0"/>
                <a:ea typeface="Muli Ultra-Bold" panose="00000900000000000000"/>
                <a:cs typeface="Arial" panose="020B0604020202020204" pitchFamily="34" charset="0"/>
                <a:sym typeface="Muli Ultra-Bold" panose="00000900000000000000"/>
              </a:rPr>
              <a:t>ĐỀ TÀI</a:t>
            </a:r>
            <a:endParaRPr lang="vi-VN" altLang="en-US" sz="6900" b="1" spc="105">
              <a:solidFill>
                <a:srgbClr val="00B0F0"/>
              </a:solidFill>
              <a:latin typeface="Arial" panose="020B0604020202020204" pitchFamily="34" charset="0"/>
              <a:ea typeface="Muli Ultra-Bold" panose="00000900000000000000"/>
              <a:cs typeface="Arial" panose="020B0604020202020204" pitchFamily="34" charset="0"/>
              <a:sym typeface="Muli Ultra-Bold" panose="000009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914553" y="305243"/>
            <a:ext cx="11132246" cy="1184910"/>
          </a:xfrm>
          <a:prstGeom prst="rect">
            <a:avLst/>
          </a:prstGeom>
        </p:spPr>
        <p:txBody>
          <a:bodyPr lIns="0" tIns="0" rIns="0" bIns="0" rtlCol="0" anchor="t">
            <a:spAutoFit/>
          </a:bodyPr>
          <a:lstStyle/>
          <a:p>
            <a:pPr algn="l">
              <a:lnSpc>
                <a:spcPts val="9240"/>
              </a:lnSpc>
            </a:pPr>
            <a:r>
              <a:rPr lang="vi-VN" altLang="en-US" sz="4800" b="1">
                <a:solidFill>
                  <a:srgbClr val="00B0F0"/>
                </a:solidFill>
                <a:latin typeface="Arial" panose="020B0604020202020204" pitchFamily="34" charset="0"/>
                <a:ea typeface="Muli Bold" panose="00000800000000000000"/>
                <a:cs typeface="Arial" panose="020B0604020202020204" pitchFamily="34" charset="0"/>
                <a:sym typeface="Muli Bold" panose="00000800000000000000"/>
              </a:rPr>
              <a:t>MỤC LỤC</a:t>
            </a:r>
            <a:endParaRPr lang="vi-VN" altLang="en-US" sz="4800" b="1">
              <a:solidFill>
                <a:srgbClr val="00B0F0"/>
              </a:solidFill>
              <a:latin typeface="Arial" panose="020B0604020202020204" pitchFamily="34" charset="0"/>
              <a:ea typeface="Muli Bold" panose="00000800000000000000"/>
              <a:cs typeface="Arial" panose="020B0604020202020204" pitchFamily="34" charset="0"/>
              <a:sym typeface="Muli Bold" panose="00000800000000000000"/>
            </a:endParaRPr>
          </a:p>
        </p:txBody>
      </p:sp>
      <p:sp>
        <p:nvSpPr>
          <p:cNvPr id="19" name="Text Box 18"/>
          <p:cNvSpPr txBox="1"/>
          <p:nvPr/>
        </p:nvSpPr>
        <p:spPr>
          <a:xfrm>
            <a:off x="4064000" y="2628900"/>
            <a:ext cx="10160000" cy="6139180"/>
          </a:xfrm>
          <a:prstGeom prst="rect">
            <a:avLst/>
          </a:prstGeom>
          <a:noFill/>
        </p:spPr>
        <p:txBody>
          <a:bodyPr wrap="square" rtlCol="0">
            <a:spAutoFit/>
          </a:bodyPr>
          <a:p>
            <a:pPr marL="342900" indent="-342900" fontAlgn="auto">
              <a:spcBef>
                <a:spcPts val="2400"/>
              </a:spcBef>
              <a:spcAft>
                <a:spcPts val="600"/>
              </a:spcAft>
              <a:buFont typeface="+mj-lt"/>
              <a:buAutoNum type="arabicPeriod"/>
            </a:pPr>
            <a:r>
              <a:rPr lang="vi-VN" altLang="en-US" sz="4800"/>
              <a:t> GIỚI THIỆU ĐỀ </a:t>
            </a:r>
            <a:r>
              <a:rPr lang="vi-VN" altLang="en-US" sz="4800"/>
              <a:t>TÀI</a:t>
            </a:r>
            <a:endParaRPr lang="vi-VN" altLang="en-US" sz="4800"/>
          </a:p>
          <a:p>
            <a:pPr marL="342900" indent="-342900" fontAlgn="auto">
              <a:spcBef>
                <a:spcPts val="2400"/>
              </a:spcBef>
              <a:spcAft>
                <a:spcPts val="600"/>
              </a:spcAft>
              <a:buFont typeface="+mj-lt"/>
              <a:buAutoNum type="arabicPeriod"/>
            </a:pPr>
            <a:r>
              <a:rPr lang="vi-VN" altLang="en-US" sz="4800"/>
              <a:t> CƠ SỞ LÝ </a:t>
            </a:r>
            <a:r>
              <a:rPr lang="vi-VN" altLang="en-US" sz="4800"/>
              <a:t>THUYẾT</a:t>
            </a:r>
            <a:endParaRPr lang="vi-VN" altLang="en-US" sz="4800"/>
          </a:p>
          <a:p>
            <a:pPr marL="342900" indent="-342900" fontAlgn="auto">
              <a:spcBef>
                <a:spcPts val="2400"/>
              </a:spcBef>
              <a:spcAft>
                <a:spcPts val="600"/>
              </a:spcAft>
              <a:buFont typeface="+mj-lt"/>
              <a:buAutoNum type="arabicPeriod"/>
            </a:pPr>
            <a:r>
              <a:rPr lang="vi-VN" altLang="en-US" sz="4800"/>
              <a:t> XÂY DỰNG HỆ THỐNG </a:t>
            </a:r>
            <a:r>
              <a:rPr lang="vi-VN" altLang="en-US" sz="4800"/>
              <a:t>MẠNG</a:t>
            </a:r>
            <a:endParaRPr lang="vi-VN" altLang="en-US" sz="4800"/>
          </a:p>
          <a:p>
            <a:pPr marL="342900" indent="-342900" fontAlgn="auto">
              <a:spcBef>
                <a:spcPts val="2400"/>
              </a:spcBef>
              <a:spcAft>
                <a:spcPts val="600"/>
              </a:spcAft>
              <a:buFont typeface="+mj-lt"/>
              <a:buAutoNum type="arabicPeriod"/>
            </a:pPr>
            <a:r>
              <a:rPr lang="vi-VN" altLang="en-US" sz="4800"/>
              <a:t> KIỂM THỬ VÀ KẾT </a:t>
            </a:r>
            <a:r>
              <a:rPr lang="vi-VN" altLang="en-US" sz="4800"/>
              <a:t>QUẢ</a:t>
            </a:r>
            <a:endParaRPr lang="vi-VN" altLang="en-US" sz="4800"/>
          </a:p>
          <a:p>
            <a:pPr marL="342900" indent="-342900" fontAlgn="auto">
              <a:spcBef>
                <a:spcPts val="2400"/>
              </a:spcBef>
              <a:spcAft>
                <a:spcPts val="600"/>
              </a:spcAft>
              <a:buFont typeface="+mj-lt"/>
              <a:buAutoNum type="arabicPeriod"/>
            </a:pPr>
            <a:r>
              <a:rPr lang="vi-VN" altLang="en-US" sz="4800"/>
              <a:t> ĐÁNH </a:t>
            </a:r>
            <a:r>
              <a:rPr lang="vi-VN" altLang="en-US" sz="4800"/>
              <a:t>GIÁ</a:t>
            </a:r>
            <a:endParaRPr lang="vi-VN" altLang="en-US" sz="4800"/>
          </a:p>
          <a:p>
            <a:pPr marL="342900" indent="-342900">
              <a:buFont typeface="+mj-lt"/>
              <a:buAutoNum type="arabicPeriod"/>
            </a:pPr>
            <a:endParaRPr lang="vi-VN" altLang="en-US" sz="4800"/>
          </a:p>
        </p:txBody>
      </p:sp>
      <p:sp>
        <p:nvSpPr>
          <p:cNvPr id="5" name="AutoShape 5"/>
          <p:cNvSpPr/>
          <p:nvPr/>
        </p:nvSpPr>
        <p:spPr>
          <a:xfrm rot="-10800000">
            <a:off x="990600" y="1490853"/>
            <a:ext cx="10211441" cy="0"/>
          </a:xfrm>
          <a:prstGeom prst="line">
            <a:avLst/>
          </a:prstGeom>
          <a:ln w="28575" cap="rnd">
            <a:solidFill>
              <a:srgbClr val="86C7ED"/>
            </a:solidFill>
            <a:prstDash val="solid"/>
            <a:headEnd type="none" w="sm" len="sm"/>
            <a:tailEnd type="none" w="sm" len="sm"/>
          </a:ln>
        </p:spPr>
      </p:sp>
      <p:pic>
        <p:nvPicPr>
          <p:cNvPr id="14" name="Picture 14" descr="C:\Documents and Settings\USER1\Desktop\543px-Logo-hcmut_svg.png"/>
          <p:cNvPicPr>
            <a:picLocks noChangeAspect="1" noChangeArrowheads="1"/>
          </p:cNvPicPr>
          <p:nvPr/>
        </p:nvPicPr>
        <p:blipFill>
          <a:blip r:embed="rId1"/>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09600" y="419100"/>
            <a:ext cx="9563735" cy="1184910"/>
          </a:xfrm>
          <a:prstGeom prst="rect">
            <a:avLst/>
          </a:prstGeom>
        </p:spPr>
        <p:txBody>
          <a:bodyPr wrap="square" lIns="0" tIns="0" rIns="0" bIns="0" rtlCol="0" anchor="t">
            <a:spAutoFit/>
          </a:bodyPr>
          <a:lstStyle/>
          <a:p>
            <a:pPr algn="l">
              <a:lnSpc>
                <a:spcPts val="9240"/>
              </a:lnSpc>
            </a:pPr>
            <a:r>
              <a:rPr lang="vi-VN" altLang="en-US" sz="4800" b="1">
                <a:solidFill>
                  <a:srgbClr val="00B0F0"/>
                </a:solidFill>
                <a:latin typeface="Arial" panose="020B0604020202020204" pitchFamily="34" charset="0"/>
                <a:ea typeface="Muli Bold" panose="00000800000000000000"/>
                <a:cs typeface="Arial" panose="020B0604020202020204" pitchFamily="34" charset="0"/>
                <a:sym typeface="Muli Bold" panose="00000800000000000000"/>
              </a:rPr>
              <a:t>1. GIỚI THIỆU ĐỀ TÀI</a:t>
            </a:r>
            <a:endParaRPr lang="vi-VN" altLang="en-US" sz="4800" b="1">
              <a:solidFill>
                <a:srgbClr val="00B0F0"/>
              </a:solidFill>
              <a:latin typeface="Arial" panose="020B0604020202020204" pitchFamily="34" charset="0"/>
              <a:ea typeface="Muli Bold" panose="00000800000000000000"/>
              <a:cs typeface="Arial" panose="020B0604020202020204" pitchFamily="34" charset="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pic>
        <p:nvPicPr>
          <p:cNvPr id="15" name="Picture 14"/>
          <p:cNvPicPr>
            <a:picLocks noChangeAspect="1"/>
          </p:cNvPicPr>
          <p:nvPr/>
        </p:nvPicPr>
        <p:blipFill>
          <a:blip r:embed="rId2"/>
          <a:stretch>
            <a:fillRect/>
          </a:stretch>
        </p:blipFill>
        <p:spPr>
          <a:xfrm>
            <a:off x="685800" y="2781300"/>
            <a:ext cx="701040" cy="701040"/>
          </a:xfrm>
          <a:prstGeom prst="rect">
            <a:avLst/>
          </a:prstGeom>
        </p:spPr>
      </p:pic>
      <p:sp>
        <p:nvSpPr>
          <p:cNvPr id="17" name="Text Box 16"/>
          <p:cNvSpPr txBox="1"/>
          <p:nvPr/>
        </p:nvSpPr>
        <p:spPr>
          <a:xfrm>
            <a:off x="1663700" y="2247900"/>
            <a:ext cx="14959965" cy="1753235"/>
          </a:xfrm>
          <a:prstGeom prst="rect">
            <a:avLst/>
          </a:prstGeom>
          <a:noFill/>
        </p:spPr>
        <p:txBody>
          <a:bodyPr wrap="square" rtlCol="0">
            <a:spAutoFit/>
          </a:bodyPr>
          <a:p>
            <a:pPr algn="just"/>
            <a:r>
              <a:rPr lang="vi-VN" altLang="vi-VN" sz="3600"/>
              <a:t>Lý do chọn đề tài: </a:t>
            </a:r>
            <a:r>
              <a:rPr lang="en-US" altLang="en-US" sz="3600"/>
              <a:t>Trong kỷ nguyên số hóa, hạ tầng mạng máy tính </a:t>
            </a:r>
            <a:r>
              <a:rPr lang="en-US" altLang="en-US" sz="3600"/>
              <a:t>đ</a:t>
            </a:r>
            <a:r>
              <a:rPr lang="en-US" altLang="en-US" sz="3600"/>
              <a:t>ã trở thành x</a:t>
            </a:r>
            <a:r>
              <a:rPr lang="en-US" altLang="en-US" sz="3600"/>
              <a:t>ư</a:t>
            </a:r>
            <a:r>
              <a:rPr lang="en-US" altLang="en-US" sz="3600"/>
              <a:t>ơng sống không thể thiếu cho mọi hoạt </a:t>
            </a:r>
            <a:r>
              <a:rPr lang="en-US" altLang="en-US" sz="3600"/>
              <a:t>đ</a:t>
            </a:r>
            <a:r>
              <a:rPr lang="en-US" altLang="en-US" sz="3600"/>
              <a:t>ộng của doanh nghiệp</a:t>
            </a:r>
            <a:r>
              <a:rPr lang="vi-VN" altLang="en-US" sz="3600"/>
              <a:t>. Một hệ thống mạng phải bảo đảm tính bảo mật, ổn định, hiệu năng </a:t>
            </a:r>
            <a:r>
              <a:rPr lang="vi-VN" altLang="en-US" sz="3600"/>
              <a:t>tốt.</a:t>
            </a:r>
            <a:endParaRPr lang="vi-VN" altLang="en-US" sz="3600"/>
          </a:p>
        </p:txBody>
      </p:sp>
      <p:pic>
        <p:nvPicPr>
          <p:cNvPr id="19" name="Picture 18"/>
          <p:cNvPicPr>
            <a:picLocks noChangeAspect="1"/>
          </p:cNvPicPr>
          <p:nvPr/>
        </p:nvPicPr>
        <p:blipFill>
          <a:blip r:embed="rId2"/>
          <a:stretch>
            <a:fillRect/>
          </a:stretch>
        </p:blipFill>
        <p:spPr>
          <a:xfrm>
            <a:off x="685800" y="5334000"/>
            <a:ext cx="701040" cy="701040"/>
          </a:xfrm>
          <a:prstGeom prst="rect">
            <a:avLst/>
          </a:prstGeom>
        </p:spPr>
      </p:pic>
      <p:pic>
        <p:nvPicPr>
          <p:cNvPr id="20" name="Picture 19"/>
          <p:cNvPicPr>
            <a:picLocks noChangeAspect="1"/>
          </p:cNvPicPr>
          <p:nvPr/>
        </p:nvPicPr>
        <p:blipFill>
          <a:blip r:embed="rId2"/>
          <a:stretch>
            <a:fillRect/>
          </a:stretch>
        </p:blipFill>
        <p:spPr>
          <a:xfrm>
            <a:off x="685800" y="7886700"/>
            <a:ext cx="701040" cy="701040"/>
          </a:xfrm>
          <a:prstGeom prst="rect">
            <a:avLst/>
          </a:prstGeom>
        </p:spPr>
      </p:pic>
      <p:sp>
        <p:nvSpPr>
          <p:cNvPr id="2" name="Text Box 1"/>
          <p:cNvSpPr txBox="1"/>
          <p:nvPr/>
        </p:nvSpPr>
        <p:spPr>
          <a:xfrm>
            <a:off x="1663700" y="4457700"/>
            <a:ext cx="14959965" cy="2306955"/>
          </a:xfrm>
          <a:prstGeom prst="rect">
            <a:avLst/>
          </a:prstGeom>
          <a:noFill/>
        </p:spPr>
        <p:txBody>
          <a:bodyPr wrap="square" rtlCol="0">
            <a:spAutoFit/>
          </a:bodyPr>
          <a:p>
            <a:pPr algn="just"/>
            <a:r>
              <a:rPr lang="vi-VN" altLang="en-US" sz="3600"/>
              <a:t>Với sự kết hợp giữa nghiên cứu lý thuyết và thử nghiệm giả lập trên EVE-NG cho phép xây dựng một môi trường mạng ảo hóa nhưng chạy hệ điều hành của các thiết bị thật mang lại cho ta những đánh giá thực tế về mô hình mạng của doanh nghiệp.</a:t>
            </a:r>
            <a:endParaRPr lang="vi-VN" altLang="en-US" sz="3600"/>
          </a:p>
        </p:txBody>
      </p:sp>
      <p:sp>
        <p:nvSpPr>
          <p:cNvPr id="3" name="Text Box 2"/>
          <p:cNvSpPr txBox="1"/>
          <p:nvPr/>
        </p:nvSpPr>
        <p:spPr>
          <a:xfrm>
            <a:off x="1752600" y="7353300"/>
            <a:ext cx="14871065" cy="1843405"/>
          </a:xfrm>
          <a:prstGeom prst="rect">
            <a:avLst/>
          </a:prstGeom>
          <a:noFill/>
        </p:spPr>
        <p:txBody>
          <a:bodyPr wrap="square" rtlCol="0">
            <a:noAutofit/>
          </a:bodyPr>
          <a:p>
            <a:pPr algn="just"/>
            <a:r>
              <a:rPr lang="vi-VN" altLang="en-US" sz="3600"/>
              <a:t>Đối tượng và phạm vi nghiên cứu: Doanh nghiệp với quy mô 200-500 nhân viên với nhiều phòng ban khác nhau, sử dụng các công nghệ nền tảng như VLAN, OSPF, HSRP, DHCP, STP, ACL,EVE-NG,...</a:t>
            </a:r>
            <a:endParaRPr lang="vi-VN" altLang="en-US" sz="3600"/>
          </a:p>
        </p:txBody>
      </p:sp>
      <p:pic>
        <p:nvPicPr>
          <p:cNvPr id="5" name="Picture 14" descr="C:\Documents and Settings\USER1\Desktop\543px-Logo-hcmut_svg.png"/>
          <p:cNvPicPr>
            <a:picLocks noChangeAspect="1" noChangeArrowheads="1"/>
          </p:cNvPicPr>
          <p:nvPr/>
        </p:nvPicPr>
        <p:blipFill>
          <a:blip r:embed="rId3"/>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ight Triangle 3"/>
          <p:cNvSpPr/>
          <p:nvPr/>
        </p:nvSpPr>
        <p:spPr>
          <a:xfrm rot="8460000">
            <a:off x="7602855" y="4798695"/>
            <a:ext cx="3477260" cy="689610"/>
          </a:xfrm>
          <a:prstGeom prst="rtTriangle">
            <a:avLst/>
          </a:prstGeom>
          <a:solidFill>
            <a:schemeClr val="accent4">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Parallelogram 2"/>
          <p:cNvSpPr/>
          <p:nvPr/>
        </p:nvSpPr>
        <p:spPr>
          <a:xfrm>
            <a:off x="-3113405" y="-419100"/>
            <a:ext cx="14669770" cy="12062460"/>
          </a:xfrm>
          <a:prstGeom prst="parallelogram">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ysClr val="windowText" lastClr="000000"/>
                </a:solidFill>
              </a:ln>
            </a:endParaRPr>
          </a:p>
        </p:txBody>
      </p:sp>
      <p:sp>
        <p:nvSpPr>
          <p:cNvPr id="2" name="Parallelogram 1"/>
          <p:cNvSpPr/>
          <p:nvPr/>
        </p:nvSpPr>
        <p:spPr>
          <a:xfrm>
            <a:off x="-1708785" y="4305300"/>
            <a:ext cx="12618720" cy="3672205"/>
          </a:xfrm>
          <a:prstGeom prst="parallelogram">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066800" y="1790700"/>
            <a:ext cx="6096000" cy="2691765"/>
          </a:xfrm>
          <a:prstGeom prst="rect">
            <a:avLst/>
          </a:prstGeom>
          <a:noFill/>
        </p:spPr>
        <p:txBody>
          <a:bodyPr wrap="square" rtlCol="0">
            <a:spAutoFit/>
          </a:bodyPr>
          <a:p>
            <a:r>
              <a:rPr lang="vi-VN" altLang="en-US" sz="16900" b="1"/>
              <a:t>2</a:t>
            </a:r>
            <a:endParaRPr lang="vi-VN" altLang="en-US" sz="16900" b="1"/>
          </a:p>
        </p:txBody>
      </p:sp>
      <p:sp>
        <p:nvSpPr>
          <p:cNvPr id="6" name="Text Box 5"/>
          <p:cNvSpPr txBox="1"/>
          <p:nvPr/>
        </p:nvSpPr>
        <p:spPr>
          <a:xfrm>
            <a:off x="381000" y="5676900"/>
            <a:ext cx="8260080" cy="1153160"/>
          </a:xfrm>
          <a:prstGeom prst="rect">
            <a:avLst/>
          </a:prstGeom>
          <a:noFill/>
        </p:spPr>
        <p:txBody>
          <a:bodyPr wrap="square" rtlCol="0">
            <a:spAutoFit/>
          </a:bodyPr>
          <a:p>
            <a:r>
              <a:rPr lang="vi-VN" altLang="en-US" sz="6900" b="1">
                <a:solidFill>
                  <a:schemeClr val="bg1"/>
                </a:solidFill>
              </a:rPr>
              <a:t>CƠ SỞ LÝ THUYẾT</a:t>
            </a:r>
            <a:endParaRPr lang="vi-VN" altLang="en-US" sz="6900" b="1">
              <a:solidFill>
                <a:schemeClr val="bg1"/>
              </a:solidFill>
            </a:endParaRPr>
          </a:p>
        </p:txBody>
      </p:sp>
      <p:sp>
        <p:nvSpPr>
          <p:cNvPr id="7" name="Flowchart: Manual Input 6"/>
          <p:cNvSpPr/>
          <p:nvPr/>
        </p:nvSpPr>
        <p:spPr>
          <a:xfrm>
            <a:off x="12877800" y="9258300"/>
            <a:ext cx="4800600" cy="1981200"/>
          </a:xfrm>
          <a:prstGeom prst="flowChartManualInpu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Flowchart: Manual Input 7"/>
          <p:cNvSpPr/>
          <p:nvPr/>
        </p:nvSpPr>
        <p:spPr>
          <a:xfrm>
            <a:off x="13792200" y="8572500"/>
            <a:ext cx="4800600" cy="1981200"/>
          </a:xfrm>
          <a:prstGeom prst="flowChartManualInpu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Flowchart: Manual Input 8"/>
          <p:cNvSpPr/>
          <p:nvPr/>
        </p:nvSpPr>
        <p:spPr>
          <a:xfrm>
            <a:off x="14782800" y="7886700"/>
            <a:ext cx="4800600" cy="2672080"/>
          </a:xfrm>
          <a:prstGeom prst="flowChartManualInput">
            <a:avLst/>
          </a:prstGeom>
          <a:solidFill>
            <a:schemeClr val="accent5">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09600" y="419100"/>
            <a:ext cx="13039725" cy="1184910"/>
          </a:xfrm>
          <a:prstGeom prst="rect">
            <a:avLst/>
          </a:prstGeom>
        </p:spPr>
        <p:txBody>
          <a:bodyPr wrap="square" lIns="0" tIns="0" rIns="0" bIns="0" rtlCol="0" anchor="t">
            <a:spAutoFit/>
          </a:bodyPr>
          <a:lstStyle/>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2.1 MÔ HÌNH MẠNG PHÂN CẤP</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4" name="Rounded Rectangle 3"/>
          <p:cNvSpPr/>
          <p:nvPr/>
        </p:nvSpPr>
        <p:spPr>
          <a:xfrm>
            <a:off x="5334000" y="2552700"/>
            <a:ext cx="7467600" cy="11430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sz="2800" b="1"/>
              <a:t>LỚP LÕI (CORE LAYER)</a:t>
            </a:r>
            <a:endParaRPr lang="vi-VN" altLang="en-US" sz="2800" b="1"/>
          </a:p>
        </p:txBody>
      </p:sp>
      <p:sp>
        <p:nvSpPr>
          <p:cNvPr id="5" name="Rounded Rectangle 4"/>
          <p:cNvSpPr/>
          <p:nvPr/>
        </p:nvSpPr>
        <p:spPr>
          <a:xfrm>
            <a:off x="5257800" y="4838700"/>
            <a:ext cx="7467600" cy="11430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vi-VN" altLang="en-US" sz="2800" b="1">
                <a:solidFill>
                  <a:srgbClr val="0070C0"/>
                </a:solidFill>
              </a:rPr>
              <a:t>LỚP PHÂN PHỐI (DISTRIBUTION </a:t>
            </a:r>
            <a:r>
              <a:rPr lang="vi-VN" altLang="en-US" sz="2800" b="1">
                <a:solidFill>
                  <a:srgbClr val="0070C0"/>
                </a:solidFill>
              </a:rPr>
              <a:t>LAYER)</a:t>
            </a:r>
            <a:endParaRPr lang="vi-VN" altLang="en-US" sz="2800" b="1">
              <a:solidFill>
                <a:srgbClr val="0070C0"/>
              </a:solidFill>
            </a:endParaRPr>
          </a:p>
        </p:txBody>
      </p:sp>
      <p:sp>
        <p:nvSpPr>
          <p:cNvPr id="6" name="Rounded Rectangle 5"/>
          <p:cNvSpPr/>
          <p:nvPr/>
        </p:nvSpPr>
        <p:spPr>
          <a:xfrm>
            <a:off x="5257800" y="7124700"/>
            <a:ext cx="7467600" cy="1143000"/>
          </a:xfrm>
          <a:prstGeom prst="roundRect">
            <a:avLst/>
          </a:prstGeom>
        </p:spPr>
        <p:style>
          <a:lnRef idx="2">
            <a:schemeClr val="accent3"/>
          </a:lnRef>
          <a:fillRef idx="0">
            <a:srgbClr val="FFFFFF"/>
          </a:fillRef>
          <a:effectRef idx="0">
            <a:srgbClr val="FFFFFF"/>
          </a:effectRef>
          <a:fontRef idx="minor">
            <a:schemeClr val="tx1"/>
          </a:fontRef>
        </p:style>
        <p:txBody>
          <a:bodyPr rtlCol="0" anchor="ctr"/>
          <a:p>
            <a:pPr algn="ctr"/>
            <a:r>
              <a:rPr lang="vi-VN" altLang="en-US" sz="2800" b="1">
                <a:solidFill>
                  <a:schemeClr val="accent3">
                    <a:lumMod val="75000"/>
                  </a:schemeClr>
                </a:solidFill>
              </a:rPr>
              <a:t>LỚP TRUY CẬP (ACCESS LAYER)</a:t>
            </a:r>
            <a:endParaRPr lang="vi-VN" altLang="en-US" sz="2800" b="1">
              <a:solidFill>
                <a:schemeClr val="accent3">
                  <a:lumMod val="75000"/>
                </a:schemeClr>
              </a:solidFill>
            </a:endParaRPr>
          </a:p>
        </p:txBody>
      </p:sp>
      <p:sp>
        <p:nvSpPr>
          <p:cNvPr id="16" name="Flowchart: Merge 15"/>
          <p:cNvSpPr/>
          <p:nvPr/>
        </p:nvSpPr>
        <p:spPr>
          <a:xfrm>
            <a:off x="8534400" y="3924300"/>
            <a:ext cx="914400" cy="685800"/>
          </a:xfrm>
          <a:prstGeom prst="flowChartMerge">
            <a:avLst/>
          </a:prstGeom>
          <a:solidFill>
            <a:schemeClr val="bg1">
              <a:lumMod val="6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8" name="Flowchart: Merge 17"/>
          <p:cNvSpPr/>
          <p:nvPr/>
        </p:nvSpPr>
        <p:spPr>
          <a:xfrm>
            <a:off x="8534400" y="6286500"/>
            <a:ext cx="914400" cy="685800"/>
          </a:xfrm>
          <a:prstGeom prst="flowChartMerge">
            <a:avLst/>
          </a:prstGeom>
          <a:solidFill>
            <a:schemeClr val="bg1">
              <a:lumMod val="6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pic>
        <p:nvPicPr>
          <p:cNvPr id="3"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09600" y="419100"/>
            <a:ext cx="13039725" cy="1184910"/>
          </a:xfrm>
          <a:prstGeom prst="rect">
            <a:avLst/>
          </a:prstGeom>
        </p:spPr>
        <p:txBody>
          <a:bodyPr wrap="square" lIns="0" tIns="0" rIns="0" bIns="0" rtlCol="0" anchor="t">
            <a:spAutoFit/>
          </a:bodyPr>
          <a:lstStyle/>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2.2 VLAN VÀ ĐỊNH TUYẾN LIÊN </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VLAN</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2" name="Text Box 1"/>
          <p:cNvSpPr txBox="1"/>
          <p:nvPr/>
        </p:nvSpPr>
        <p:spPr>
          <a:xfrm>
            <a:off x="533400" y="2324100"/>
            <a:ext cx="16094075" cy="6321425"/>
          </a:xfrm>
          <a:prstGeom prst="rect">
            <a:avLst/>
          </a:prstGeom>
          <a:noFill/>
        </p:spPr>
        <p:txBody>
          <a:bodyPr wrap="square" rtlCol="0">
            <a:spAutoFit/>
          </a:bodyPr>
          <a:p>
            <a:pPr marL="571500" indent="-571500"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VLAN (Virtural LAN): chia một switch vật lý thành nhiều switch ảo độc </a:t>
            </a:r>
            <a:r>
              <a:rPr lang="vi-VN" altLang="en-US" sz="3600">
                <a:latin typeface="Arial" panose="020B0604020202020204" pitchFamily="34" charset="0"/>
                <a:cs typeface="Arial" panose="020B0604020202020204" pitchFamily="34" charset="0"/>
              </a:rPr>
              <a:t>lập, mỗi VLAN là môt miền quảng bá riêng. </a:t>
            </a:r>
            <a:endParaRPr lang="vi-VN" altLang="en-US" sz="3600">
              <a:latin typeface="Arial" panose="020B0604020202020204" pitchFamily="34" charset="0"/>
              <a:cs typeface="Arial" panose="020B0604020202020204" pitchFamily="34" charset="0"/>
            </a:endParaRPr>
          </a:p>
          <a:p>
            <a:pPr marL="571500" indent="-571500" fontAlgn="auto">
              <a:spcBef>
                <a:spcPts val="3600"/>
              </a:spcBef>
              <a:spcAft>
                <a:spcPts val="2500"/>
              </a:spcAft>
              <a:buFont typeface="Wingdings" panose="05000000000000000000" charset="0"/>
              <a:buChar char="q"/>
            </a:pPr>
            <a:r>
              <a:rPr lang="vi-VN" altLang="en-US" sz="3600">
                <a:latin typeface="Arial" panose="020B0604020202020204" pitchFamily="34" charset="0"/>
                <a:cs typeface="Arial" panose="020B0604020202020204" pitchFamily="34" charset="0"/>
              </a:rPr>
              <a:t>Lợi ích: </a:t>
            </a:r>
            <a:endParaRPr lang="vi-VN" altLang="en-US" sz="3600">
              <a:latin typeface="Arial" panose="020B0604020202020204" pitchFamily="34" charset="0"/>
              <a:cs typeface="Arial" panose="020B0604020202020204" pitchFamily="34" charset="0"/>
            </a:endParaRPr>
          </a:p>
          <a:p>
            <a:pPr marL="1028700" lvl="1" indent="-571500">
              <a:buFont typeface="Wingdings" panose="05000000000000000000" charset="0"/>
              <a:buChar char="ü"/>
            </a:pPr>
            <a:r>
              <a:rPr lang="vi-VN" altLang="en-US" sz="3600">
                <a:latin typeface="Arial" panose="020B0604020202020204" pitchFamily="34" charset="0"/>
                <a:cs typeface="Arial" panose="020B0604020202020204" pitchFamily="34" charset="0"/>
              </a:rPr>
              <a:t>Tăng cường bảo mật</a:t>
            </a:r>
            <a:endParaRPr lang="vi-VN" altLang="en-US" sz="3600">
              <a:latin typeface="Arial" panose="020B0604020202020204" pitchFamily="34" charset="0"/>
              <a:cs typeface="Arial" panose="020B0604020202020204" pitchFamily="34" charset="0"/>
            </a:endParaRPr>
          </a:p>
          <a:p>
            <a:pPr marL="1028700" lvl="1" indent="-571500">
              <a:buFont typeface="Wingdings" panose="05000000000000000000" charset="0"/>
              <a:buChar char="ü"/>
            </a:pPr>
            <a:r>
              <a:rPr lang="vi-VN" altLang="en-US" sz="3600">
                <a:latin typeface="Arial" panose="020B0604020202020204" pitchFamily="34" charset="0"/>
                <a:cs typeface="Arial" panose="020B0604020202020204" pitchFamily="34" charset="0"/>
              </a:rPr>
              <a:t>Cải thiện hiệu suất</a:t>
            </a:r>
            <a:endParaRPr lang="vi-VN" altLang="en-US" sz="3600">
              <a:latin typeface="Arial" panose="020B0604020202020204" pitchFamily="34" charset="0"/>
              <a:cs typeface="Arial" panose="020B0604020202020204" pitchFamily="34" charset="0"/>
            </a:endParaRPr>
          </a:p>
          <a:p>
            <a:pPr marL="1028700" lvl="1" indent="-571500">
              <a:buFont typeface="Wingdings" panose="05000000000000000000" charset="0"/>
              <a:buChar char="ü"/>
            </a:pPr>
            <a:r>
              <a:rPr lang="vi-VN" altLang="en-US" sz="3600">
                <a:latin typeface="Arial" panose="020B0604020202020204" pitchFamily="34" charset="0"/>
                <a:cs typeface="Arial" panose="020B0604020202020204" pitchFamily="34" charset="0"/>
              </a:rPr>
              <a:t>Quản lý linh hoạt</a:t>
            </a:r>
            <a:endParaRPr lang="vi-VN" altLang="en-US" sz="3600">
              <a:latin typeface="Arial" panose="020B0604020202020204" pitchFamily="34" charset="0"/>
              <a:cs typeface="Arial" panose="020B0604020202020204" pitchFamily="34" charset="0"/>
            </a:endParaRPr>
          </a:p>
          <a:p>
            <a:pPr marL="571500" lvl="0" indent="-571500"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Định tuyến liên VLAN: </a:t>
            </a:r>
            <a:r>
              <a:rPr lang="en-US" altLang="en-US" sz="3600">
                <a:latin typeface="Arial" panose="020B0604020202020204" pitchFamily="34" charset="0"/>
                <a:cs typeface="Arial" panose="020B0604020202020204" pitchFamily="34" charset="0"/>
              </a:rPr>
              <a:t>Cho phép giao tiếp có kiểm soát giữa các VLAN khác nhau. Sử dụng Switch Layer 3 với giao diện ảo (SVI)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ể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ạt hiệu suất cao nhất.</a:t>
            </a:r>
            <a:endParaRPr lang="en-US" altLang="en-US" sz="3600">
              <a:latin typeface="Arial" panose="020B0604020202020204" pitchFamily="34" charset="0"/>
              <a:cs typeface="Arial" panose="020B0604020202020204" pitchFamily="34" charset="0"/>
            </a:endParaRPr>
          </a:p>
        </p:txBody>
      </p:sp>
      <p:pic>
        <p:nvPicPr>
          <p:cNvPr id="4"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609600" y="41910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2.3 DỰ PHÒNG GATEWAY (</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HSRP)</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4" name="Text Box 3"/>
          <p:cNvSpPr txBox="1"/>
          <p:nvPr/>
        </p:nvSpPr>
        <p:spPr>
          <a:xfrm>
            <a:off x="533400" y="2324100"/>
            <a:ext cx="16094075" cy="5446395"/>
          </a:xfrm>
          <a:prstGeom prst="rect">
            <a:avLst/>
          </a:prstGeom>
          <a:noFill/>
        </p:spPr>
        <p:txBody>
          <a:bodyPr wrap="square" rtlCol="0">
            <a:spAutoFit/>
          </a:bodyPr>
          <a:p>
            <a:pPr marL="571500" indent="-571500" algn="just" fontAlgn="auto">
              <a:spcBef>
                <a:spcPts val="3600"/>
              </a:spcBef>
              <a:buFont typeface="Wingdings" panose="05000000000000000000" charset="0"/>
              <a:buChar char="q"/>
            </a:pPr>
            <a:r>
              <a:rPr lang="en-US" altLang="en-US" sz="3600">
                <a:latin typeface="Arial" panose="020B0604020202020204" pitchFamily="34" charset="0"/>
                <a:cs typeface="Arial" panose="020B0604020202020204" pitchFamily="34" charset="0"/>
              </a:rPr>
              <a:t>Giao thức Router Dự phòng Nóng (Hot Standby Router Protocol - HSRP) là một giao thức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ộc quyền của Cisco và là một trong những FHRP phổ biến nhất</a:t>
            </a:r>
            <a:r>
              <a:rPr lang="vi-VN" altLang="en-US" sz="3600">
                <a:latin typeface="Arial" panose="020B0604020202020204" pitchFamily="34" charset="0"/>
                <a:cs typeface="Arial" panose="020B0604020202020204" pitchFamily="34" charset="0"/>
              </a:rPr>
              <a:t>.</a:t>
            </a:r>
            <a:endParaRPr lang="en-US" altLang="en-US" sz="3600">
              <a:latin typeface="Arial" panose="020B0604020202020204" pitchFamily="34" charset="0"/>
              <a:cs typeface="Arial" panose="020B0604020202020204" pitchFamily="34" charset="0"/>
            </a:endParaRPr>
          </a:p>
          <a:p>
            <a:pPr marL="57150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Vấn đề: </a:t>
            </a:r>
            <a:r>
              <a:rPr lang="en-US" altLang="en-US" sz="3600">
                <a:latin typeface="Arial" panose="020B0604020202020204" pitchFamily="34" charset="0"/>
                <a:cs typeface="Arial" panose="020B0604020202020204" pitchFamily="34" charset="0"/>
              </a:rPr>
              <a:t>Sự cố tại gateway (router/switch L3) làm cả mạng LAN mất kết nối -&gt;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iểm lỗi duy nhất.</a:t>
            </a:r>
            <a:endParaRPr lang="en-US" altLang="en-US" sz="3600">
              <a:latin typeface="Arial" panose="020B0604020202020204" pitchFamily="34" charset="0"/>
              <a:cs typeface="Arial" panose="020B0604020202020204" pitchFamily="34" charset="0"/>
            </a:endParaRPr>
          </a:p>
          <a:p>
            <a:pPr marL="571500" lvl="0" indent="-571500" algn="just" fontAlgn="auto">
              <a:spcBef>
                <a:spcPts val="3600"/>
              </a:spcBef>
              <a:buFont typeface="Wingdings" panose="05000000000000000000" charset="0"/>
              <a:buChar char="q"/>
            </a:pPr>
            <a:r>
              <a:rPr lang="en-US" altLang="en-US" sz="3600">
                <a:latin typeface="Arial" panose="020B0604020202020204" pitchFamily="34" charset="0"/>
                <a:cs typeface="Arial" panose="020B0604020202020204" pitchFamily="34" charset="0"/>
              </a:rPr>
              <a:t>Giải pháp: HSRP</a:t>
            </a:r>
            <a:r>
              <a:rPr lang="vi-VN" altLang="en-US" sz="3600">
                <a:latin typeface="Arial" panose="020B0604020202020204" pitchFamily="34" charset="0"/>
                <a:cs typeface="Arial" panose="020B0604020202020204" pitchFamily="34" charset="0"/>
              </a:rPr>
              <a:t> t</a:t>
            </a:r>
            <a:r>
              <a:rPr lang="en-US" altLang="en-US" sz="3600">
                <a:latin typeface="Arial" panose="020B0604020202020204" pitchFamily="34" charset="0"/>
                <a:cs typeface="Arial" panose="020B0604020202020204" pitchFamily="34" charset="0"/>
              </a:rPr>
              <a:t>ạo một gateway ảo với 1 </a:t>
            </a:r>
            <a:r>
              <a:rPr lang="vi-VN" altLang="en-US" sz="3600">
                <a:latin typeface="Arial" panose="020B0604020202020204" pitchFamily="34" charset="0"/>
                <a:cs typeface="Arial" panose="020B0604020202020204" pitchFamily="34" charset="0"/>
              </a:rPr>
              <a:t>SWL3</a:t>
            </a:r>
            <a:r>
              <a:rPr lang="en-US" altLang="en-US" sz="3600">
                <a:latin typeface="Arial" panose="020B0604020202020204" pitchFamily="34" charset="0"/>
                <a:cs typeface="Arial" panose="020B0604020202020204" pitchFamily="34" charset="0"/>
              </a:rPr>
              <a:t> Active và 1 </a:t>
            </a:r>
            <a:r>
              <a:rPr lang="vi-VN" altLang="en-US" sz="3600">
                <a:latin typeface="Arial" panose="020B0604020202020204" pitchFamily="34" charset="0"/>
                <a:cs typeface="Arial" panose="020B0604020202020204" pitchFamily="34" charset="0"/>
              </a:rPr>
              <a:t>SWL3</a:t>
            </a:r>
            <a:r>
              <a:rPr lang="en-US" altLang="en-US" sz="3600">
                <a:latin typeface="Arial" panose="020B0604020202020204" pitchFamily="34" charset="0"/>
                <a:cs typeface="Arial" panose="020B0604020202020204" pitchFamily="34" charset="0"/>
              </a:rPr>
              <a:t> Standby. Khi có lỗi, </a:t>
            </a:r>
            <a:r>
              <a:rPr lang="vi-VN" altLang="en-US" sz="3600">
                <a:latin typeface="Arial" panose="020B0604020202020204" pitchFamily="34" charset="0"/>
                <a:cs typeface="Arial" panose="020B0604020202020204" pitchFamily="34" charset="0"/>
              </a:rPr>
              <a:t>SWL3</a:t>
            </a:r>
            <a:r>
              <a:rPr lang="en-US" altLang="en-US" sz="3600">
                <a:latin typeface="Arial" panose="020B0604020202020204" pitchFamily="34" charset="0"/>
                <a:cs typeface="Arial" panose="020B0604020202020204" pitchFamily="34" charset="0"/>
              </a:rPr>
              <a:t> Standby sẽ tự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ộng tiếp quản,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ảm bảo kết nối không gián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oạn.</a:t>
            </a:r>
            <a:endParaRPr lang="en-US" altLang="en-US" sz="3600">
              <a:latin typeface="Arial" panose="020B0604020202020204" pitchFamily="34" charset="0"/>
              <a:cs typeface="Arial" panose="020B0604020202020204" pitchFamily="34" charset="0"/>
            </a:endParaRPr>
          </a:p>
        </p:txBody>
      </p:sp>
      <p:pic>
        <p:nvPicPr>
          <p:cNvPr id="3"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8"/>
          <p:cNvSpPr txBox="1"/>
          <p:nvPr/>
        </p:nvSpPr>
        <p:spPr>
          <a:xfrm>
            <a:off x="609600" y="41910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4 </a:t>
            </a:r>
            <a:r>
              <a:rPr lang="vi-VN" altLang="en-US" sz="4800" b="1">
                <a:solidFill>
                  <a:srgbClr val="00B0F0"/>
                </a:solidFill>
                <a:latin typeface="Muli Bold" panose="00000800000000000000"/>
                <a:ea typeface="SimSun" panose="02010600030101010101" pitchFamily="2" charset="-122"/>
                <a:cs typeface="Muli Bold" panose="00000800000000000000"/>
                <a:sym typeface="Muli Bold" panose="00000800000000000000"/>
              </a:rPr>
              <a:t>BẢO MẬT ĐA </a:t>
            </a:r>
            <a:r>
              <a:rPr lang="vi-VN" altLang="en-US" sz="4800" b="1">
                <a:solidFill>
                  <a:srgbClr val="00B0F0"/>
                </a:solidFill>
                <a:latin typeface="Muli Bold" panose="00000800000000000000"/>
                <a:ea typeface="SimSun" panose="02010600030101010101" pitchFamily="2" charset="-122"/>
                <a:cs typeface="Muli Bold" panose="00000800000000000000"/>
                <a:sym typeface="Muli Bold" panose="00000800000000000000"/>
              </a:rPr>
              <a:t>LỚP</a:t>
            </a:r>
            <a:endParaRPr lang="vi-VN" altLang="en-US" sz="4800" b="1">
              <a:solidFill>
                <a:srgbClr val="00B0F0"/>
              </a:solidFill>
              <a:latin typeface="Muli Bold" panose="00000800000000000000"/>
              <a:ea typeface="SimSun" panose="02010600030101010101" pitchFamily="2" charset="-122"/>
              <a:cs typeface="Muli Bold" panose="00000800000000000000"/>
              <a:sym typeface="Muli Bold" panose="00000800000000000000"/>
            </a:endParaRPr>
          </a:p>
        </p:txBody>
      </p:sp>
      <p:pic>
        <p:nvPicPr>
          <p:cNvPr id="14" name="Picture 13"/>
          <p:cNvPicPr>
            <a:picLocks noChangeAspect="1"/>
          </p:cNvPicPr>
          <p:nvPr/>
        </p:nvPicPr>
        <p:blipFill>
          <a:blip r:embed="rId1"/>
          <a:stretch>
            <a:fillRect/>
          </a:stretch>
        </p:blipFill>
        <p:spPr>
          <a:xfrm>
            <a:off x="609600" y="1604010"/>
            <a:ext cx="10241280" cy="30480"/>
          </a:xfrm>
          <a:prstGeom prst="rect">
            <a:avLst/>
          </a:prstGeom>
        </p:spPr>
      </p:pic>
      <p:sp>
        <p:nvSpPr>
          <p:cNvPr id="4" name="Text Box 3"/>
          <p:cNvSpPr txBox="1"/>
          <p:nvPr/>
        </p:nvSpPr>
        <p:spPr>
          <a:xfrm>
            <a:off x="533400" y="2324100"/>
            <a:ext cx="16094075" cy="2676525"/>
          </a:xfrm>
          <a:prstGeom prst="rect">
            <a:avLst/>
          </a:prstGeom>
          <a:noFill/>
        </p:spPr>
        <p:txBody>
          <a:bodyPr wrap="square" rtlCol="0">
            <a:spAutoFit/>
          </a:bodyPr>
          <a:p>
            <a:pPr marL="571500" indent="-571500" algn="just" fontAlgn="auto">
              <a:spcBef>
                <a:spcPts val="3600"/>
              </a:spcBef>
              <a:buFont typeface="Wingdings" panose="05000000000000000000" charset="0"/>
              <a:buChar char="q"/>
            </a:pPr>
            <a:r>
              <a:rPr lang="en-US" altLang="vi-VN" sz="3600">
                <a:latin typeface="Arial" panose="020B0604020202020204" pitchFamily="34" charset="0"/>
                <a:cs typeface="Arial" panose="020B0604020202020204" pitchFamily="34" charset="0"/>
              </a:rPr>
              <a:t>Firewall: </a:t>
            </a:r>
            <a:r>
              <a:rPr lang="vi-VN" altLang="en-US" sz="3600">
                <a:latin typeface="Arial" panose="020B0604020202020204" pitchFamily="34" charset="0"/>
                <a:cs typeface="Arial" panose="020B0604020202020204" pitchFamily="34" charset="0"/>
              </a:rPr>
              <a:t>B</a:t>
            </a:r>
            <a:r>
              <a:rPr lang="vi-VN" altLang="vi-VN" sz="3600">
                <a:latin typeface="Arial" panose="020B0604020202020204" pitchFamily="34" charset="0"/>
                <a:cs typeface="Arial" panose="020B0604020202020204" pitchFamily="34" charset="0"/>
              </a:rPr>
              <a:t>ảo vệ vành đai mạng</a:t>
            </a:r>
            <a:endParaRPr lang="vi-VN" altLang="en-US" sz="3600">
              <a:latin typeface="Arial" panose="020B0604020202020204" pitchFamily="34" charset="0"/>
              <a:cs typeface="Arial" panose="020B0604020202020204" pitchFamily="34" charset="0"/>
            </a:endParaRPr>
          </a:p>
          <a:p>
            <a:pPr marL="571500" lvl="0" indent="-571500" algn="just" fontAlgn="auto">
              <a:spcBef>
                <a:spcPts val="3600"/>
              </a:spcBef>
              <a:buFont typeface="Wingdings" panose="05000000000000000000" charset="0"/>
              <a:buChar char="q"/>
            </a:pPr>
            <a:r>
              <a:rPr lang="vi-VN" altLang="en-US" sz="3600">
                <a:latin typeface="Arial" panose="020B0604020202020204" pitchFamily="34" charset="0"/>
                <a:cs typeface="Arial" panose="020B0604020202020204" pitchFamily="34" charset="0"/>
              </a:rPr>
              <a:t>SwitchL3: </a:t>
            </a:r>
            <a:r>
              <a:rPr lang="vi-VN" altLang="en-US" sz="3600">
                <a:latin typeface="Arial" panose="020B0604020202020204" pitchFamily="34" charset="0"/>
                <a:cs typeface="Arial" panose="020B0604020202020204" pitchFamily="34" charset="0"/>
              </a:rPr>
              <a:t>Thực hiện chính sách truy cập giữa các </a:t>
            </a:r>
            <a:r>
              <a:rPr lang="vi-VN" altLang="en-US" sz="3600">
                <a:latin typeface="Arial" panose="020B0604020202020204" pitchFamily="34" charset="0"/>
                <a:cs typeface="Arial" panose="020B0604020202020204" pitchFamily="34" charset="0"/>
              </a:rPr>
              <a:t>vlan</a:t>
            </a:r>
            <a:endParaRPr lang="vi-VN" altLang="en-US" sz="3600">
              <a:latin typeface="Arial" panose="020B0604020202020204" pitchFamily="34" charset="0"/>
              <a:cs typeface="Arial" panose="020B0604020202020204" pitchFamily="34" charset="0"/>
            </a:endParaRPr>
          </a:p>
          <a:p>
            <a:pPr marL="571500" lvl="0" indent="-571500" algn="just" fontAlgn="auto">
              <a:spcBef>
                <a:spcPts val="3600"/>
              </a:spcBef>
              <a:buFont typeface="Wingdings" panose="05000000000000000000" charset="0"/>
              <a:buChar char="q"/>
            </a:pPr>
            <a:endParaRPr lang="vi-VN" altLang="en-US" sz="3600">
              <a:latin typeface="Arial" panose="020B0604020202020204" pitchFamily="34" charset="0"/>
              <a:cs typeface="Arial" panose="020B0604020202020204" pitchFamily="34" charset="0"/>
            </a:endParaRPr>
          </a:p>
        </p:txBody>
      </p:sp>
      <p:sp>
        <p:nvSpPr>
          <p:cNvPr id="3" name="TextBox 8"/>
          <p:cNvSpPr txBox="1"/>
          <p:nvPr/>
        </p:nvSpPr>
        <p:spPr>
          <a:xfrm>
            <a:off x="736600" y="4305300"/>
            <a:ext cx="13039725" cy="1184910"/>
          </a:xfrm>
          <a:prstGeom prst="rect">
            <a:avLst/>
          </a:prstGeom>
        </p:spPr>
        <p:txBody>
          <a:bodyPr wrap="square" lIns="0" tIns="0" rIns="0" bIns="0" rtlCol="0" anchor="t">
            <a:spAutoFit/>
          </a:bodyPr>
          <a:p>
            <a:pPr algn="l">
              <a:lnSpc>
                <a:spcPts val="9240"/>
              </a:lnSpc>
            </a:pP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2.</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5 SPANNING TREE PROTOCOL (</a:t>
            </a:r>
            <a:r>
              <a:rPr lang="vi-VN" altLang="en-US" sz="4800" b="1">
                <a:solidFill>
                  <a:srgbClr val="00B0F0"/>
                </a:solidFill>
                <a:latin typeface="Muli Bold" panose="00000800000000000000"/>
                <a:ea typeface="Muli Bold" panose="00000800000000000000"/>
                <a:cs typeface="Muli Bold" panose="00000800000000000000"/>
                <a:sym typeface="Muli Bold" panose="00000800000000000000"/>
              </a:rPr>
              <a:t>STP)</a:t>
            </a:r>
            <a:endParaRPr lang="vi-VN" altLang="en-US" sz="4800" b="1">
              <a:solidFill>
                <a:srgbClr val="00B0F0"/>
              </a:solidFill>
              <a:latin typeface="Muli Bold" panose="00000800000000000000"/>
              <a:ea typeface="Muli Bold" panose="00000800000000000000"/>
              <a:cs typeface="Muli Bold" panose="00000800000000000000"/>
              <a:sym typeface="Muli Bold" panose="00000800000000000000"/>
            </a:endParaRPr>
          </a:p>
        </p:txBody>
      </p:sp>
      <p:pic>
        <p:nvPicPr>
          <p:cNvPr id="5" name="Picture 4"/>
          <p:cNvPicPr>
            <a:picLocks noChangeAspect="1"/>
          </p:cNvPicPr>
          <p:nvPr/>
        </p:nvPicPr>
        <p:blipFill>
          <a:blip r:embed="rId1"/>
          <a:stretch>
            <a:fillRect/>
          </a:stretch>
        </p:blipFill>
        <p:spPr>
          <a:xfrm>
            <a:off x="736600" y="5490210"/>
            <a:ext cx="10241280" cy="30480"/>
          </a:xfrm>
          <a:prstGeom prst="rect">
            <a:avLst/>
          </a:prstGeom>
        </p:spPr>
      </p:pic>
      <p:sp>
        <p:nvSpPr>
          <p:cNvPr id="6" name="Text Box 5"/>
          <p:cNvSpPr txBox="1"/>
          <p:nvPr/>
        </p:nvSpPr>
        <p:spPr>
          <a:xfrm>
            <a:off x="533400" y="6134100"/>
            <a:ext cx="16094075" cy="3322955"/>
          </a:xfrm>
          <a:prstGeom prst="rect">
            <a:avLst/>
          </a:prstGeom>
          <a:noFill/>
        </p:spPr>
        <p:txBody>
          <a:bodyPr wrap="square" rtlCol="0">
            <a:spAutoFit/>
          </a:bodyPr>
          <a:p>
            <a:pPr marL="571500" indent="-571500" algn="just" fontAlgn="auto">
              <a:spcBef>
                <a:spcPts val="3600"/>
              </a:spcBef>
              <a:buFont typeface="Wingdings" panose="05000000000000000000" charset="0"/>
              <a:buChar char="q"/>
            </a:pPr>
            <a:r>
              <a:rPr lang="en-US" altLang="en-US" sz="3600">
                <a:latin typeface="Arial" panose="020B0604020202020204" pitchFamily="34" charset="0"/>
                <a:cs typeface="Arial" panose="020B0604020202020204" pitchFamily="34" charset="0"/>
              </a:rPr>
              <a:t>Spanning Tree Protocol (STP) là một giao thức mạng Layer 2 (lớp liên kết dữ liệu) </a:t>
            </a:r>
            <a:r>
              <a:rPr lang="en-US" altLang="en-US" sz="3600">
                <a:latin typeface="Arial" panose="020B0604020202020204" pitchFamily="34" charset="0"/>
                <a:cs typeface="Arial" panose="020B0604020202020204" pitchFamily="34" charset="0"/>
              </a:rPr>
              <a:t>đư</a:t>
            </a:r>
            <a:r>
              <a:rPr lang="en-US" altLang="en-US" sz="3600">
                <a:latin typeface="Arial" panose="020B0604020202020204" pitchFamily="34" charset="0"/>
                <a:cs typeface="Arial" panose="020B0604020202020204" pitchFamily="34" charset="0"/>
              </a:rPr>
              <a:t>ợc sử dụng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ể ng</a:t>
            </a:r>
            <a:r>
              <a:rPr lang="en-US" altLang="en-US" sz="3600">
                <a:latin typeface="Arial" panose="020B0604020202020204" pitchFamily="34" charset="0"/>
                <a:cs typeface="Arial" panose="020B0604020202020204" pitchFamily="34" charset="0"/>
              </a:rPr>
              <a:t>ă</a:t>
            </a:r>
            <a:r>
              <a:rPr lang="en-US" altLang="en-US" sz="3600">
                <a:latin typeface="Arial" panose="020B0604020202020204" pitchFamily="34" charset="0"/>
                <a:cs typeface="Arial" panose="020B0604020202020204" pitchFamily="34" charset="0"/>
              </a:rPr>
              <a:t>n chặn các vòng lặp (loops) trong mạng cục bộ (LAN) có chứa các </a:t>
            </a:r>
            <a:r>
              <a:rPr lang="en-US" altLang="en-US" sz="3600">
                <a:latin typeface="Arial" panose="020B0604020202020204" pitchFamily="34" charset="0"/>
                <a:cs typeface="Arial" panose="020B0604020202020204" pitchFamily="34" charset="0"/>
              </a:rPr>
              <a:t>đư</a:t>
            </a:r>
            <a:r>
              <a:rPr lang="en-US" altLang="en-US" sz="3600">
                <a:latin typeface="Arial" panose="020B0604020202020204" pitchFamily="34" charset="0"/>
                <a:cs typeface="Arial" panose="020B0604020202020204" pitchFamily="34" charset="0"/>
              </a:rPr>
              <a:t>ờng dẫn dự phòng. </a:t>
            </a:r>
            <a:endParaRPr lang="en-US" altLang="en-US" sz="3600">
              <a:latin typeface="Arial" panose="020B0604020202020204" pitchFamily="34" charset="0"/>
              <a:cs typeface="Arial" panose="020B0604020202020204" pitchFamily="34" charset="0"/>
            </a:endParaRPr>
          </a:p>
          <a:p>
            <a:pPr marL="571500" indent="-571500" algn="just" fontAlgn="auto">
              <a:spcBef>
                <a:spcPts val="3600"/>
              </a:spcBef>
              <a:buFont typeface="Wingdings" panose="05000000000000000000" charset="0"/>
              <a:buChar char="q"/>
            </a:pPr>
            <a:r>
              <a:rPr lang="en-US" altLang="en-US" sz="3600">
                <a:latin typeface="Arial" panose="020B0604020202020204" pitchFamily="34" charset="0"/>
                <a:cs typeface="Arial" panose="020B0604020202020204" pitchFamily="34" charset="0"/>
              </a:rPr>
              <a:t>Mục tiêu chính của STP là tạo ra một cấu trúc mạng logic không có vòng lặp,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ảm bảo hiệu suất và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ộ ổn </a:t>
            </a:r>
            <a:r>
              <a:rPr lang="en-US" altLang="en-US" sz="3600">
                <a:latin typeface="Arial" panose="020B0604020202020204" pitchFamily="34" charset="0"/>
                <a:cs typeface="Arial" panose="020B0604020202020204" pitchFamily="34" charset="0"/>
              </a:rPr>
              <a:t>đ</a:t>
            </a:r>
            <a:r>
              <a:rPr lang="en-US" altLang="en-US" sz="3600">
                <a:latin typeface="Arial" panose="020B0604020202020204" pitchFamily="34" charset="0"/>
                <a:cs typeface="Arial" panose="020B0604020202020204" pitchFamily="34" charset="0"/>
              </a:rPr>
              <a:t>ịnh của mạng.</a:t>
            </a:r>
            <a:endParaRPr lang="en-US" altLang="en-US" sz="3600">
              <a:latin typeface="Arial" panose="020B0604020202020204" pitchFamily="34" charset="0"/>
              <a:cs typeface="Arial" panose="020B0604020202020204" pitchFamily="34" charset="0"/>
            </a:endParaRPr>
          </a:p>
        </p:txBody>
      </p:sp>
      <p:pic>
        <p:nvPicPr>
          <p:cNvPr id="7" name="Picture 14" descr="C:\Documents and Settings\USER1\Desktop\543px-Logo-hcmut_svg.png"/>
          <p:cNvPicPr>
            <a:picLocks noChangeAspect="1" noChangeArrowheads="1"/>
          </p:cNvPicPr>
          <p:nvPr/>
        </p:nvPicPr>
        <p:blipFill>
          <a:blip r:embed="rId2"/>
          <a:stretch>
            <a:fillRect/>
          </a:stretch>
        </p:blipFill>
        <p:spPr>
          <a:xfrm>
            <a:off x="15547340" y="38100"/>
            <a:ext cx="2740660" cy="17741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1243*612"/>
  <p:tag name="TABLE_ENDDRAG_RECT" val="54*171*1243*612"/>
</p:tagLst>
</file>

<file path=ppt/tags/tag6.xml><?xml version="1.0" encoding="utf-8"?>
<p:tagLst xmlns:p="http://schemas.openxmlformats.org/presentationml/2006/main">
  <p:tag name="TABLE_ENDDRAG_ORIGIN_RECT" val="1293*619"/>
  <p:tag name="TABLE_ENDDRAG_RECT" val="78*171*1293*6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5281</Words>
  <Application>WPS Presentation</Application>
  <PresentationFormat>On-screen Show (4:3)</PresentationFormat>
  <Paragraphs>298</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Muli Bold</vt:lpstr>
      <vt:lpstr>Muli Ultra-Bold</vt:lpstr>
      <vt:lpstr>Wingdings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và Tím Thông thường Doanh nghiệp Phát triển ứng dụng Khởi nghiệp Bản thuyết trình trình bày ý tưởng</dc:title>
  <dc:creator/>
  <cp:lastModifiedBy>Quyền Tryhard</cp:lastModifiedBy>
  <cp:revision>14</cp:revision>
  <dcterms:created xsi:type="dcterms:W3CDTF">2006-08-16T00:00:00Z</dcterms:created>
  <dcterms:modified xsi:type="dcterms:W3CDTF">2025-07-19T01:28:05Z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70F9431E8A7E4FF98157B416F5F0762C_12</vt:lpwstr>
  </property>
  <property fmtid="{D5CDD505-2E9C-101B-9397-08002B2CF9AE}" pid="3" name="KSOProductBuildVer">
    <vt:lpwstr>1033-12.2.0.21931</vt:lpwstr>
  </property>
</Properties>
</file>