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3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7.xml"/><Relationship Id="rId22" Type="http://schemas.openxmlformats.org/officeDocument/2006/relationships/font" Target="fonts/Lato-boldItalic.fntdata"/><Relationship Id="rId10" Type="http://schemas.openxmlformats.org/officeDocument/2006/relationships/slide" Target="slides/slide6.xml"/><Relationship Id="rId21" Type="http://schemas.openxmlformats.org/officeDocument/2006/relationships/font" Target="fonts/Lato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aleway-regular.fntdata"/><Relationship Id="rId14" Type="http://schemas.openxmlformats.org/officeDocument/2006/relationships/slide" Target="slides/slide10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5" Type="http://schemas.openxmlformats.org/officeDocument/2006/relationships/slide" Target="slides/slide1.xml"/><Relationship Id="rId19" Type="http://schemas.openxmlformats.org/officeDocument/2006/relationships/font" Target="fonts/Lato-regular.fntdata"/><Relationship Id="rId6" Type="http://schemas.openxmlformats.org/officeDocument/2006/relationships/slide" Target="slides/slide2.xml"/><Relationship Id="rId18" Type="http://schemas.openxmlformats.org/officeDocument/2006/relationships/font" Target="fonts/Raleway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100"/>
            </a:lvl1pPr>
            <a:lvl2pPr lvl="1">
              <a:spcBef>
                <a:spcPts val="0"/>
              </a:spcBef>
              <a:buSzPts val="1400"/>
              <a:buChar char="○"/>
              <a:defRPr sz="1100"/>
            </a:lvl2pPr>
            <a:lvl3pPr lvl="2">
              <a:spcBef>
                <a:spcPts val="0"/>
              </a:spcBef>
              <a:buSzPts val="1400"/>
              <a:buChar char="■"/>
              <a:defRPr sz="1100"/>
            </a:lvl3pPr>
            <a:lvl4pPr lvl="3">
              <a:spcBef>
                <a:spcPts val="0"/>
              </a:spcBef>
              <a:buSzPts val="1400"/>
              <a:buChar char="●"/>
              <a:defRPr sz="1100"/>
            </a:lvl4pPr>
            <a:lvl5pPr lvl="4">
              <a:spcBef>
                <a:spcPts val="0"/>
              </a:spcBef>
              <a:buSzPts val="1400"/>
              <a:buChar char="○"/>
              <a:defRPr sz="1100"/>
            </a:lvl5pPr>
            <a:lvl6pPr lvl="5">
              <a:spcBef>
                <a:spcPts val="0"/>
              </a:spcBef>
              <a:buSzPts val="1400"/>
              <a:buChar char="■"/>
              <a:defRPr sz="1100"/>
            </a:lvl6pPr>
            <a:lvl7pPr lvl="6">
              <a:spcBef>
                <a:spcPts val="0"/>
              </a:spcBef>
              <a:buSzPts val="1400"/>
              <a:buChar char="●"/>
              <a:defRPr sz="1100"/>
            </a:lvl7pPr>
            <a:lvl8pPr lvl="7">
              <a:spcBef>
                <a:spcPts val="0"/>
              </a:spcBef>
              <a:buSzPts val="1400"/>
              <a:buChar char="○"/>
              <a:defRPr sz="1100"/>
            </a:lvl8pPr>
            <a:lvl9pPr lvl="8">
              <a:spcBef>
                <a:spcPts val="0"/>
              </a:spcBef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729450" y="1322450"/>
            <a:ext cx="3787800" cy="1988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729595" y="3401500"/>
            <a:ext cx="3787800" cy="54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grpSp>
        <p:nvGrpSpPr>
          <p:cNvPr id="13" name="Shape 1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4" name="Shape 1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92" name="Shape 9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93" name="Shape 9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 1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ide view of hands writing in a notebook at a cafe" id="100" name="Shape 100"/>
          <p:cNvPicPr preferRelativeResize="0"/>
          <p:nvPr/>
        </p:nvPicPr>
        <p:blipFill rotWithShape="1">
          <a:blip r:embed="rId2">
            <a:alphaModFix/>
          </a:blip>
          <a:srcRect b="26446" l="9050" r="54351" t="12064"/>
          <a:stretch/>
        </p:blipFill>
        <p:spPr>
          <a:xfrm>
            <a:off x="1" y="-50"/>
            <a:ext cx="4572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Shape 101"/>
          <p:cNvSpPr/>
          <p:nvPr/>
        </p:nvSpPr>
        <p:spPr>
          <a:xfrm>
            <a:off x="1650" y="0"/>
            <a:ext cx="4568700" cy="5143500"/>
          </a:xfrm>
          <a:prstGeom prst="rect">
            <a:avLst/>
          </a:prstGeom>
          <a:solidFill>
            <a:srgbClr val="178D7D">
              <a:alpha val="68080"/>
            </a:srgb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02" name="Shape 10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03" name="Shape 10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5" name="Shape 105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06" name="Shape 106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07" name="Shape 107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108" name="Shape 108"/>
          <p:cNvSpPr txBox="1"/>
          <p:nvPr>
            <p:ph idx="12" type="sldNum"/>
          </p:nvPr>
        </p:nvSpPr>
        <p:spPr>
          <a:xfrm>
            <a:off x="8536300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 1 2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Shape 110"/>
          <p:cNvPicPr preferRelativeResize="0"/>
          <p:nvPr/>
        </p:nvPicPr>
        <p:blipFill rotWithShape="1">
          <a:blip r:embed="rId2">
            <a:alphaModFix/>
          </a:blip>
          <a:srcRect b="0" l="31883" r="25713" t="8096"/>
          <a:stretch/>
        </p:blipFill>
        <p:spPr>
          <a:xfrm>
            <a:off x="0" y="0"/>
            <a:ext cx="45752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Shape 111"/>
          <p:cNvSpPr/>
          <p:nvPr/>
        </p:nvSpPr>
        <p:spPr>
          <a:xfrm>
            <a:off x="-75" y="0"/>
            <a:ext cx="4572000" cy="5143500"/>
          </a:xfrm>
          <a:prstGeom prst="rect">
            <a:avLst/>
          </a:prstGeom>
          <a:solidFill>
            <a:srgbClr val="178D7D">
              <a:alpha val="68080"/>
            </a:srgb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12" name="Shape 11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13" name="Shape 11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15" name="Shape 115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6" name="Shape 116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118" name="Shape 1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21" name="Shape 1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bg>
      <p:bgPr>
        <a:solidFill>
          <a:schemeClr val="dk1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Shape 123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24" name="Shape 12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5" name="Shape 12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26" name="Shape 126"/>
          <p:cNvSpPr txBox="1"/>
          <p:nvPr>
            <p:ph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8" name="Shape 12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slide 1">
    <p:bg>
      <p:bgPr>
        <a:solidFill>
          <a:schemeClr val="lt2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ctrTitle"/>
          </p:nvPr>
        </p:nvSpPr>
        <p:spPr>
          <a:xfrm>
            <a:off x="729450" y="1322450"/>
            <a:ext cx="3787800" cy="1988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729595" y="3401500"/>
            <a:ext cx="3787800" cy="54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grpSp>
        <p:nvGrpSpPr>
          <p:cNvPr id="21" name="Shape 2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2" name="Shape 2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4" name="Shape 24"/>
          <p:cNvSpPr/>
          <p:nvPr/>
        </p:nvSpPr>
        <p:spPr>
          <a:xfrm>
            <a:off x="0" y="1"/>
            <a:ext cx="9144000" cy="46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25" name="Shape 25"/>
          <p:cNvGrpSpPr/>
          <p:nvPr/>
        </p:nvGrpSpPr>
        <p:grpSpPr>
          <a:xfrm>
            <a:off x="5063224" y="1313339"/>
            <a:ext cx="3459829" cy="2670551"/>
            <a:chOff x="3553042" y="1657806"/>
            <a:chExt cx="3461100" cy="2671532"/>
          </a:xfrm>
        </p:grpSpPr>
        <p:sp>
          <p:nvSpPr>
            <p:cNvPr id="26" name="Shape 26"/>
            <p:cNvSpPr/>
            <p:nvPr/>
          </p:nvSpPr>
          <p:spPr>
            <a:xfrm>
              <a:off x="4856024" y="3625653"/>
              <a:ext cx="944700" cy="663300"/>
            </a:xfrm>
            <a:prstGeom prst="trapezoid">
              <a:avLst>
                <a:gd fmla="val 25000" name="adj"/>
              </a:avLst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10800000">
              <a:off x="4953871" y="3681997"/>
              <a:ext cx="400200" cy="606600"/>
            </a:xfrm>
            <a:prstGeom prst="triangle">
              <a:avLst>
                <a:gd fmla="val 96745" name="adj"/>
              </a:avLst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4767796" y="3681816"/>
              <a:ext cx="163500" cy="606600"/>
            </a:xfrm>
            <a:prstGeom prst="triangle">
              <a:avLst>
                <a:gd fmla="val 98558" name="adj"/>
              </a:avLst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10800000">
              <a:off x="4678237" y="4276102"/>
              <a:ext cx="1210800" cy="45600"/>
            </a:xfrm>
            <a:prstGeom prst="roundRect">
              <a:avLst>
                <a:gd fmla="val 500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rot="10800000">
              <a:off x="4668343" y="4283738"/>
              <a:ext cx="1230600" cy="45600"/>
            </a:xfrm>
            <a:prstGeom prst="roundRect">
              <a:avLst>
                <a:gd fmla="val 50000" name="adj"/>
              </a:avLst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4926950" y="3681915"/>
              <a:ext cx="42900" cy="5943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3553042" y="1674645"/>
              <a:ext cx="3461100" cy="2014500"/>
            </a:xfrm>
            <a:prstGeom prst="roundRect">
              <a:avLst>
                <a:gd fmla="val 1882" name="adj"/>
              </a:avLst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3553042" y="1657806"/>
              <a:ext cx="3461100" cy="2014500"/>
            </a:xfrm>
            <a:prstGeom prst="roundRect">
              <a:avLst>
                <a:gd fmla="val 1764" name="adj"/>
              </a:avLst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pic>
        <p:nvPicPr>
          <p:cNvPr descr="Component Detail" id="34" name="Shape 34"/>
          <p:cNvPicPr preferRelativeResize="0"/>
          <p:nvPr/>
        </p:nvPicPr>
        <p:blipFill rotWithShape="1">
          <a:blip r:embed="rId2">
            <a:alphaModFix/>
          </a:blip>
          <a:srcRect b="25076" l="0" r="0" t="0"/>
          <a:stretch/>
        </p:blipFill>
        <p:spPr>
          <a:xfrm>
            <a:off x="5161725" y="1399791"/>
            <a:ext cx="3262825" cy="1833425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Shape 35"/>
          <p:cNvSpPr/>
          <p:nvPr/>
        </p:nvSpPr>
        <p:spPr>
          <a:xfrm flipH="1">
            <a:off x="5156196" y="1401826"/>
            <a:ext cx="3268577" cy="1812993"/>
          </a:xfrm>
          <a:prstGeom prst="rtTriangle">
            <a:avLst/>
          </a:prstGeom>
          <a:solidFill>
            <a:srgbClr val="000000">
              <a:alpha val="3080"/>
            </a:srgb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36" name="Shape 36"/>
          <p:cNvGrpSpPr/>
          <p:nvPr/>
        </p:nvGrpSpPr>
        <p:grpSpPr>
          <a:xfrm>
            <a:off x="7666681" y="2077877"/>
            <a:ext cx="1148179" cy="2282764"/>
            <a:chOff x="7666681" y="2077877"/>
            <a:chExt cx="1148179" cy="2282764"/>
          </a:xfrm>
        </p:grpSpPr>
        <p:grpSp>
          <p:nvGrpSpPr>
            <p:cNvPr id="37" name="Shape 37"/>
            <p:cNvGrpSpPr/>
            <p:nvPr/>
          </p:nvGrpSpPr>
          <p:grpSpPr>
            <a:xfrm>
              <a:off x="7666681" y="2077877"/>
              <a:ext cx="1148179" cy="2282764"/>
              <a:chOff x="3983627" y="1676395"/>
              <a:chExt cx="1449538" cy="2881914"/>
            </a:xfrm>
          </p:grpSpPr>
          <p:sp>
            <p:nvSpPr>
              <p:cNvPr id="38" name="Shape 38"/>
              <p:cNvSpPr/>
              <p:nvPr/>
            </p:nvSpPr>
            <p:spPr>
              <a:xfrm rot="-5400000">
                <a:off x="3276827" y="2404608"/>
                <a:ext cx="2860500" cy="1446900"/>
              </a:xfrm>
              <a:prstGeom prst="roundRect">
                <a:avLst>
                  <a:gd fmla="val 4551" name="adj"/>
                </a:avLst>
              </a:pr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Shape 39"/>
              <p:cNvSpPr/>
              <p:nvPr/>
            </p:nvSpPr>
            <p:spPr>
              <a:xfrm rot="-5400000">
                <a:off x="3279465" y="2383195"/>
                <a:ext cx="2860500" cy="1446900"/>
              </a:xfrm>
              <a:prstGeom prst="roundRect">
                <a:avLst>
                  <a:gd fmla="val 4551" name="adj"/>
                </a:avLst>
              </a:prstGeom>
              <a:solidFill>
                <a:srgbClr val="333333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" name="Shape 40"/>
              <p:cNvSpPr/>
              <p:nvPr/>
            </p:nvSpPr>
            <p:spPr>
              <a:xfrm>
                <a:off x="4473243" y="4318802"/>
                <a:ext cx="472800" cy="76800"/>
              </a:xfrm>
              <a:prstGeom prst="roundRect">
                <a:avLst>
                  <a:gd fmla="val 50000" name="adj"/>
                </a:avLst>
              </a:prstGeom>
              <a:solidFill>
                <a:srgbClr val="4B4B4B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descr="Mobile View" id="41" name="Shape 41"/>
            <p:cNvPicPr preferRelativeResize="0"/>
            <p:nvPr/>
          </p:nvPicPr>
          <p:blipFill rotWithShape="1">
            <a:blip r:embed="rId3">
              <a:alphaModFix/>
            </a:blip>
            <a:srcRect b="4371" l="0" r="0" t="4362"/>
            <a:stretch/>
          </p:blipFill>
          <p:spPr>
            <a:xfrm>
              <a:off x="7720839" y="2222723"/>
              <a:ext cx="1037555" cy="183341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" name="Shape 42"/>
            <p:cNvSpPr/>
            <p:nvPr/>
          </p:nvSpPr>
          <p:spPr>
            <a:xfrm flipH="1">
              <a:off x="7722342" y="2222973"/>
              <a:ext cx="1037700" cy="1833000"/>
            </a:xfrm>
            <a:prstGeom prst="rtTriangle">
              <a:avLst/>
            </a:prstGeom>
            <a:solidFill>
              <a:srgbClr val="000000">
                <a:alpha val="3080"/>
              </a:srgb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Shape 4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5" name="Shape 4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Shape 47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51" name="Shape 5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2" name="Shape 5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4" name="Shape 5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59" name="Shape 5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0" name="Shape 6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" name="Shape 6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2" name="Shape 62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68" name="Shape 6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9" name="Shape 6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1" name="Shape 71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only 1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" name="Shape 7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78" name="Shape 7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79" name="Shape 7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1" name="Shape 81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accent3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Shape 85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86" name="Shape 8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Shape 8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ctrTitle"/>
          </p:nvPr>
        </p:nvSpPr>
        <p:spPr>
          <a:xfrm>
            <a:off x="729450" y="1322450"/>
            <a:ext cx="3787800" cy="1446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Final</a:t>
            </a:r>
            <a:br>
              <a:rPr lang="en"/>
            </a:br>
            <a:r>
              <a:rPr lang="en"/>
              <a:t>Project</a:t>
            </a:r>
          </a:p>
        </p:txBody>
      </p:sp>
      <p:sp>
        <p:nvSpPr>
          <p:cNvPr id="136" name="Shape 136"/>
          <p:cNvSpPr txBox="1"/>
          <p:nvPr>
            <p:ph idx="1" type="subTitle"/>
          </p:nvPr>
        </p:nvSpPr>
        <p:spPr>
          <a:xfrm>
            <a:off x="729600" y="2921750"/>
            <a:ext cx="3787800" cy="82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Some simple games for children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Nathan Goretski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Next Steps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3" name="Shape 193"/>
          <p:cNvSpPr txBox="1"/>
          <p:nvPr>
            <p:ph idx="2" type="body"/>
          </p:nvPr>
        </p:nvSpPr>
        <p:spPr>
          <a:xfrm>
            <a:off x="5174225" y="403150"/>
            <a:ext cx="3374400" cy="4462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00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Ultimate goal would be to get this on the app store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u="sng"/>
              <a:t>Things that would need to happen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Cleanup error handling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Test on a few more virtual devices I’ve only tested on one so far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Polish.  Meaning a few more feedback sounds, cleanup the utilitarian UI, cleanup images.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Add more checks for android version to maximize compatibility (for example setting background on buttons is slightly different after JellyBean)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2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729450" y="1322450"/>
            <a:ext cx="2859900" cy="1518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Outline</a:t>
            </a:r>
          </a:p>
        </p:txBody>
      </p:sp>
      <p:sp>
        <p:nvSpPr>
          <p:cNvPr id="142" name="Shape 142"/>
          <p:cNvSpPr txBox="1"/>
          <p:nvPr>
            <p:ph idx="4294967295" type="subTitle"/>
          </p:nvPr>
        </p:nvSpPr>
        <p:spPr>
          <a:xfrm>
            <a:off x="4542975" y="1376351"/>
            <a:ext cx="4080000" cy="2126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1600">
                <a:solidFill>
                  <a:srgbClr val="FFFFFF"/>
                </a:solidFill>
              </a:rPr>
              <a:t>Overview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1600">
                <a:solidFill>
                  <a:srgbClr val="FFFFFF"/>
                </a:solidFill>
              </a:rPr>
              <a:t>High Level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1600">
                <a:solidFill>
                  <a:srgbClr val="FFFFFF"/>
                </a:solidFill>
              </a:rPr>
              <a:t>Architecture Breakdown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1600">
                <a:solidFill>
                  <a:srgbClr val="FFFFFF"/>
                </a:solidFill>
              </a:rPr>
              <a:t>Next Steps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Overview</a:t>
            </a:r>
          </a:p>
        </p:txBody>
      </p:sp>
      <p:sp>
        <p:nvSpPr>
          <p:cNvPr id="148" name="Shape 148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00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A set of 4 simple games for young children using various tools and techniques learned through the class</a:t>
            </a:r>
          </a:p>
          <a:p>
            <a:pPr indent="0" lvl="0" marL="0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Each game will try to focus on a different concept learned in class</a:t>
            </a:r>
            <a:r>
              <a:rPr lang="en"/>
              <a:t> 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High Level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4" name="Shape 154"/>
          <p:cNvSpPr txBox="1"/>
          <p:nvPr>
            <p:ph idx="2" type="body"/>
          </p:nvPr>
        </p:nvSpPr>
        <p:spPr>
          <a:xfrm>
            <a:off x="5174225" y="403150"/>
            <a:ext cx="3374400" cy="4462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00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1 Main Screen with navigation to 4 games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u="sng"/>
              <a:t>Screens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Main Screen : contains 4 buttons, each one taking you to a different game.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Game 1 : Memory matching game that slowly gets larger as you play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Game 2 : Multi-choice counting game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Game 3 : Music player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Game 4 : Present popping game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Architecture Breakdown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b="1" lang="en" sz="700">
                <a:solidFill>
                  <a:schemeClr val="lt1"/>
                </a:solidFill>
              </a:rPr>
              <a:t>1</a:t>
            </a:r>
          </a:p>
        </p:txBody>
      </p:sp>
      <p:sp>
        <p:nvSpPr>
          <p:cNvPr id="165" name="Shape 165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Architecture Breakdown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b="0" lang="en"/>
              <a:t>Game 1</a:t>
            </a:r>
          </a:p>
        </p:txBody>
      </p:sp>
      <p:sp>
        <p:nvSpPr>
          <p:cNvPr id="166" name="Shape 166"/>
          <p:cNvSpPr txBox="1"/>
          <p:nvPr>
            <p:ph idx="2" type="body"/>
          </p:nvPr>
        </p:nvSpPr>
        <p:spPr>
          <a:xfrm>
            <a:off x="5174225" y="776375"/>
            <a:ext cx="3374400" cy="38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00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Memory Matching game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The game of memory played on a programmatically created grid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Dynamically sized grid based with the size of the grid growing every time you match all the images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Grid begins at 1x2 and grows to 2x3, 3x4, etc.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The layout resets every time you restart or beat the game at the max grid size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b="1" lang="en" sz="700">
                <a:solidFill>
                  <a:schemeClr val="lt1"/>
                </a:solidFill>
              </a:rPr>
              <a:t>1</a:t>
            </a:r>
          </a:p>
        </p:txBody>
      </p:sp>
      <p:sp>
        <p:nvSpPr>
          <p:cNvPr id="172" name="Shape 172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Architecture Breakdown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0" lang="en"/>
              <a:t>Game 2</a:t>
            </a:r>
          </a:p>
        </p:txBody>
      </p:sp>
      <p:sp>
        <p:nvSpPr>
          <p:cNvPr id="173" name="Shape 173"/>
          <p:cNvSpPr txBox="1"/>
          <p:nvPr>
            <p:ph idx="2" type="body"/>
          </p:nvPr>
        </p:nvSpPr>
        <p:spPr>
          <a:xfrm>
            <a:off x="5174225" y="783850"/>
            <a:ext cx="3374400" cy="2969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00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Counting game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Static constraint layout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Simple 4 button selection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Image is shown to the player with a random count of objects on it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3 buttons show a random, unrelated number while one of the buttons shows the correct count of an object in an image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Clicking the correct count will give the player a new image with a new random count of objects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b="1" lang="en" sz="700">
                <a:solidFill>
                  <a:schemeClr val="lt1"/>
                </a:solidFill>
              </a:rPr>
              <a:t>1</a:t>
            </a:r>
          </a:p>
        </p:txBody>
      </p:sp>
      <p:sp>
        <p:nvSpPr>
          <p:cNvPr id="179" name="Shape 17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Architecture Breakdown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0" lang="en"/>
              <a:t>Game 3</a:t>
            </a:r>
          </a:p>
        </p:txBody>
      </p:sp>
      <p:sp>
        <p:nvSpPr>
          <p:cNvPr id="180" name="Shape 180"/>
          <p:cNvSpPr txBox="1"/>
          <p:nvPr>
            <p:ph idx="2" type="body"/>
          </p:nvPr>
        </p:nvSpPr>
        <p:spPr>
          <a:xfrm>
            <a:off x="5174225" y="1105150"/>
            <a:ext cx="3374400" cy="2648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00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Music Player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Not really a game so much as a simple music player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Clicking on a button will stop any song playing and play a new one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Leaving the game will pause the music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Re-entering the game will continue playing music if there was musing playing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b="1" lang="en" sz="700">
                <a:solidFill>
                  <a:schemeClr val="lt1"/>
                </a:solidFill>
              </a:rPr>
              <a:t>1</a:t>
            </a:r>
          </a:p>
        </p:txBody>
      </p:sp>
      <p:sp>
        <p:nvSpPr>
          <p:cNvPr id="186" name="Shape 186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Architecture Breakdown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0" lang="en"/>
              <a:t>Game 4</a:t>
            </a:r>
          </a:p>
        </p:txBody>
      </p:sp>
      <p:sp>
        <p:nvSpPr>
          <p:cNvPr id="187" name="Shape 187"/>
          <p:cNvSpPr txBox="1"/>
          <p:nvPr>
            <p:ph idx="2" type="body"/>
          </p:nvPr>
        </p:nvSpPr>
        <p:spPr>
          <a:xfrm>
            <a:off x="5174225" y="1105150"/>
            <a:ext cx="3374400" cy="2648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00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Present Popping game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Presents fall and move starting from the top of the screen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You can click on the present and get a nice popping noise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Each present upon spawning is controlled and moved by a new thread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Using android animations to move the presents around the page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