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93F-01DB-43CA-B8DB-6F99380AF2A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F3D9-322B-48C6-AEB2-A9F460FC6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34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93F-01DB-43CA-B8DB-6F99380AF2A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F3D9-322B-48C6-AEB2-A9F460FC6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54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93F-01DB-43CA-B8DB-6F99380AF2A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F3D9-322B-48C6-AEB2-A9F460FC611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9038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93F-01DB-43CA-B8DB-6F99380AF2A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F3D9-322B-48C6-AEB2-A9F460FC6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924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93F-01DB-43CA-B8DB-6F99380AF2A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F3D9-322B-48C6-AEB2-A9F460FC611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0114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93F-01DB-43CA-B8DB-6F99380AF2A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F3D9-322B-48C6-AEB2-A9F460FC6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582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93F-01DB-43CA-B8DB-6F99380AF2A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F3D9-322B-48C6-AEB2-A9F460FC6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37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93F-01DB-43CA-B8DB-6F99380AF2A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F3D9-322B-48C6-AEB2-A9F460FC6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15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93F-01DB-43CA-B8DB-6F99380AF2A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F3D9-322B-48C6-AEB2-A9F460FC6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55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93F-01DB-43CA-B8DB-6F99380AF2A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F3D9-322B-48C6-AEB2-A9F460FC6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85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93F-01DB-43CA-B8DB-6F99380AF2A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F3D9-322B-48C6-AEB2-A9F460FC6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55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93F-01DB-43CA-B8DB-6F99380AF2A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F3D9-322B-48C6-AEB2-A9F460FC6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3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93F-01DB-43CA-B8DB-6F99380AF2A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F3D9-322B-48C6-AEB2-A9F460FC6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5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93F-01DB-43CA-B8DB-6F99380AF2A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F3D9-322B-48C6-AEB2-A9F460FC6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5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93F-01DB-43CA-B8DB-6F99380AF2A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F3D9-322B-48C6-AEB2-A9F460FC6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41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493F-01DB-43CA-B8DB-6F99380AF2A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F3D9-322B-48C6-AEB2-A9F460FC6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9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493F-01DB-43CA-B8DB-6F99380AF2A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26F3D9-322B-48C6-AEB2-A9F460FC6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28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58D7947-72C3-4327-BFF8-BD0D9EF9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82" y="0"/>
            <a:ext cx="10956235" cy="1325563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en-US" sz="3600" b="1" dirty="0">
                <a:solidFill>
                  <a:schemeClr val="tx1"/>
                </a:solidFill>
              </a:rPr>
              <a:t>Comparing the neighborhoods in Saint Petersburg and Berlin</a:t>
            </a:r>
            <a:br>
              <a:rPr lang="ru-RU" dirty="0"/>
            </a:br>
            <a:endParaRPr lang="ru-RU" dirty="0"/>
          </a:p>
        </p:txBody>
      </p:sp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E2DD43E6-D6EF-4110-8750-9F6BFBEAFD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" y="1825625"/>
            <a:ext cx="5873065" cy="4125470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A38701E6-1F16-4628-BCB8-117B96F0F1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090" y="1825624"/>
            <a:ext cx="6193451" cy="4125469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8D58D1-C740-4EAC-B0C0-88D933E06A49}"/>
              </a:ext>
            </a:extLst>
          </p:cNvPr>
          <p:cNvSpPr txBox="1"/>
          <p:nvPr/>
        </p:nvSpPr>
        <p:spPr>
          <a:xfrm>
            <a:off x="9638724" y="6211669"/>
            <a:ext cx="2515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Nikita Gorynin,</a:t>
            </a:r>
          </a:p>
          <a:p>
            <a:r>
              <a:rPr lang="en-US" dirty="0"/>
              <a:t>Saint Petersburg,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74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8C8FDE-8E56-4394-B5E2-F0D5A2DC1711}"/>
              </a:ext>
            </a:extLst>
          </p:cNvPr>
          <p:cNvSpPr txBox="1"/>
          <p:nvPr/>
        </p:nvSpPr>
        <p:spPr>
          <a:xfrm>
            <a:off x="344773" y="269824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Advising the most similar neighborhoods: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67C0A8-EE49-44A1-9C10-062C73C4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41" y="1247679"/>
            <a:ext cx="11418037" cy="3829362"/>
          </a:xfrm>
          <a:prstGeom prst="rect">
            <a:avLst/>
          </a:prstGeom>
        </p:spPr>
      </p:pic>
      <p:sp>
        <p:nvSpPr>
          <p:cNvPr id="8" name="Облачко с текстом: прямоугольное со скругленными углами 7">
            <a:extLst>
              <a:ext uri="{FF2B5EF4-FFF2-40B4-BE49-F238E27FC236}">
                <a16:creationId xmlns:a16="http://schemas.microsoft.com/office/drawing/2014/main" id="{2C11B056-4F43-4141-881A-260F302D79E0}"/>
              </a:ext>
            </a:extLst>
          </p:cNvPr>
          <p:cNvSpPr/>
          <p:nvPr/>
        </p:nvSpPr>
        <p:spPr>
          <a:xfrm>
            <a:off x="4032354" y="2248524"/>
            <a:ext cx="1319135" cy="614598"/>
          </a:xfrm>
          <a:prstGeom prst="wedgeRoundRectCallout">
            <a:avLst>
              <a:gd name="adj1" fmla="val -18560"/>
              <a:gd name="adj2" fmla="val 82012"/>
              <a:gd name="adj3" fmla="val 16667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Live here?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Блок-схема: альтернативный процесс 8">
            <a:extLst>
              <a:ext uri="{FF2B5EF4-FFF2-40B4-BE49-F238E27FC236}">
                <a16:creationId xmlns:a16="http://schemas.microsoft.com/office/drawing/2014/main" id="{D27F0D7A-508A-4D33-A19B-10298459304C}"/>
              </a:ext>
            </a:extLst>
          </p:cNvPr>
          <p:cNvSpPr/>
          <p:nvPr/>
        </p:nvSpPr>
        <p:spPr>
          <a:xfrm>
            <a:off x="3882452" y="5793697"/>
            <a:ext cx="2368446" cy="79447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Watch this places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4BC6DFD-31AF-4BCC-ABB4-12ED50BF9FC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398426" y="4764560"/>
            <a:ext cx="2668249" cy="102913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D0F47F1-A1BD-4014-A0E8-D505AFB329EC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066675" y="4764560"/>
            <a:ext cx="0" cy="102913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912D74C-278F-4F2F-A675-0C70D136C13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066675" y="4764560"/>
            <a:ext cx="672321" cy="102913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F498058-06D3-4FE1-B606-B971F63F112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066675" y="4764560"/>
            <a:ext cx="1663910" cy="102913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15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3BF1DA-B012-43D7-A7A7-93EBCACBB69D}"/>
              </a:ext>
            </a:extLst>
          </p:cNvPr>
          <p:cNvSpPr txBox="1"/>
          <p:nvPr/>
        </p:nvSpPr>
        <p:spPr>
          <a:xfrm>
            <a:off x="3587645" y="644579"/>
            <a:ext cx="812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 and remarks:</a:t>
            </a:r>
            <a:endParaRPr lang="ru-RU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DD5C7-5C09-4CE7-85C6-5F0D0E96E6E5}"/>
              </a:ext>
            </a:extLst>
          </p:cNvPr>
          <p:cNvSpPr txBox="1"/>
          <p:nvPr/>
        </p:nvSpPr>
        <p:spPr>
          <a:xfrm>
            <a:off x="404734" y="1543988"/>
            <a:ext cx="114024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Advice for people willing to move to another city is provided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Most of inhabitants in each </a:t>
            </a:r>
            <a:r>
              <a:rPr lang="en-US" sz="2000" dirty="0" err="1"/>
              <a:t>citie</a:t>
            </a:r>
            <a:r>
              <a:rPr lang="en-US" sz="2000" dirty="0"/>
              <a:t> can find a similar place in another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It’s easier to move to a similar place from some kinds of neighborhoods while it’s not possible </a:t>
            </a:r>
          </a:p>
          <a:p>
            <a:r>
              <a:rPr lang="en-US" sz="2000" dirty="0"/>
              <a:t>     for some of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FA737-566D-4C91-BB2A-867C0448BC31}"/>
              </a:ext>
            </a:extLst>
          </p:cNvPr>
          <p:cNvSpPr txBox="1"/>
          <p:nvPr/>
        </p:nvSpPr>
        <p:spPr>
          <a:xfrm>
            <a:off x="404734" y="3682797"/>
            <a:ext cx="117952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Restrictions of method and future directions: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venues were acquired from a circle, centered on a neighborhood, not all neighborhood venues</a:t>
            </a:r>
          </a:p>
          <a:p>
            <a:r>
              <a:rPr lang="en-US" sz="2000" dirty="0"/>
              <a:t>    were </a:t>
            </a:r>
            <a:r>
              <a:rPr lang="en-US" sz="2000" dirty="0" err="1"/>
              <a:t>analysed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heatmap was built using borough data, instead of neighborhood, impression of the density </a:t>
            </a:r>
          </a:p>
          <a:p>
            <a:r>
              <a:rPr lang="en-US" sz="2000" dirty="0"/>
              <a:t>    distribution might be distorted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Clustering results depend on number of clusters initialized, thus demanding an additional analysis</a:t>
            </a:r>
          </a:p>
        </p:txBody>
      </p:sp>
    </p:spTree>
    <p:extLst>
      <p:ext uri="{BB962C8B-B14F-4D97-AF65-F5344CB8AC3E}">
        <p14:creationId xmlns:p14="http://schemas.microsoft.com/office/powerpoint/2010/main" val="82121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7B580C-C798-409B-9337-316D47E45885}"/>
              </a:ext>
            </a:extLst>
          </p:cNvPr>
          <p:cNvSpPr txBox="1"/>
          <p:nvPr/>
        </p:nvSpPr>
        <p:spPr>
          <a:xfrm>
            <a:off x="104931" y="629586"/>
            <a:ext cx="11002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Both cities have a status of cultural and educational capitals of their countries and are kind of similar in a lot of ways:</a:t>
            </a:r>
          </a:p>
          <a:p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FFB14970-D080-4ED1-812E-95C7A5278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52081"/>
              </p:ext>
            </p:extLst>
          </p:nvPr>
        </p:nvGraphicFramePr>
        <p:xfrm>
          <a:off x="1647253" y="2047240"/>
          <a:ext cx="8127999" cy="222504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569324">
                  <a:extLst>
                    <a:ext uri="{9D8B030D-6E8A-4147-A177-3AD203B41FA5}">
                      <a16:colId xmlns:a16="http://schemas.microsoft.com/office/drawing/2014/main" val="71262509"/>
                    </a:ext>
                  </a:extLst>
                </a:gridCol>
                <a:gridCol w="2683239">
                  <a:extLst>
                    <a:ext uri="{9D8B030D-6E8A-4147-A177-3AD203B41FA5}">
                      <a16:colId xmlns:a16="http://schemas.microsoft.com/office/drawing/2014/main" val="2082236869"/>
                    </a:ext>
                  </a:extLst>
                </a:gridCol>
                <a:gridCol w="1875436">
                  <a:extLst>
                    <a:ext uri="{9D8B030D-6E8A-4147-A177-3AD203B41FA5}">
                      <a16:colId xmlns:a16="http://schemas.microsoft.com/office/drawing/2014/main" val="2035730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Saint Petersburg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Berlin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Population, </a:t>
                      </a:r>
                      <a:r>
                        <a:rPr lang="en-US" dirty="0" err="1"/>
                        <a:t>inh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398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363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47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Area, km^2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441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888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81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Population density, </a:t>
                      </a:r>
                      <a:r>
                        <a:rPr lang="en-US" dirty="0" err="1"/>
                        <a:t>inh</a:t>
                      </a:r>
                      <a:r>
                        <a:rPr lang="en-US" dirty="0"/>
                        <a:t>/km^2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3 743,59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3 784, 31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3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boroughs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8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neighborhoods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3554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C6E5CBC-4E8D-4D28-A0DD-AA15D5B2702B}"/>
              </a:ext>
            </a:extLst>
          </p:cNvPr>
          <p:cNvSpPr txBox="1"/>
          <p:nvPr/>
        </p:nvSpPr>
        <p:spPr>
          <a:xfrm>
            <a:off x="104931" y="5120419"/>
            <a:ext cx="11977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someone wants to move from one city to another and live in a neighborhood of similar density and similar venues around – what neighborhood will we advice to him?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95492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4C3E59-1870-423B-968E-F796AEEBAB54}"/>
              </a:ext>
            </a:extLst>
          </p:cNvPr>
          <p:cNvSpPr txBox="1"/>
          <p:nvPr/>
        </p:nvSpPr>
        <p:spPr>
          <a:xfrm>
            <a:off x="344773" y="269824"/>
            <a:ext cx="7711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Getting the neighborhood information for both cities from Wikipedia:</a:t>
            </a:r>
            <a:endParaRPr lang="ru-RU" sz="20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B05EFEE-AC8F-44D7-9690-AE2F5161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11" y="669934"/>
            <a:ext cx="9069050" cy="2759346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AE26032-475D-45E4-A042-AFF62ADFC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13" y="4537709"/>
            <a:ext cx="6355374" cy="2050467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58B2B2EE-D086-4D16-9C41-6198CB7BBFC8}"/>
              </a:ext>
            </a:extLst>
          </p:cNvPr>
          <p:cNvSpPr/>
          <p:nvPr/>
        </p:nvSpPr>
        <p:spPr>
          <a:xfrm>
            <a:off x="5796196" y="3567659"/>
            <a:ext cx="599607" cy="97005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71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7AD562-03DE-4421-932B-19B9341475F9}"/>
              </a:ext>
            </a:extLst>
          </p:cNvPr>
          <p:cNvSpPr txBox="1"/>
          <p:nvPr/>
        </p:nvSpPr>
        <p:spPr>
          <a:xfrm>
            <a:off x="344773" y="269824"/>
            <a:ext cx="4977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Comparing the neighborhood densities:</a:t>
            </a: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BECFA8-C616-4F42-B623-19C3A4F6B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7" y="669934"/>
            <a:ext cx="9293902" cy="5557343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394337-E693-4743-961C-4BACFEAE39F4}"/>
              </a:ext>
            </a:extLst>
          </p:cNvPr>
          <p:cNvSpPr txBox="1"/>
          <p:nvPr/>
        </p:nvSpPr>
        <p:spPr>
          <a:xfrm>
            <a:off x="675467" y="6304221"/>
            <a:ext cx="6782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/>
              <a:t>Saint Petersburg neighborhoods are mostly denser, than Berlin’s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26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6A9F5E-5055-4D7D-9EEB-9D8C0B2409D2}"/>
              </a:ext>
            </a:extLst>
          </p:cNvPr>
          <p:cNvSpPr txBox="1"/>
          <p:nvPr/>
        </p:nvSpPr>
        <p:spPr>
          <a:xfrm>
            <a:off x="344773" y="269824"/>
            <a:ext cx="7686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Getting the geographical location for each neighborhood from </a:t>
            </a:r>
            <a:r>
              <a:rPr lang="en-US" sz="2000" dirty="0" err="1"/>
              <a:t>Arcgis</a:t>
            </a:r>
            <a:r>
              <a:rPr lang="en-US" sz="2000" dirty="0"/>
              <a:t>: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3E92B9-AD8D-463D-AED6-F2A7C75D9F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14" y="914670"/>
            <a:ext cx="8181171" cy="2053382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B91AB2F-F092-4FAE-8F1B-1632222EB85A}"/>
              </a:ext>
            </a:extLst>
          </p:cNvPr>
          <p:cNvSpPr/>
          <p:nvPr/>
        </p:nvSpPr>
        <p:spPr>
          <a:xfrm>
            <a:off x="8552659" y="914670"/>
            <a:ext cx="1816574" cy="2175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F4446-3B30-4DB7-8127-7801A238B7F5}"/>
              </a:ext>
            </a:extLst>
          </p:cNvPr>
          <p:cNvSpPr txBox="1"/>
          <p:nvPr/>
        </p:nvSpPr>
        <p:spPr>
          <a:xfrm>
            <a:off x="344773" y="3429000"/>
            <a:ext cx="7521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Getting the borough boundaries in each city from </a:t>
            </a:r>
            <a:r>
              <a:rPr lang="en-US" sz="2000" dirty="0" err="1"/>
              <a:t>OpenStreetMaps</a:t>
            </a:r>
            <a:r>
              <a:rPr lang="en-US" sz="2000" dirty="0"/>
              <a:t>: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00B595-F888-4009-B2C1-1FF6E3F59C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29" y="3977299"/>
            <a:ext cx="7121813" cy="2175750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202916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60B5CE-EA97-44BA-A59E-3F20E3211BDB}"/>
              </a:ext>
            </a:extLst>
          </p:cNvPr>
          <p:cNvSpPr txBox="1"/>
          <p:nvPr/>
        </p:nvSpPr>
        <p:spPr>
          <a:xfrm>
            <a:off x="344773" y="269824"/>
            <a:ext cx="5751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Combining the density and geographical data: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F5E1C5-C709-4DF5-8FDF-CF978C96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8" y="967021"/>
            <a:ext cx="10745463" cy="54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AFEA9-6DDC-435C-8406-0D13F843065F}"/>
              </a:ext>
            </a:extLst>
          </p:cNvPr>
          <p:cNvSpPr txBox="1"/>
          <p:nvPr/>
        </p:nvSpPr>
        <p:spPr>
          <a:xfrm>
            <a:off x="344773" y="269824"/>
            <a:ext cx="10466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Getting the venue data for each neighborhood using Foursquare API and clustering the </a:t>
            </a:r>
          </a:p>
          <a:p>
            <a:r>
              <a:rPr lang="en-US" sz="2000" dirty="0"/>
              <a:t>    neighborhoods using K means method:</a:t>
            </a:r>
            <a:endParaRPr lang="ru-RU" sz="2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6BF30F5-1835-4375-B990-24E837927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21" y="977710"/>
            <a:ext cx="9486900" cy="2667000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3DE82BC-A085-4923-8507-0FB4B832F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60" y="3738797"/>
            <a:ext cx="7538022" cy="2992367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contourClr>
              <a:srgbClr val="00B050"/>
            </a:contourClr>
          </a:sp3d>
        </p:spPr>
      </p:pic>
    </p:spTree>
    <p:extLst>
      <p:ext uri="{BB962C8B-B14F-4D97-AF65-F5344CB8AC3E}">
        <p14:creationId xmlns:p14="http://schemas.microsoft.com/office/powerpoint/2010/main" val="188547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C0087A-FA7E-4C5C-AAED-733DEDCF23E1}"/>
              </a:ext>
            </a:extLst>
          </p:cNvPr>
          <p:cNvSpPr txBox="1"/>
          <p:nvPr/>
        </p:nvSpPr>
        <p:spPr>
          <a:xfrm>
            <a:off x="344773" y="269824"/>
            <a:ext cx="3651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Adding clusters to the map:</a:t>
            </a: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0687F4-A5B3-408B-A03A-23D6974CF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4" y="883726"/>
            <a:ext cx="10825631" cy="55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5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A1FE6F-90E3-445B-A46C-2B7A6580DE63}"/>
              </a:ext>
            </a:extLst>
          </p:cNvPr>
          <p:cNvSpPr txBox="1"/>
          <p:nvPr/>
        </p:nvSpPr>
        <p:spPr>
          <a:xfrm>
            <a:off x="344773" y="269824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Analysing</a:t>
            </a:r>
            <a:r>
              <a:rPr lang="en-US" sz="2000" dirty="0"/>
              <a:t> the clusters:</a:t>
            </a: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D0D9DF-BFEC-4244-83AD-F7B513D1E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34" y="669934"/>
            <a:ext cx="7963917" cy="5231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76AD88-BD2C-4930-8C28-EF00D9AB9D32}"/>
              </a:ext>
            </a:extLst>
          </p:cNvPr>
          <p:cNvSpPr txBox="1"/>
          <p:nvPr/>
        </p:nvSpPr>
        <p:spPr>
          <a:xfrm>
            <a:off x="209862" y="5955402"/>
            <a:ext cx="9519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92.56% of Saint Petersburg </a:t>
            </a:r>
            <a:r>
              <a:rPr lang="en-US" dirty="0" err="1"/>
              <a:t>inhabitans</a:t>
            </a:r>
            <a:r>
              <a:rPr lang="en-US" dirty="0"/>
              <a:t> can find a neighborhood of same cluster in Berlin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91.0% of Berlin </a:t>
            </a:r>
            <a:r>
              <a:rPr lang="en-US" dirty="0" err="1"/>
              <a:t>inhabitans</a:t>
            </a:r>
            <a:r>
              <a:rPr lang="en-US" dirty="0"/>
              <a:t> can find a neighborhood of same cluster in Saint Petersburg: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98229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358</Words>
  <Application>Microsoft Office PowerPoint</Application>
  <PresentationFormat>Широкоэкранный</PresentationFormat>
  <Paragraphs>50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 Comparing the neighborhoods in Saint Petersburg and Berlin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the neighborhoods in Saint Petersburg and Berlin</dc:title>
  <dc:creator>Nikita</dc:creator>
  <cp:lastModifiedBy>Nikita</cp:lastModifiedBy>
  <cp:revision>12</cp:revision>
  <dcterms:created xsi:type="dcterms:W3CDTF">2020-06-17T14:10:08Z</dcterms:created>
  <dcterms:modified xsi:type="dcterms:W3CDTF">2020-06-17T15:44:17Z</dcterms:modified>
</cp:coreProperties>
</file>