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86" r:id="rId5"/>
    <p:sldId id="287" r:id="rId6"/>
    <p:sldId id="300" r:id="rId7"/>
    <p:sldId id="303" r:id="rId8"/>
    <p:sldId id="325" r:id="rId9"/>
    <p:sldId id="326" r:id="rId10"/>
    <p:sldId id="327" r:id="rId11"/>
    <p:sldId id="328" r:id="rId12"/>
    <p:sldId id="329" r:id="rId13"/>
    <p:sldId id="304" r:id="rId14"/>
    <p:sldId id="339" r:id="rId15"/>
    <p:sldId id="330" r:id="rId16"/>
    <p:sldId id="331" r:id="rId17"/>
    <p:sldId id="340" r:id="rId18"/>
    <p:sldId id="332" r:id="rId19"/>
    <p:sldId id="341" r:id="rId20"/>
    <p:sldId id="342" r:id="rId21"/>
    <p:sldId id="335" r:id="rId22"/>
    <p:sldId id="336" r:id="rId23"/>
    <p:sldId id="337" r:id="rId24"/>
    <p:sldId id="338" r:id="rId25"/>
    <p:sldId id="285" r:id="rId26"/>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5A5A"/>
    <a:srgbClr val="029C63"/>
    <a:srgbClr val="96628C"/>
    <a:srgbClr val="11A0D7"/>
    <a:srgbClr val="E61F3D"/>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4726" autoAdjust="0"/>
  </p:normalViewPr>
  <p:slideViewPr>
    <p:cSldViewPr snapToGrid="0" snapToObjects="1">
      <p:cViewPr varScale="1">
        <p:scale>
          <a:sx n="120" d="100"/>
          <a:sy n="120" d="100"/>
        </p:scale>
        <p:origin x="384" y="108"/>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SE Sans" panose="02000000000000000000"/>
              </a:defRPr>
            </a:lvl1pPr>
          </a:lstStyle>
          <a:p>
            <a:endParaRPr lang="en-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SE Sans" panose="02000000000000000000"/>
              </a:defRPr>
            </a:lvl1pPr>
          </a:lstStyle>
          <a:p>
            <a:fld id="{73261BF4-8B2C-784B-9959-B59A059012C3}" type="datetimeFigureOut">
              <a:rPr lang="en-RU" smtClean="0"/>
              <a:pPr/>
              <a:t>06/20/2022</a:t>
            </a:fld>
            <a:endParaRPr lang="en-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SE Sans" panose="02000000000000000000"/>
              </a:defRPr>
            </a:lvl1pPr>
          </a:lstStyle>
          <a:p>
            <a:endParaRPr lang="en-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SE Sans" panose="02000000000000000000"/>
              </a:defRPr>
            </a:lvl1pPr>
          </a:lstStyle>
          <a:p>
            <a:fld id="{6C748903-8EB5-294E-A216-6B54B0368783}" type="slidenum">
              <a:rPr lang="en-RU" smtClean="0"/>
              <a:pPr/>
              <a:t>‹#›</a:t>
            </a:fld>
            <a:endParaRPr lang="en-RU" dirty="0"/>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SE Sans" panose="02000000000000000000"/>
        <a:ea typeface="+mn-ea"/>
        <a:cs typeface="+mn-cs"/>
      </a:defRPr>
    </a:lvl1pPr>
    <a:lvl2pPr marL="457200" algn="l" defTabSz="914400" rtl="0" eaLnBrk="1" latinLnBrk="0" hangingPunct="1">
      <a:defRPr sz="1200" kern="1200">
        <a:solidFill>
          <a:schemeClr val="tx1"/>
        </a:solidFill>
        <a:latin typeface="HSE Sans" panose="02000000000000000000"/>
        <a:ea typeface="+mn-ea"/>
        <a:cs typeface="+mn-cs"/>
      </a:defRPr>
    </a:lvl2pPr>
    <a:lvl3pPr marL="914400" algn="l" defTabSz="914400" rtl="0" eaLnBrk="1" latinLnBrk="0" hangingPunct="1">
      <a:defRPr sz="1200" kern="1200">
        <a:solidFill>
          <a:schemeClr val="tx1"/>
        </a:solidFill>
        <a:latin typeface="HSE Sans" panose="02000000000000000000"/>
        <a:ea typeface="+mn-ea"/>
        <a:cs typeface="+mn-cs"/>
      </a:defRPr>
    </a:lvl3pPr>
    <a:lvl4pPr marL="1371600" algn="l" defTabSz="914400" rtl="0" eaLnBrk="1" latinLnBrk="0" hangingPunct="1">
      <a:defRPr sz="1200" kern="1200">
        <a:solidFill>
          <a:schemeClr val="tx1"/>
        </a:solidFill>
        <a:latin typeface="HSE Sans" panose="02000000000000000000"/>
        <a:ea typeface="+mn-ea"/>
        <a:cs typeface="+mn-cs"/>
      </a:defRPr>
    </a:lvl4pPr>
    <a:lvl5pPr marL="1828800" algn="l" defTabSz="914400" rtl="0" eaLnBrk="1" latinLnBrk="0" hangingPunct="1">
      <a:defRPr sz="1200" kern="1200">
        <a:solidFill>
          <a:schemeClr val="tx1"/>
        </a:solidFill>
        <a:latin typeface="HSE Sans" panose="0200000000000000000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748903-8EB5-294E-A216-6B54B0368783}" type="slidenum">
              <a:rPr lang="en-RU" smtClean="0"/>
              <a:t>2</a:t>
            </a:fld>
            <a:endParaRPr lang="en-RU"/>
          </a:p>
        </p:txBody>
      </p:sp>
    </p:spTree>
    <p:extLst>
      <p:ext uri="{BB962C8B-B14F-4D97-AF65-F5344CB8AC3E}">
        <p14:creationId xmlns:p14="http://schemas.microsoft.com/office/powerpoint/2010/main" val="1493850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latin typeface="HSE Sans" panose="02000000000000000000"/>
            </a:endParaRPr>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604217" y="540904"/>
            <a:ext cx="1533991"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pic>
        <p:nvPicPr>
          <p:cNvPr id="14" name="Picture 13">
            <a:extLst>
              <a:ext uri="{FF2B5EF4-FFF2-40B4-BE49-F238E27FC236}">
                <a16:creationId xmlns:a16="http://schemas.microsoft.com/office/drawing/2014/main" id="{4ABD9E68-8213-F044-74C3-C50C4DD9BB81}"/>
              </a:ext>
            </a:extLst>
          </p:cNvPr>
          <p:cNvPicPr>
            <a:picLocks noChangeAspect="1"/>
          </p:cNvPicPr>
          <p:nvPr userDrawn="1"/>
        </p:nvPicPr>
        <p:blipFill>
          <a:blip r:embed="rId4"/>
          <a:stretch>
            <a:fillRect/>
          </a:stretch>
        </p:blipFill>
        <p:spPr>
          <a:xfrm>
            <a:off x="1022822" y="464363"/>
            <a:ext cx="448276" cy="450929"/>
          </a:xfrm>
          <a:prstGeom prst="rect">
            <a:avLst/>
          </a:prstGeom>
        </p:spPr>
      </p:pic>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lvl1pPr>
              <a:defRPr>
                <a:latin typeface="HSE Sans" panose="02000000000000000000"/>
              </a:defRPr>
            </a:lvl1pPr>
          </a:lstStyle>
          <a:p>
            <a:endParaRPr lang="ru-RU" dirty="0"/>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lvl1pPr>
              <a:defRPr>
                <a:latin typeface="HSE Sans" panose="02000000000000000000"/>
              </a:defRPr>
            </a:lvl1pPr>
          </a:lstStyle>
          <a:p>
            <a:endParaRPr lang="ru-RU" dirty="0"/>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lvl1pPr>
              <a:defRPr>
                <a:latin typeface="HSE Sans" panose="02000000000000000000"/>
              </a:defRPr>
            </a:lvl1pPr>
          </a:lstStyle>
          <a:p>
            <a:endParaRPr lang="ru-RU" dirty="0"/>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lvl1pPr>
              <a:defRPr>
                <a:latin typeface="HSE Sans" panose="02000000000000000000"/>
              </a:defRPr>
            </a:lvl1pPr>
          </a:lstStyle>
          <a:p>
            <a:endParaRPr lang="ru-RU" dirty="0"/>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noAutofit/>
          </a:bodyPr>
          <a:lstStyle/>
          <a:p>
            <a:r>
              <a:rPr lang="en-US" sz="3600" dirty="0"/>
              <a:t>On the Notion of Independence: Quantifying the Difference Between Independent and Mainstream Cinema</a:t>
            </a:r>
            <a:endParaRPr lang="ru-RU" sz="3600"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US" dirty="0"/>
              <a:t>Comparative Social Research</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US" dirty="0"/>
              <a:t>Paris 2022</a:t>
            </a:r>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p:txBody>
          <a:bodyPr>
            <a:normAutofit/>
          </a:bodyPr>
          <a:lstStyle/>
          <a:p>
            <a:r>
              <a:rPr lang="en-US" dirty="0"/>
              <a:t>Master Thesis by </a:t>
            </a:r>
            <a:r>
              <a:rPr lang="en-US" b="1" dirty="0"/>
              <a:t>Nikita Gorynin</a:t>
            </a:r>
          </a:p>
        </p:txBody>
      </p:sp>
      <p:pic>
        <p:nvPicPr>
          <p:cNvPr id="11" name="Picture 10">
            <a:extLst>
              <a:ext uri="{FF2B5EF4-FFF2-40B4-BE49-F238E27FC236}">
                <a16:creationId xmlns:a16="http://schemas.microsoft.com/office/drawing/2014/main" id="{CEA0EFB4-2B50-3CD3-18DC-F4B5D5696271}"/>
              </a:ext>
            </a:extLst>
          </p:cNvPr>
          <p:cNvPicPr>
            <a:picLocks noChangeAspect="1"/>
          </p:cNvPicPr>
          <p:nvPr/>
        </p:nvPicPr>
        <p:blipFill>
          <a:blip r:embed="rId2"/>
          <a:stretch>
            <a:fillRect/>
          </a:stretch>
        </p:blipFill>
        <p:spPr>
          <a:xfrm>
            <a:off x="2048690" y="956132"/>
            <a:ext cx="893293" cy="898579"/>
          </a:xfrm>
          <a:prstGeom prst="rect">
            <a:avLst/>
          </a:prstGeom>
        </p:spPr>
      </p:pic>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8" y="1447790"/>
            <a:ext cx="9233963"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Theoretical framework</a:t>
            </a:r>
            <a:endParaRPr lang="ru-RU" dirty="0"/>
          </a:p>
        </p:txBody>
      </p:sp>
      <p:sp>
        <p:nvSpPr>
          <p:cNvPr id="6" name="Текст 3">
            <a:extLst>
              <a:ext uri="{FF2B5EF4-FFF2-40B4-BE49-F238E27FC236}">
                <a16:creationId xmlns:a16="http://schemas.microsoft.com/office/drawing/2014/main" id="{0FFC5A11-2111-4C09-F41D-65B47849BDB3}"/>
              </a:ext>
            </a:extLst>
          </p:cNvPr>
          <p:cNvSpPr txBox="1">
            <a:spLocks/>
          </p:cNvSpPr>
          <p:nvPr/>
        </p:nvSpPr>
        <p:spPr>
          <a:xfrm>
            <a:off x="194356" y="2331795"/>
            <a:ext cx="10277512" cy="43071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HSE Sans" panose="02000000000000000000"/>
              </a:rPr>
              <a:t>Main research question – “What quantifiable differences between mainstream and independent cinema can be found in the structure of their production team’s network?”. First set of hypothesis – general differences:</a:t>
            </a:r>
          </a:p>
          <a:p>
            <a:r>
              <a:rPr lang="en-US" sz="1600" dirty="0">
                <a:latin typeface="HSE Sans" panose="02000000000000000000"/>
              </a:rPr>
              <a:t>H1.a) Total network of US movies will become less centralized in the period of 1990 - 2020.</a:t>
            </a:r>
          </a:p>
          <a:p>
            <a:r>
              <a:rPr lang="en-US" sz="1600" dirty="0">
                <a:latin typeface="HSE Sans" panose="02000000000000000000"/>
              </a:rPr>
              <a:t>H1.b) Independent nominees will have weaker ties with other movies in the network compared to the average level at least at the starting point.</a:t>
            </a:r>
          </a:p>
          <a:p>
            <a:r>
              <a:rPr lang="en-US" sz="1600" dirty="0">
                <a:latin typeface="HSE Sans" panose="02000000000000000000"/>
              </a:rPr>
              <a:t>H1.c) Difference in strength of ties between independent nominees and average level will decrease over time (independent nominees will get increasingly more connected).</a:t>
            </a:r>
          </a:p>
          <a:p>
            <a:r>
              <a:rPr lang="en-US" sz="1600" dirty="0">
                <a:latin typeface="HSE Sans" panose="02000000000000000000"/>
              </a:rPr>
              <a:t>H1.d) Independent nominees will have weaker ties with other movies in the network compared to the mainstream nominees at least at the starting point.</a:t>
            </a:r>
          </a:p>
          <a:p>
            <a:r>
              <a:rPr lang="en-US" sz="1600" dirty="0">
                <a:latin typeface="HSE Sans" panose="02000000000000000000"/>
              </a:rPr>
              <a:t>H1.e) Difference in strength of ties between independent and mainstream nominees will decrease over time.</a:t>
            </a:r>
          </a:p>
          <a:p>
            <a:r>
              <a:rPr lang="en-US" sz="1600" dirty="0">
                <a:latin typeface="HSE Sans" panose="02000000000000000000"/>
              </a:rPr>
              <a:t>H1.f) Mainstream nominees will have ties with other movies in the network similar to the average level at least at the starting point.</a:t>
            </a:r>
          </a:p>
          <a:p>
            <a:r>
              <a:rPr lang="en-US" sz="1600" dirty="0">
                <a:latin typeface="HSE Sans" panose="02000000000000000000"/>
              </a:rPr>
              <a:t>H1.g) Difference in strength of ties between mainstream nominees and average level will be stable over time.</a:t>
            </a:r>
          </a:p>
          <a:p>
            <a:pPr marL="0" indent="0">
              <a:buNone/>
            </a:pPr>
            <a:endParaRPr lang="en-US" sz="1600" dirty="0">
              <a:latin typeface="HSE Sans" panose="02000000000000000000"/>
            </a:endParaRPr>
          </a:p>
          <a:p>
            <a:pPr marL="0" indent="0">
              <a:buNone/>
            </a:pPr>
            <a:endParaRPr lang="en-US" sz="1600" dirty="0">
              <a:latin typeface="HSE Sans" panose="02000000000000000000"/>
            </a:endParaRPr>
          </a:p>
        </p:txBody>
      </p:sp>
      <p:sp>
        <p:nvSpPr>
          <p:cNvPr id="9" name="Текст 4">
            <a:extLst>
              <a:ext uri="{FF2B5EF4-FFF2-40B4-BE49-F238E27FC236}">
                <a16:creationId xmlns:a16="http://schemas.microsoft.com/office/drawing/2014/main" id="{02430E9A-7913-04A7-9D54-5EA0D8FEDA36}"/>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0" name="Picture 9">
            <a:extLst>
              <a:ext uri="{FF2B5EF4-FFF2-40B4-BE49-F238E27FC236}">
                <a16:creationId xmlns:a16="http://schemas.microsoft.com/office/drawing/2014/main" id="{173B4E39-E89C-BB5A-FAB9-8775DDC0C829}"/>
              </a:ext>
            </a:extLst>
          </p:cNvPr>
          <p:cNvPicPr>
            <a:picLocks noChangeAspect="1"/>
          </p:cNvPicPr>
          <p:nvPr/>
        </p:nvPicPr>
        <p:blipFill>
          <a:blip r:embed="rId2"/>
          <a:stretch>
            <a:fillRect/>
          </a:stretch>
        </p:blipFill>
        <p:spPr>
          <a:xfrm>
            <a:off x="1056224" y="473522"/>
            <a:ext cx="420303" cy="422790"/>
          </a:xfrm>
          <a:prstGeom prst="rect">
            <a:avLst/>
          </a:prstGeom>
        </p:spPr>
      </p:pic>
    </p:spTree>
    <p:extLst>
      <p:ext uri="{BB962C8B-B14F-4D97-AF65-F5344CB8AC3E}">
        <p14:creationId xmlns:p14="http://schemas.microsoft.com/office/powerpoint/2010/main" val="252282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8" y="1447790"/>
            <a:ext cx="9233963"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Theoretical framework</a:t>
            </a:r>
            <a:endParaRPr lang="ru-RU" dirty="0"/>
          </a:p>
        </p:txBody>
      </p:sp>
      <p:sp>
        <p:nvSpPr>
          <p:cNvPr id="6" name="Текст 3">
            <a:extLst>
              <a:ext uri="{FF2B5EF4-FFF2-40B4-BE49-F238E27FC236}">
                <a16:creationId xmlns:a16="http://schemas.microsoft.com/office/drawing/2014/main" id="{0FFC5A11-2111-4C09-F41D-65B47849BDB3}"/>
              </a:ext>
            </a:extLst>
          </p:cNvPr>
          <p:cNvSpPr txBox="1">
            <a:spLocks/>
          </p:cNvSpPr>
          <p:nvPr/>
        </p:nvSpPr>
        <p:spPr>
          <a:xfrm>
            <a:off x="194356" y="2331794"/>
            <a:ext cx="10277512" cy="30784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HSE Sans" panose="02000000000000000000"/>
              </a:rPr>
              <a:t>Second set of hypothesis to test core-periphery model:</a:t>
            </a:r>
          </a:p>
          <a:p>
            <a:pPr marL="0" indent="0">
              <a:buNone/>
            </a:pPr>
            <a:endParaRPr lang="en-US" sz="1600" dirty="0">
              <a:latin typeface="HSE Sans" panose="02000000000000000000"/>
            </a:endParaRPr>
          </a:p>
          <a:p>
            <a:r>
              <a:rPr lang="en-US" sz="1600" dirty="0">
                <a:latin typeface="HSE Sans" panose="02000000000000000000"/>
              </a:rPr>
              <a:t>H2.a) Total network of US movies will demonstrate core-periphery structure at least at the starting point </a:t>
            </a:r>
          </a:p>
          <a:p>
            <a:r>
              <a:rPr lang="en-US" sz="1600" dirty="0">
                <a:latin typeface="HSE Sans" panose="02000000000000000000"/>
              </a:rPr>
              <a:t>H2.b) The extend, to which the network will exhibit core-periphery structure will decrease over time</a:t>
            </a:r>
          </a:p>
          <a:p>
            <a:r>
              <a:rPr lang="en-US" sz="1600" dirty="0">
                <a:latin typeface="HSE Sans" panose="02000000000000000000"/>
              </a:rPr>
              <a:t>H2.c) Independent nominees will mostly reside on the periphery of the total network at the starting point</a:t>
            </a:r>
          </a:p>
          <a:p>
            <a:r>
              <a:rPr lang="en-US" sz="1600" dirty="0">
                <a:latin typeface="HSE Sans" panose="02000000000000000000"/>
              </a:rPr>
              <a:t>H2.d) Share of Independent nominees in the core will increase over time</a:t>
            </a:r>
          </a:p>
          <a:p>
            <a:r>
              <a:rPr lang="en-US" sz="1600" dirty="0">
                <a:latin typeface="HSE Sans" panose="02000000000000000000"/>
              </a:rPr>
              <a:t>H2.e) Mainstream nominees will mostly reside in the core of the total network at the starting point</a:t>
            </a:r>
          </a:p>
          <a:p>
            <a:r>
              <a:rPr lang="en-US" sz="1600" dirty="0">
                <a:latin typeface="HSE Sans" panose="02000000000000000000"/>
              </a:rPr>
              <a:t>H2.f) Share of mainstream nominees in the core will be stable over time</a:t>
            </a:r>
          </a:p>
          <a:p>
            <a:pPr marL="0" indent="0">
              <a:buNone/>
            </a:pPr>
            <a:endParaRPr lang="en-US" sz="1600" dirty="0">
              <a:latin typeface="HSE Sans" panose="02000000000000000000"/>
            </a:endParaRPr>
          </a:p>
          <a:p>
            <a:pPr marL="0" indent="0">
              <a:buNone/>
            </a:pPr>
            <a:endParaRPr lang="en-US" sz="1600" dirty="0">
              <a:latin typeface="HSE Sans" panose="02000000000000000000"/>
            </a:endParaRPr>
          </a:p>
        </p:txBody>
      </p:sp>
      <p:sp>
        <p:nvSpPr>
          <p:cNvPr id="9" name="Текст 4">
            <a:extLst>
              <a:ext uri="{FF2B5EF4-FFF2-40B4-BE49-F238E27FC236}">
                <a16:creationId xmlns:a16="http://schemas.microsoft.com/office/drawing/2014/main" id="{27DA423A-A23E-F57A-EEFC-069CE5FC3C39}"/>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0" name="Picture 9">
            <a:extLst>
              <a:ext uri="{FF2B5EF4-FFF2-40B4-BE49-F238E27FC236}">
                <a16:creationId xmlns:a16="http://schemas.microsoft.com/office/drawing/2014/main" id="{BF0DB0DF-1BA8-41FB-0CE5-8C9B8DF3456B}"/>
              </a:ext>
            </a:extLst>
          </p:cNvPr>
          <p:cNvPicPr>
            <a:picLocks noChangeAspect="1"/>
          </p:cNvPicPr>
          <p:nvPr/>
        </p:nvPicPr>
        <p:blipFill>
          <a:blip r:embed="rId2"/>
          <a:stretch>
            <a:fillRect/>
          </a:stretch>
        </p:blipFill>
        <p:spPr>
          <a:xfrm>
            <a:off x="1056224" y="473522"/>
            <a:ext cx="420303" cy="422790"/>
          </a:xfrm>
          <a:prstGeom prst="rect">
            <a:avLst/>
          </a:prstGeom>
        </p:spPr>
      </p:pic>
    </p:spTree>
    <p:extLst>
      <p:ext uri="{BB962C8B-B14F-4D97-AF65-F5344CB8AC3E}">
        <p14:creationId xmlns:p14="http://schemas.microsoft.com/office/powerpoint/2010/main" val="9405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8" y="1447790"/>
            <a:ext cx="4876647"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Descriptive statistics</a:t>
            </a:r>
            <a:endParaRPr lang="ru-RU" dirty="0"/>
          </a:p>
        </p:txBody>
      </p:sp>
      <p:sp>
        <p:nvSpPr>
          <p:cNvPr id="17" name="Текст 3">
            <a:extLst>
              <a:ext uri="{FF2B5EF4-FFF2-40B4-BE49-F238E27FC236}">
                <a16:creationId xmlns:a16="http://schemas.microsoft.com/office/drawing/2014/main" id="{EF3E4051-6084-148A-972F-9D2352D2EA92}"/>
              </a:ext>
            </a:extLst>
          </p:cNvPr>
          <p:cNvSpPr txBox="1">
            <a:spLocks/>
          </p:cNvSpPr>
          <p:nvPr/>
        </p:nvSpPr>
        <p:spPr>
          <a:xfrm>
            <a:off x="194356" y="6076099"/>
            <a:ext cx="10277512" cy="4081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latin typeface="HSE Sans" panose="02000000000000000000"/>
            </a:endParaRPr>
          </a:p>
        </p:txBody>
      </p:sp>
      <p:pic>
        <p:nvPicPr>
          <p:cNvPr id="7" name="Picture 6">
            <a:extLst>
              <a:ext uri="{FF2B5EF4-FFF2-40B4-BE49-F238E27FC236}">
                <a16:creationId xmlns:a16="http://schemas.microsoft.com/office/drawing/2014/main" id="{AE666001-0A2F-B145-9DE0-BBB65EABB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68" y="2161763"/>
            <a:ext cx="5142539" cy="3856904"/>
          </a:xfrm>
          <a:prstGeom prst="rect">
            <a:avLst/>
          </a:prstGeom>
        </p:spPr>
      </p:pic>
      <p:pic>
        <p:nvPicPr>
          <p:cNvPr id="8" name="Picture 7">
            <a:extLst>
              <a:ext uri="{FF2B5EF4-FFF2-40B4-BE49-F238E27FC236}">
                <a16:creationId xmlns:a16="http://schemas.microsoft.com/office/drawing/2014/main" id="{95B5F7A8-2A00-D6ED-A26D-EA410B9A4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892" y="2161763"/>
            <a:ext cx="5125121" cy="3843705"/>
          </a:xfrm>
          <a:prstGeom prst="rect">
            <a:avLst/>
          </a:prstGeom>
        </p:spPr>
      </p:pic>
      <p:sp>
        <p:nvSpPr>
          <p:cNvPr id="9" name="TextBox 8">
            <a:extLst>
              <a:ext uri="{FF2B5EF4-FFF2-40B4-BE49-F238E27FC236}">
                <a16:creationId xmlns:a16="http://schemas.microsoft.com/office/drawing/2014/main" id="{D6C3E7F5-6C9B-ADA1-B4FF-956F3133E5E1}"/>
              </a:ext>
            </a:extLst>
          </p:cNvPr>
          <p:cNvSpPr txBox="1"/>
          <p:nvPr/>
        </p:nvSpPr>
        <p:spPr>
          <a:xfrm>
            <a:off x="352414" y="6082649"/>
            <a:ext cx="11645230" cy="584775"/>
          </a:xfrm>
          <a:prstGeom prst="rect">
            <a:avLst/>
          </a:prstGeom>
          <a:noFill/>
        </p:spPr>
        <p:txBody>
          <a:bodyPr wrap="square" rtlCol="0">
            <a:spAutoFit/>
          </a:bodyPr>
          <a:lstStyle/>
          <a:p>
            <a:r>
              <a:rPr lang="en-US" sz="1600" dirty="0">
                <a:effectLst/>
                <a:latin typeface="HSE Sans" panose="02000000000000000000"/>
                <a:ea typeface="Calibri" panose="020F0502020204030204" pitchFamily="34" charset="0"/>
                <a:cs typeface="Times New Roman" panose="02020603050405020304" pitchFamily="18" charset="0"/>
              </a:rPr>
              <a:t>Share of producers involved in the independent movie’s production teams increased by 189%</a:t>
            </a:r>
            <a:r>
              <a:rPr lang="ru-RU"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HSE Sans" panose="02000000000000000000"/>
                <a:ea typeface="Calibri" panose="020F0502020204030204" pitchFamily="34" charset="0"/>
                <a:cs typeface="Times New Roman" panose="02020603050405020304" pitchFamily="18" charset="0"/>
              </a:rPr>
              <a:t> </a:t>
            </a:r>
            <a:r>
              <a:rPr lang="en-US" sz="1600" dirty="0">
                <a:effectLst/>
                <a:latin typeface="HSE Sans" panose="02000000000000000000"/>
                <a:ea typeface="Calibri" panose="020F0502020204030204" pitchFamily="34" charset="0"/>
                <a:cs typeface="Times New Roman" panose="02020603050405020304" pitchFamily="18" charset="0"/>
              </a:rPr>
              <a:t>and is 22% higher then average level </a:t>
            </a:r>
          </a:p>
          <a:p>
            <a:r>
              <a:rPr lang="en-US" sz="1600" dirty="0">
                <a:effectLst/>
                <a:latin typeface="HSE Sans" panose="02000000000000000000"/>
                <a:ea typeface="Calibri" panose="020F0502020204030204" pitchFamily="34" charset="0"/>
                <a:cs typeface="Times New Roman" panose="02020603050405020304" pitchFamily="18" charset="0"/>
              </a:rPr>
              <a:t>and 15% higher then level for mainstream movies in 2020</a:t>
            </a:r>
          </a:p>
        </p:txBody>
      </p:sp>
      <p:sp>
        <p:nvSpPr>
          <p:cNvPr id="12" name="Текст 4">
            <a:extLst>
              <a:ext uri="{FF2B5EF4-FFF2-40B4-BE49-F238E27FC236}">
                <a16:creationId xmlns:a16="http://schemas.microsoft.com/office/drawing/2014/main" id="{02645042-9EB6-ADC6-0431-6419615045E9}"/>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3" name="Picture 12">
            <a:extLst>
              <a:ext uri="{FF2B5EF4-FFF2-40B4-BE49-F238E27FC236}">
                <a16:creationId xmlns:a16="http://schemas.microsoft.com/office/drawing/2014/main" id="{3C814CE7-5A93-0320-987F-5D215D007600}"/>
              </a:ext>
            </a:extLst>
          </p:cNvPr>
          <p:cNvPicPr>
            <a:picLocks noChangeAspect="1"/>
          </p:cNvPicPr>
          <p:nvPr/>
        </p:nvPicPr>
        <p:blipFill>
          <a:blip r:embed="rId4"/>
          <a:stretch>
            <a:fillRect/>
          </a:stretch>
        </p:blipFill>
        <p:spPr>
          <a:xfrm>
            <a:off x="1056224" y="473522"/>
            <a:ext cx="420303" cy="422790"/>
          </a:xfrm>
          <a:prstGeom prst="rect">
            <a:avLst/>
          </a:prstGeom>
        </p:spPr>
      </p:pic>
    </p:spTree>
    <p:extLst>
      <p:ext uri="{BB962C8B-B14F-4D97-AF65-F5344CB8AC3E}">
        <p14:creationId xmlns:p14="http://schemas.microsoft.com/office/powerpoint/2010/main" val="309182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8" y="1447790"/>
            <a:ext cx="5508107"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Descriptive statistics</a:t>
            </a:r>
          </a:p>
        </p:txBody>
      </p:sp>
      <p:pic>
        <p:nvPicPr>
          <p:cNvPr id="7" name="Picture 6">
            <a:extLst>
              <a:ext uri="{FF2B5EF4-FFF2-40B4-BE49-F238E27FC236}">
                <a16:creationId xmlns:a16="http://schemas.microsoft.com/office/drawing/2014/main" id="{E8D3C435-CA9B-F828-59D0-639CD235AFEC}"/>
              </a:ext>
            </a:extLst>
          </p:cNvPr>
          <p:cNvPicPr>
            <a:picLocks noChangeAspect="1"/>
          </p:cNvPicPr>
          <p:nvPr/>
        </p:nvPicPr>
        <p:blipFill>
          <a:blip r:embed="rId2"/>
          <a:srcRect/>
          <a:stretch/>
        </p:blipFill>
        <p:spPr>
          <a:xfrm>
            <a:off x="799928" y="2381102"/>
            <a:ext cx="5294078" cy="3973276"/>
          </a:xfrm>
          <a:prstGeom prst="rect">
            <a:avLst/>
          </a:prstGeom>
        </p:spPr>
      </p:pic>
      <p:pic>
        <p:nvPicPr>
          <p:cNvPr id="8" name="Picture 7">
            <a:extLst>
              <a:ext uri="{FF2B5EF4-FFF2-40B4-BE49-F238E27FC236}">
                <a16:creationId xmlns:a16="http://schemas.microsoft.com/office/drawing/2014/main" id="{FEF2C001-4910-1A38-3FF1-7A07F8987512}"/>
              </a:ext>
            </a:extLst>
          </p:cNvPr>
          <p:cNvPicPr>
            <a:picLocks noChangeAspect="1"/>
          </p:cNvPicPr>
          <p:nvPr/>
        </p:nvPicPr>
        <p:blipFill>
          <a:blip r:embed="rId3"/>
          <a:stretch>
            <a:fillRect/>
          </a:stretch>
        </p:blipFill>
        <p:spPr>
          <a:xfrm>
            <a:off x="7179898" y="1447790"/>
            <a:ext cx="4388954" cy="4875577"/>
          </a:xfrm>
          <a:prstGeom prst="rect">
            <a:avLst/>
          </a:prstGeom>
        </p:spPr>
      </p:pic>
      <p:sp>
        <p:nvSpPr>
          <p:cNvPr id="10" name="TextBox 9">
            <a:extLst>
              <a:ext uri="{FF2B5EF4-FFF2-40B4-BE49-F238E27FC236}">
                <a16:creationId xmlns:a16="http://schemas.microsoft.com/office/drawing/2014/main" id="{B7B031FF-197E-2AFE-9E14-C1814CD1769F}"/>
              </a:ext>
            </a:extLst>
          </p:cNvPr>
          <p:cNvSpPr txBox="1"/>
          <p:nvPr/>
        </p:nvSpPr>
        <p:spPr>
          <a:xfrm>
            <a:off x="437277" y="6317096"/>
            <a:ext cx="11645230" cy="338554"/>
          </a:xfrm>
          <a:prstGeom prst="rect">
            <a:avLst/>
          </a:prstGeom>
          <a:noFill/>
        </p:spPr>
        <p:txBody>
          <a:bodyPr wrap="square" rtlCol="0">
            <a:spAutoFit/>
          </a:bodyPr>
          <a:lstStyle/>
          <a:p>
            <a:r>
              <a:rPr lang="en-US" sz="1600" dirty="0">
                <a:effectLst/>
                <a:latin typeface="HSE Sans" panose="02000000000000000000"/>
                <a:ea typeface="Calibri" panose="020F0502020204030204" pitchFamily="34" charset="0"/>
                <a:cs typeface="Times New Roman" panose="02020603050405020304" pitchFamily="18" charset="0"/>
              </a:rPr>
              <a:t>Intersections between mainstream and independent awards grow over time, intersections within mainstream awards exceed 50%</a:t>
            </a:r>
          </a:p>
        </p:txBody>
      </p:sp>
      <p:sp>
        <p:nvSpPr>
          <p:cNvPr id="13" name="TextBox 12">
            <a:extLst>
              <a:ext uri="{FF2B5EF4-FFF2-40B4-BE49-F238E27FC236}">
                <a16:creationId xmlns:a16="http://schemas.microsoft.com/office/drawing/2014/main" id="{5B998438-5139-7AEF-C2D2-244C9201D725}"/>
              </a:ext>
            </a:extLst>
          </p:cNvPr>
          <p:cNvSpPr txBox="1"/>
          <p:nvPr/>
        </p:nvSpPr>
        <p:spPr>
          <a:xfrm>
            <a:off x="190787" y="2023234"/>
            <a:ext cx="6626460" cy="338554"/>
          </a:xfrm>
          <a:prstGeom prst="rect">
            <a:avLst/>
          </a:prstGeom>
          <a:noFill/>
        </p:spPr>
        <p:txBody>
          <a:bodyPr wrap="square" rtlCol="0">
            <a:spAutoFit/>
          </a:bodyPr>
          <a:lstStyle/>
          <a:p>
            <a:r>
              <a:rPr lang="en-US" sz="1600" dirty="0">
                <a:effectLst/>
                <a:latin typeface="HSE Sans" panose="02000000000000000000"/>
                <a:ea typeface="Calibri" panose="020F0502020204030204" pitchFamily="34" charset="0"/>
                <a:cs typeface="Times New Roman" panose="02020603050405020304" pitchFamily="18" charset="0"/>
              </a:rPr>
              <a:t>On average, 20 independent nominees and 11 mainstream nominees annually </a:t>
            </a:r>
          </a:p>
        </p:txBody>
      </p:sp>
      <p:sp>
        <p:nvSpPr>
          <p:cNvPr id="12" name="Текст 4">
            <a:extLst>
              <a:ext uri="{FF2B5EF4-FFF2-40B4-BE49-F238E27FC236}">
                <a16:creationId xmlns:a16="http://schemas.microsoft.com/office/drawing/2014/main" id="{4AA524AD-B586-E204-FDCC-5FD456E0412E}"/>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4" name="Picture 13">
            <a:extLst>
              <a:ext uri="{FF2B5EF4-FFF2-40B4-BE49-F238E27FC236}">
                <a16:creationId xmlns:a16="http://schemas.microsoft.com/office/drawing/2014/main" id="{70547313-1E0A-0C2A-9EFB-28C9CAA86436}"/>
              </a:ext>
            </a:extLst>
          </p:cNvPr>
          <p:cNvPicPr>
            <a:picLocks noChangeAspect="1"/>
          </p:cNvPicPr>
          <p:nvPr/>
        </p:nvPicPr>
        <p:blipFill>
          <a:blip r:embed="rId4"/>
          <a:stretch>
            <a:fillRect/>
          </a:stretch>
        </p:blipFill>
        <p:spPr>
          <a:xfrm>
            <a:off x="1056224" y="473522"/>
            <a:ext cx="420303" cy="422790"/>
          </a:xfrm>
          <a:prstGeom prst="rect">
            <a:avLst/>
          </a:prstGeom>
        </p:spPr>
      </p:pic>
    </p:spTree>
    <p:extLst>
      <p:ext uri="{BB962C8B-B14F-4D97-AF65-F5344CB8AC3E}">
        <p14:creationId xmlns:p14="http://schemas.microsoft.com/office/powerpoint/2010/main" val="324308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Results</a:t>
            </a:r>
            <a:endParaRPr lang="ru-RU" dirty="0"/>
          </a:p>
        </p:txBody>
      </p:sp>
      <p:pic>
        <p:nvPicPr>
          <p:cNvPr id="7" name="Picture 6">
            <a:extLst>
              <a:ext uri="{FF2B5EF4-FFF2-40B4-BE49-F238E27FC236}">
                <a16:creationId xmlns:a16="http://schemas.microsoft.com/office/drawing/2014/main" id="{BABC2914-B5FA-7089-02A3-2A989148BDEC}"/>
              </a:ext>
            </a:extLst>
          </p:cNvPr>
          <p:cNvPicPr>
            <a:picLocks noChangeAspect="1"/>
          </p:cNvPicPr>
          <p:nvPr/>
        </p:nvPicPr>
        <p:blipFill>
          <a:blip r:embed="rId2"/>
          <a:srcRect/>
          <a:stretch/>
        </p:blipFill>
        <p:spPr>
          <a:xfrm>
            <a:off x="6177542" y="2224815"/>
            <a:ext cx="5211378" cy="3911209"/>
          </a:xfrm>
          <a:prstGeom prst="rect">
            <a:avLst/>
          </a:prstGeom>
        </p:spPr>
      </p:pic>
      <p:sp>
        <p:nvSpPr>
          <p:cNvPr id="9" name="TextBox 8">
            <a:extLst>
              <a:ext uri="{FF2B5EF4-FFF2-40B4-BE49-F238E27FC236}">
                <a16:creationId xmlns:a16="http://schemas.microsoft.com/office/drawing/2014/main" id="{EEE22D8F-F0EC-C8C4-D55D-BBDEA00B8B3E}"/>
              </a:ext>
            </a:extLst>
          </p:cNvPr>
          <p:cNvSpPr txBox="1"/>
          <p:nvPr/>
        </p:nvSpPr>
        <p:spPr>
          <a:xfrm>
            <a:off x="437277" y="6229631"/>
            <a:ext cx="11645230" cy="338554"/>
          </a:xfrm>
          <a:prstGeom prst="rect">
            <a:avLst/>
          </a:prstGeom>
          <a:noFill/>
        </p:spPr>
        <p:txBody>
          <a:bodyPr wrap="square" rtlCol="0">
            <a:spAutoFit/>
          </a:bodyPr>
          <a:lstStyle/>
          <a:p>
            <a:r>
              <a:rPr lang="en-US" sz="1600" dirty="0">
                <a:effectLst/>
                <a:latin typeface="HSE Sans" panose="02000000000000000000"/>
                <a:ea typeface="Calibri" panose="020F0502020204030204" pitchFamily="34" charset="0"/>
                <a:cs typeface="Times New Roman" panose="02020603050405020304" pitchFamily="18" charset="0"/>
              </a:rPr>
              <a:t>Share of isolates for nominees do not follow the general trend, independent nominees have higher share of isolates </a:t>
            </a:r>
          </a:p>
        </p:txBody>
      </p:sp>
      <p:pic>
        <p:nvPicPr>
          <p:cNvPr id="10" name="Picture 9">
            <a:extLst>
              <a:ext uri="{FF2B5EF4-FFF2-40B4-BE49-F238E27FC236}">
                <a16:creationId xmlns:a16="http://schemas.microsoft.com/office/drawing/2014/main" id="{FEAE7AA7-0434-6D71-09AA-855389F3CC5C}"/>
              </a:ext>
            </a:extLst>
          </p:cNvPr>
          <p:cNvPicPr>
            <a:picLocks noChangeAspect="1"/>
          </p:cNvPicPr>
          <p:nvPr/>
        </p:nvPicPr>
        <p:blipFill>
          <a:blip r:embed="rId3"/>
          <a:stretch>
            <a:fillRect/>
          </a:stretch>
        </p:blipFill>
        <p:spPr>
          <a:xfrm>
            <a:off x="585899" y="2224815"/>
            <a:ext cx="5215131" cy="3911209"/>
          </a:xfrm>
          <a:prstGeom prst="rect">
            <a:avLst/>
          </a:prstGeom>
        </p:spPr>
      </p:pic>
      <p:sp>
        <p:nvSpPr>
          <p:cNvPr id="11" name="Текст 4">
            <a:extLst>
              <a:ext uri="{FF2B5EF4-FFF2-40B4-BE49-F238E27FC236}">
                <a16:creationId xmlns:a16="http://schemas.microsoft.com/office/drawing/2014/main" id="{69225A16-75EF-728D-B560-FD3F604A9402}"/>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2" name="Picture 11">
            <a:extLst>
              <a:ext uri="{FF2B5EF4-FFF2-40B4-BE49-F238E27FC236}">
                <a16:creationId xmlns:a16="http://schemas.microsoft.com/office/drawing/2014/main" id="{644D2D09-3F76-9F4E-94F9-A9439FBE6234}"/>
              </a:ext>
            </a:extLst>
          </p:cNvPr>
          <p:cNvPicPr>
            <a:picLocks noChangeAspect="1"/>
          </p:cNvPicPr>
          <p:nvPr/>
        </p:nvPicPr>
        <p:blipFill>
          <a:blip r:embed="rId4"/>
          <a:stretch>
            <a:fillRect/>
          </a:stretch>
        </p:blipFill>
        <p:spPr>
          <a:xfrm>
            <a:off x="1056224" y="473522"/>
            <a:ext cx="420303" cy="422790"/>
          </a:xfrm>
          <a:prstGeom prst="rect">
            <a:avLst/>
          </a:prstGeom>
        </p:spPr>
      </p:pic>
    </p:spTree>
    <p:extLst>
      <p:ext uri="{BB962C8B-B14F-4D97-AF65-F5344CB8AC3E}">
        <p14:creationId xmlns:p14="http://schemas.microsoft.com/office/powerpoint/2010/main" val="113744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Results</a:t>
            </a:r>
            <a:endParaRPr lang="ru-RU" dirty="0"/>
          </a:p>
        </p:txBody>
      </p:sp>
      <p:pic>
        <p:nvPicPr>
          <p:cNvPr id="8" name="Picture 7">
            <a:extLst>
              <a:ext uri="{FF2B5EF4-FFF2-40B4-BE49-F238E27FC236}">
                <a16:creationId xmlns:a16="http://schemas.microsoft.com/office/drawing/2014/main" id="{FA72C0A8-3AE2-2FDD-6533-0637E438D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945" y="2224814"/>
            <a:ext cx="5215132" cy="3911210"/>
          </a:xfrm>
          <a:prstGeom prst="rect">
            <a:avLst/>
          </a:prstGeom>
        </p:spPr>
      </p:pic>
      <p:sp>
        <p:nvSpPr>
          <p:cNvPr id="9" name="TextBox 8">
            <a:extLst>
              <a:ext uri="{FF2B5EF4-FFF2-40B4-BE49-F238E27FC236}">
                <a16:creationId xmlns:a16="http://schemas.microsoft.com/office/drawing/2014/main" id="{EEE22D8F-F0EC-C8C4-D55D-BBDEA00B8B3E}"/>
              </a:ext>
            </a:extLst>
          </p:cNvPr>
          <p:cNvSpPr txBox="1"/>
          <p:nvPr/>
        </p:nvSpPr>
        <p:spPr>
          <a:xfrm>
            <a:off x="437277" y="3257613"/>
            <a:ext cx="5587779" cy="338554"/>
          </a:xfrm>
          <a:prstGeom prst="rect">
            <a:avLst/>
          </a:prstGeom>
          <a:noFill/>
        </p:spPr>
        <p:txBody>
          <a:bodyPr wrap="square" rtlCol="0">
            <a:spAutoFit/>
          </a:bodyPr>
          <a:lstStyle/>
          <a:p>
            <a:r>
              <a:rPr lang="en-US" sz="1600" dirty="0">
                <a:latin typeface="HSE Sans" panose="02000000000000000000"/>
                <a:ea typeface="Calibri" panose="020F0502020204030204" pitchFamily="34" charset="0"/>
                <a:cs typeface="Times New Roman" panose="02020603050405020304" pitchFamily="18" charset="0"/>
              </a:rPr>
              <a:t>C</a:t>
            </a:r>
            <a:r>
              <a:rPr lang="en-US" sz="1600" dirty="0">
                <a:effectLst/>
                <a:latin typeface="HSE Sans" panose="02000000000000000000"/>
                <a:ea typeface="Calibri" panose="020F0502020204030204" pitchFamily="34" charset="0"/>
                <a:cs typeface="Times New Roman" panose="02020603050405020304" pitchFamily="18" charset="0"/>
              </a:rPr>
              <a:t>entralization falls - H1.a hypothesis is supported</a:t>
            </a:r>
          </a:p>
        </p:txBody>
      </p:sp>
      <p:sp>
        <p:nvSpPr>
          <p:cNvPr id="10" name="Текст 4">
            <a:extLst>
              <a:ext uri="{FF2B5EF4-FFF2-40B4-BE49-F238E27FC236}">
                <a16:creationId xmlns:a16="http://schemas.microsoft.com/office/drawing/2014/main" id="{A3FCC3CA-824A-133D-D29A-0C429B951F99}"/>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1" name="Picture 10">
            <a:extLst>
              <a:ext uri="{FF2B5EF4-FFF2-40B4-BE49-F238E27FC236}">
                <a16:creationId xmlns:a16="http://schemas.microsoft.com/office/drawing/2014/main" id="{AADCDFDA-6218-47C0-1503-9D462EADCB78}"/>
              </a:ext>
            </a:extLst>
          </p:cNvPr>
          <p:cNvPicPr>
            <a:picLocks noChangeAspect="1"/>
          </p:cNvPicPr>
          <p:nvPr/>
        </p:nvPicPr>
        <p:blipFill>
          <a:blip r:embed="rId3"/>
          <a:stretch>
            <a:fillRect/>
          </a:stretch>
        </p:blipFill>
        <p:spPr>
          <a:xfrm>
            <a:off x="1056224" y="473522"/>
            <a:ext cx="420303" cy="422790"/>
          </a:xfrm>
          <a:prstGeom prst="rect">
            <a:avLst/>
          </a:prstGeom>
        </p:spPr>
      </p:pic>
    </p:spTree>
    <p:extLst>
      <p:ext uri="{BB962C8B-B14F-4D97-AF65-F5344CB8AC3E}">
        <p14:creationId xmlns:p14="http://schemas.microsoft.com/office/powerpoint/2010/main" val="229234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Results</a:t>
            </a:r>
            <a:endParaRPr lang="ru-RU" dirty="0"/>
          </a:p>
        </p:txBody>
      </p:sp>
      <p:pic>
        <p:nvPicPr>
          <p:cNvPr id="7" name="Picture 6">
            <a:extLst>
              <a:ext uri="{FF2B5EF4-FFF2-40B4-BE49-F238E27FC236}">
                <a16:creationId xmlns:a16="http://schemas.microsoft.com/office/drawing/2014/main" id="{BABC2914-B5FA-7089-02A3-2A989148BDEC}"/>
              </a:ext>
            </a:extLst>
          </p:cNvPr>
          <p:cNvPicPr>
            <a:picLocks noChangeAspect="1"/>
          </p:cNvPicPr>
          <p:nvPr/>
        </p:nvPicPr>
        <p:blipFill>
          <a:blip r:embed="rId2"/>
          <a:srcRect/>
          <a:stretch/>
        </p:blipFill>
        <p:spPr>
          <a:xfrm>
            <a:off x="6177542" y="2224815"/>
            <a:ext cx="5211378" cy="3911208"/>
          </a:xfrm>
          <a:prstGeom prst="rect">
            <a:avLst/>
          </a:prstGeom>
        </p:spPr>
      </p:pic>
      <p:sp>
        <p:nvSpPr>
          <p:cNvPr id="9" name="TextBox 8">
            <a:extLst>
              <a:ext uri="{FF2B5EF4-FFF2-40B4-BE49-F238E27FC236}">
                <a16:creationId xmlns:a16="http://schemas.microsoft.com/office/drawing/2014/main" id="{EEE22D8F-F0EC-C8C4-D55D-BBDEA00B8B3E}"/>
              </a:ext>
            </a:extLst>
          </p:cNvPr>
          <p:cNvSpPr txBox="1"/>
          <p:nvPr/>
        </p:nvSpPr>
        <p:spPr>
          <a:xfrm>
            <a:off x="437277" y="6136305"/>
            <a:ext cx="11645230" cy="584775"/>
          </a:xfrm>
          <a:prstGeom prst="rect">
            <a:avLst/>
          </a:prstGeom>
          <a:noFill/>
        </p:spPr>
        <p:txBody>
          <a:bodyPr wrap="square" rtlCol="0">
            <a:spAutoFit/>
          </a:bodyPr>
          <a:lstStyle/>
          <a:p>
            <a:r>
              <a:rPr lang="en-US" sz="1600" dirty="0">
                <a:latin typeface="HSE Sans" panose="02000000000000000000"/>
                <a:ea typeface="Calibri" panose="020F0502020204030204" pitchFamily="34" charset="0"/>
                <a:cs typeface="Times New Roman" panose="02020603050405020304" pitchFamily="18" charset="0"/>
              </a:rPr>
              <a:t>Independent</a:t>
            </a:r>
            <a:r>
              <a:rPr lang="en-US" sz="1600" dirty="0">
                <a:effectLst/>
                <a:latin typeface="HSE Sans" panose="02000000000000000000"/>
                <a:ea typeface="Calibri" panose="020F0502020204030204" pitchFamily="34" charset="0"/>
                <a:cs typeface="Times New Roman" panose="02020603050405020304" pitchFamily="18" charset="0"/>
              </a:rPr>
              <a:t> nominees had significantly lower degrees then mainstream nominees only until the year 2001 </a:t>
            </a:r>
            <a:br>
              <a:rPr lang="en-US" sz="1600" dirty="0">
                <a:effectLst/>
                <a:latin typeface="HSE Sans" panose="02000000000000000000"/>
                <a:ea typeface="Calibri" panose="020F0502020204030204" pitchFamily="34" charset="0"/>
                <a:cs typeface="Times New Roman" panose="02020603050405020304" pitchFamily="18" charset="0"/>
              </a:rPr>
            </a:br>
            <a:r>
              <a:rPr lang="en-US" sz="1600" dirty="0">
                <a:effectLst/>
                <a:latin typeface="HSE Sans" panose="02000000000000000000"/>
                <a:ea typeface="Calibri" panose="020F0502020204030204" pitchFamily="34" charset="0"/>
                <a:cs typeface="Times New Roman" panose="02020603050405020304" pitchFamily="18" charset="0"/>
              </a:rPr>
              <a:t>H1.d and H1.e are supported</a:t>
            </a:r>
          </a:p>
        </p:txBody>
      </p:sp>
      <p:pic>
        <p:nvPicPr>
          <p:cNvPr id="10" name="Picture 9">
            <a:extLst>
              <a:ext uri="{FF2B5EF4-FFF2-40B4-BE49-F238E27FC236}">
                <a16:creationId xmlns:a16="http://schemas.microsoft.com/office/drawing/2014/main" id="{FEAE7AA7-0434-6D71-09AA-855389F3CC5C}"/>
              </a:ext>
            </a:extLst>
          </p:cNvPr>
          <p:cNvPicPr>
            <a:picLocks noChangeAspect="1"/>
          </p:cNvPicPr>
          <p:nvPr/>
        </p:nvPicPr>
        <p:blipFill>
          <a:blip r:embed="rId3"/>
          <a:srcRect/>
          <a:stretch/>
        </p:blipFill>
        <p:spPr>
          <a:xfrm>
            <a:off x="587775" y="2224815"/>
            <a:ext cx="5211378" cy="3911209"/>
          </a:xfrm>
          <a:prstGeom prst="rect">
            <a:avLst/>
          </a:prstGeom>
        </p:spPr>
      </p:pic>
      <p:sp>
        <p:nvSpPr>
          <p:cNvPr id="11" name="Текст 4">
            <a:extLst>
              <a:ext uri="{FF2B5EF4-FFF2-40B4-BE49-F238E27FC236}">
                <a16:creationId xmlns:a16="http://schemas.microsoft.com/office/drawing/2014/main" id="{EA26CAFF-9B9D-E417-7D0C-FF105569E64C}"/>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2" name="Picture 11">
            <a:extLst>
              <a:ext uri="{FF2B5EF4-FFF2-40B4-BE49-F238E27FC236}">
                <a16:creationId xmlns:a16="http://schemas.microsoft.com/office/drawing/2014/main" id="{424E79FB-038D-F8B9-7EF6-9482DF28696A}"/>
              </a:ext>
            </a:extLst>
          </p:cNvPr>
          <p:cNvPicPr>
            <a:picLocks noChangeAspect="1"/>
          </p:cNvPicPr>
          <p:nvPr/>
        </p:nvPicPr>
        <p:blipFill>
          <a:blip r:embed="rId4"/>
          <a:stretch>
            <a:fillRect/>
          </a:stretch>
        </p:blipFill>
        <p:spPr>
          <a:xfrm>
            <a:off x="1056224" y="473522"/>
            <a:ext cx="420303" cy="422790"/>
          </a:xfrm>
          <a:prstGeom prst="rect">
            <a:avLst/>
          </a:prstGeom>
        </p:spPr>
      </p:pic>
    </p:spTree>
    <p:extLst>
      <p:ext uri="{BB962C8B-B14F-4D97-AF65-F5344CB8AC3E}">
        <p14:creationId xmlns:p14="http://schemas.microsoft.com/office/powerpoint/2010/main" val="405647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Results</a:t>
            </a:r>
            <a:endParaRPr lang="ru-RU" dirty="0"/>
          </a:p>
        </p:txBody>
      </p:sp>
      <p:pic>
        <p:nvPicPr>
          <p:cNvPr id="7" name="Picture 6">
            <a:extLst>
              <a:ext uri="{FF2B5EF4-FFF2-40B4-BE49-F238E27FC236}">
                <a16:creationId xmlns:a16="http://schemas.microsoft.com/office/drawing/2014/main" id="{BABC2914-B5FA-7089-02A3-2A989148BDEC}"/>
              </a:ext>
            </a:extLst>
          </p:cNvPr>
          <p:cNvPicPr>
            <a:picLocks noChangeAspect="1"/>
          </p:cNvPicPr>
          <p:nvPr/>
        </p:nvPicPr>
        <p:blipFill>
          <a:blip r:embed="rId2"/>
          <a:srcRect/>
          <a:stretch/>
        </p:blipFill>
        <p:spPr>
          <a:xfrm>
            <a:off x="6096000" y="1904695"/>
            <a:ext cx="5868763" cy="4404585"/>
          </a:xfrm>
          <a:prstGeom prst="rect">
            <a:avLst/>
          </a:prstGeom>
        </p:spPr>
      </p:pic>
      <p:sp>
        <p:nvSpPr>
          <p:cNvPr id="9" name="TextBox 8">
            <a:extLst>
              <a:ext uri="{FF2B5EF4-FFF2-40B4-BE49-F238E27FC236}">
                <a16:creationId xmlns:a16="http://schemas.microsoft.com/office/drawing/2014/main" id="{EEE22D8F-F0EC-C8C4-D55D-BBDEA00B8B3E}"/>
              </a:ext>
            </a:extLst>
          </p:cNvPr>
          <p:cNvSpPr txBox="1"/>
          <p:nvPr/>
        </p:nvSpPr>
        <p:spPr>
          <a:xfrm>
            <a:off x="437277" y="2353414"/>
            <a:ext cx="5740265" cy="2308324"/>
          </a:xfrm>
          <a:prstGeom prst="rect">
            <a:avLst/>
          </a:prstGeom>
          <a:noFill/>
        </p:spPr>
        <p:txBody>
          <a:bodyPr wrap="square" rtlCol="0">
            <a:spAutoFit/>
          </a:bodyPr>
          <a:lstStyle/>
          <a:p>
            <a:r>
              <a:rPr lang="en-US" sz="1600" dirty="0">
                <a:latin typeface="HSE Sans" panose="02000000000000000000"/>
                <a:ea typeface="Calibri" panose="020F0502020204030204" pitchFamily="34" charset="0"/>
                <a:cs typeface="Times New Roman" panose="02020603050405020304" pitchFamily="18" charset="0"/>
              </a:rPr>
              <a:t>Independent nominees had degree lower than average until the year 1994, then had the average degrees in 1995-2001 and became more connected from 2002. </a:t>
            </a:r>
          </a:p>
          <a:p>
            <a:r>
              <a:rPr lang="en-US" sz="1600" dirty="0">
                <a:latin typeface="HSE Sans" panose="02000000000000000000"/>
                <a:ea typeface="Calibri" panose="020F0502020204030204" pitchFamily="34" charset="0"/>
                <a:cs typeface="Times New Roman" panose="02020603050405020304" pitchFamily="18" charset="0"/>
              </a:rPr>
              <a:t>H1.b supported, H1.c partly supported</a:t>
            </a:r>
          </a:p>
          <a:p>
            <a:endParaRPr lang="en-US" sz="1600" dirty="0">
              <a:effectLst/>
              <a:latin typeface="HSE Sans" panose="02000000000000000000"/>
              <a:ea typeface="Calibri" panose="020F0502020204030204" pitchFamily="34" charset="0"/>
              <a:cs typeface="Times New Roman" panose="02020603050405020304" pitchFamily="18" charset="0"/>
            </a:endParaRPr>
          </a:p>
          <a:p>
            <a:r>
              <a:rPr lang="en-US" sz="1600" dirty="0">
                <a:effectLst/>
                <a:latin typeface="HSE Sans" panose="02000000000000000000"/>
                <a:ea typeface="Calibri" panose="020F0502020204030204" pitchFamily="34" charset="0"/>
                <a:cs typeface="Times New Roman" panose="02020603050405020304" pitchFamily="18" charset="0"/>
              </a:rPr>
              <a:t>Conversely, mainstream nominees had average degrees until the year 1994 and became more strongly connected from 1995 to 2019. </a:t>
            </a:r>
          </a:p>
          <a:p>
            <a:r>
              <a:rPr lang="en-US" sz="1600" dirty="0">
                <a:effectLst/>
                <a:latin typeface="HSE Sans" panose="02000000000000000000"/>
                <a:ea typeface="Calibri" panose="020F0502020204030204" pitchFamily="34" charset="0"/>
                <a:cs typeface="Times New Roman" panose="02020603050405020304" pitchFamily="18" charset="0"/>
              </a:rPr>
              <a:t>H1.f supported, H1.g is not supported </a:t>
            </a:r>
          </a:p>
        </p:txBody>
      </p:sp>
      <p:sp>
        <p:nvSpPr>
          <p:cNvPr id="10" name="Текст 4">
            <a:extLst>
              <a:ext uri="{FF2B5EF4-FFF2-40B4-BE49-F238E27FC236}">
                <a16:creationId xmlns:a16="http://schemas.microsoft.com/office/drawing/2014/main" id="{50B8FB33-405F-52FB-FD13-22917CC0C94E}"/>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1" name="Picture 10">
            <a:extLst>
              <a:ext uri="{FF2B5EF4-FFF2-40B4-BE49-F238E27FC236}">
                <a16:creationId xmlns:a16="http://schemas.microsoft.com/office/drawing/2014/main" id="{7ED6EDB8-163F-B392-2B58-639CB95CDE51}"/>
              </a:ext>
            </a:extLst>
          </p:cNvPr>
          <p:cNvPicPr>
            <a:picLocks noChangeAspect="1"/>
          </p:cNvPicPr>
          <p:nvPr/>
        </p:nvPicPr>
        <p:blipFill>
          <a:blip r:embed="rId3"/>
          <a:stretch>
            <a:fillRect/>
          </a:stretch>
        </p:blipFill>
        <p:spPr>
          <a:xfrm>
            <a:off x="1056224" y="473522"/>
            <a:ext cx="420303" cy="422790"/>
          </a:xfrm>
          <a:prstGeom prst="rect">
            <a:avLst/>
          </a:prstGeom>
        </p:spPr>
      </p:pic>
    </p:spTree>
    <p:extLst>
      <p:ext uri="{BB962C8B-B14F-4D97-AF65-F5344CB8AC3E}">
        <p14:creationId xmlns:p14="http://schemas.microsoft.com/office/powerpoint/2010/main" val="265090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Results</a:t>
            </a:r>
            <a:endParaRPr lang="ru-RU" dirty="0"/>
          </a:p>
        </p:txBody>
      </p:sp>
      <p:pic>
        <p:nvPicPr>
          <p:cNvPr id="7" name="Picture 6">
            <a:extLst>
              <a:ext uri="{FF2B5EF4-FFF2-40B4-BE49-F238E27FC236}">
                <a16:creationId xmlns:a16="http://schemas.microsoft.com/office/drawing/2014/main" id="{CEB861CE-BC95-3530-4A8F-29BAF1F035B8}"/>
              </a:ext>
            </a:extLst>
          </p:cNvPr>
          <p:cNvPicPr>
            <a:picLocks noChangeAspect="1"/>
          </p:cNvPicPr>
          <p:nvPr/>
        </p:nvPicPr>
        <p:blipFill>
          <a:blip r:embed="rId2"/>
          <a:stretch>
            <a:fillRect/>
          </a:stretch>
        </p:blipFill>
        <p:spPr>
          <a:xfrm>
            <a:off x="565164" y="2129565"/>
            <a:ext cx="5136363" cy="3852135"/>
          </a:xfrm>
          <a:prstGeom prst="rect">
            <a:avLst/>
          </a:prstGeom>
        </p:spPr>
      </p:pic>
      <p:pic>
        <p:nvPicPr>
          <p:cNvPr id="8" name="Picture 7">
            <a:extLst>
              <a:ext uri="{FF2B5EF4-FFF2-40B4-BE49-F238E27FC236}">
                <a16:creationId xmlns:a16="http://schemas.microsoft.com/office/drawing/2014/main" id="{F3272E22-C8C2-744A-DEE6-2061B8064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724" y="2129565"/>
            <a:ext cx="5136377" cy="3852135"/>
          </a:xfrm>
          <a:prstGeom prst="rect">
            <a:avLst/>
          </a:prstGeom>
        </p:spPr>
      </p:pic>
      <p:sp>
        <p:nvSpPr>
          <p:cNvPr id="9" name="TextBox 8">
            <a:extLst>
              <a:ext uri="{FF2B5EF4-FFF2-40B4-BE49-F238E27FC236}">
                <a16:creationId xmlns:a16="http://schemas.microsoft.com/office/drawing/2014/main" id="{46A60D81-9319-999D-AD0C-DB836F131F71}"/>
              </a:ext>
            </a:extLst>
          </p:cNvPr>
          <p:cNvSpPr txBox="1"/>
          <p:nvPr/>
        </p:nvSpPr>
        <p:spPr>
          <a:xfrm>
            <a:off x="437277" y="6136305"/>
            <a:ext cx="11645230" cy="584775"/>
          </a:xfrm>
          <a:prstGeom prst="rect">
            <a:avLst/>
          </a:prstGeom>
          <a:noFill/>
        </p:spPr>
        <p:txBody>
          <a:bodyPr wrap="square" rtlCol="0">
            <a:spAutoFit/>
          </a:bodyPr>
          <a:lstStyle/>
          <a:p>
            <a:r>
              <a:rPr lang="en-US" sz="1600" dirty="0">
                <a:latin typeface="HSE Sans" panose="02000000000000000000"/>
                <a:ea typeface="Calibri" panose="020F0502020204030204" pitchFamily="34" charset="0"/>
                <a:cs typeface="Times New Roman" panose="02020603050405020304" pitchFamily="18" charset="0"/>
              </a:rPr>
              <a:t>Correlation with c-p model is weak and has ambiguous dynamics - H2.a not supported, H2.b partly supported </a:t>
            </a:r>
          </a:p>
          <a:p>
            <a:r>
              <a:rPr lang="en-US" sz="1600" dirty="0">
                <a:latin typeface="HSE Sans" panose="02000000000000000000"/>
                <a:ea typeface="Calibri" panose="020F0502020204030204" pitchFamily="34" charset="0"/>
                <a:cs typeface="Times New Roman" panose="02020603050405020304" pitchFamily="18" charset="0"/>
              </a:rPr>
              <a:t>Share of nominees in either core or periphery</a:t>
            </a:r>
            <a:r>
              <a:rPr lang="ru-RU" sz="1600" dirty="0">
                <a:latin typeface="HSE Sans" panose="02000000000000000000"/>
                <a:ea typeface="Calibri" panose="020F0502020204030204" pitchFamily="34" charset="0"/>
                <a:cs typeface="Times New Roman" panose="02020603050405020304" pitchFamily="18" charset="0"/>
              </a:rPr>
              <a:t> </a:t>
            </a:r>
            <a:r>
              <a:rPr lang="en-US" sz="1600" dirty="0">
                <a:latin typeface="HSE Sans" panose="02000000000000000000"/>
                <a:ea typeface="Calibri" panose="020F0502020204030204" pitchFamily="34" charset="0"/>
                <a:cs typeface="Times New Roman" panose="02020603050405020304" pitchFamily="18" charset="0"/>
              </a:rPr>
              <a:t>is meaningless, H2.c-H2.f  are not appropriate  </a:t>
            </a:r>
            <a:endParaRPr lang="en-US" sz="1600" dirty="0">
              <a:effectLst/>
              <a:latin typeface="HSE Sans" panose="02000000000000000000"/>
              <a:ea typeface="Calibri" panose="020F0502020204030204" pitchFamily="34" charset="0"/>
              <a:cs typeface="Times New Roman" panose="02020603050405020304" pitchFamily="18" charset="0"/>
            </a:endParaRPr>
          </a:p>
        </p:txBody>
      </p:sp>
      <p:sp>
        <p:nvSpPr>
          <p:cNvPr id="11" name="Текст 4">
            <a:extLst>
              <a:ext uri="{FF2B5EF4-FFF2-40B4-BE49-F238E27FC236}">
                <a16:creationId xmlns:a16="http://schemas.microsoft.com/office/drawing/2014/main" id="{ED685B13-3DAE-04FA-B752-75EB6B791BD5}"/>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2" name="Picture 11">
            <a:extLst>
              <a:ext uri="{FF2B5EF4-FFF2-40B4-BE49-F238E27FC236}">
                <a16:creationId xmlns:a16="http://schemas.microsoft.com/office/drawing/2014/main" id="{A4065261-3DC8-3CDC-C77B-D074EE1A52EA}"/>
              </a:ext>
            </a:extLst>
          </p:cNvPr>
          <p:cNvPicPr>
            <a:picLocks noChangeAspect="1"/>
          </p:cNvPicPr>
          <p:nvPr/>
        </p:nvPicPr>
        <p:blipFill>
          <a:blip r:embed="rId4"/>
          <a:stretch>
            <a:fillRect/>
          </a:stretch>
        </p:blipFill>
        <p:spPr>
          <a:xfrm>
            <a:off x="1056224" y="473522"/>
            <a:ext cx="420303" cy="422790"/>
          </a:xfrm>
          <a:prstGeom prst="rect">
            <a:avLst/>
          </a:prstGeom>
        </p:spPr>
      </p:pic>
    </p:spTree>
    <p:extLst>
      <p:ext uri="{BB962C8B-B14F-4D97-AF65-F5344CB8AC3E}">
        <p14:creationId xmlns:p14="http://schemas.microsoft.com/office/powerpoint/2010/main" val="304069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864BDD-2FAD-3469-35B1-4B803EE4F889}"/>
              </a:ext>
            </a:extLst>
          </p:cNvPr>
          <p:cNvPicPr>
            <a:picLocks noChangeAspect="1"/>
          </p:cNvPicPr>
          <p:nvPr/>
        </p:nvPicPr>
        <p:blipFill>
          <a:blip r:embed="rId2"/>
          <a:srcRect/>
          <a:stretch/>
        </p:blipFill>
        <p:spPr>
          <a:xfrm>
            <a:off x="7013770" y="1429122"/>
            <a:ext cx="4592331" cy="4975026"/>
          </a:xfrm>
          <a:prstGeom prst="rect">
            <a:avLst/>
          </a:prstGeom>
        </p:spPr>
      </p:pic>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Results</a:t>
            </a:r>
            <a:endParaRPr lang="ru-RU" dirty="0"/>
          </a:p>
        </p:txBody>
      </p:sp>
      <p:pic>
        <p:nvPicPr>
          <p:cNvPr id="7" name="Picture 6">
            <a:extLst>
              <a:ext uri="{FF2B5EF4-FFF2-40B4-BE49-F238E27FC236}">
                <a16:creationId xmlns:a16="http://schemas.microsoft.com/office/drawing/2014/main" id="{AE921A59-C5DA-8191-18E3-C093191E03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0478" y="1347406"/>
            <a:ext cx="3093292" cy="5056742"/>
          </a:xfrm>
          <a:prstGeom prst="rect">
            <a:avLst/>
          </a:prstGeom>
          <a:noFill/>
          <a:ln>
            <a:noFill/>
          </a:ln>
        </p:spPr>
      </p:pic>
      <p:sp>
        <p:nvSpPr>
          <p:cNvPr id="9" name="TextBox 8">
            <a:extLst>
              <a:ext uri="{FF2B5EF4-FFF2-40B4-BE49-F238E27FC236}">
                <a16:creationId xmlns:a16="http://schemas.microsoft.com/office/drawing/2014/main" id="{ECD3FBE6-C630-044D-E2EB-9E54CBE5496A}"/>
              </a:ext>
            </a:extLst>
          </p:cNvPr>
          <p:cNvSpPr txBox="1"/>
          <p:nvPr/>
        </p:nvSpPr>
        <p:spPr>
          <a:xfrm>
            <a:off x="474914" y="2384776"/>
            <a:ext cx="3239373" cy="2308324"/>
          </a:xfrm>
          <a:prstGeom prst="rect">
            <a:avLst/>
          </a:prstGeom>
          <a:noFill/>
        </p:spPr>
        <p:txBody>
          <a:bodyPr wrap="square" rtlCol="0">
            <a:spAutoFit/>
          </a:bodyPr>
          <a:lstStyle/>
          <a:p>
            <a:r>
              <a:rPr lang="en-US" sz="1600" dirty="0">
                <a:latin typeface="HSE Sans" panose="02000000000000000000"/>
                <a:ea typeface="Calibri" panose="020F0502020204030204" pitchFamily="34" charset="0"/>
                <a:cs typeface="Times New Roman" panose="02020603050405020304" pitchFamily="18" charset="0"/>
              </a:rPr>
              <a:t>Mainstream nominees are more strongly interconnected between each other – mean normalized node degree for them is 6.5 times higher than that of independent nominees</a:t>
            </a:r>
          </a:p>
          <a:p>
            <a:endParaRPr lang="en-US" sz="1600" dirty="0">
              <a:latin typeface="HSE Sans" panose="02000000000000000000"/>
              <a:ea typeface="Calibri" panose="020F0502020204030204" pitchFamily="34" charset="0"/>
              <a:cs typeface="Times New Roman" panose="02020603050405020304" pitchFamily="18" charset="0"/>
            </a:endParaRPr>
          </a:p>
          <a:p>
            <a:r>
              <a:rPr lang="en-US" sz="1600" dirty="0">
                <a:latin typeface="HSE Sans" panose="02000000000000000000"/>
                <a:ea typeface="Calibri" panose="020F0502020204030204" pitchFamily="34" charset="0"/>
                <a:cs typeface="Times New Roman" panose="02020603050405020304" pitchFamily="18" charset="0"/>
              </a:rPr>
              <a:t>Independent movie scene is less interconnected than mainstream movie scene </a:t>
            </a:r>
            <a:endParaRPr lang="en-US" sz="1600" dirty="0">
              <a:effectLst/>
              <a:latin typeface="HSE Sans" panose="02000000000000000000"/>
              <a:ea typeface="Calibri" panose="020F0502020204030204" pitchFamily="34" charset="0"/>
              <a:cs typeface="Times New Roman" panose="02020603050405020304" pitchFamily="18" charset="0"/>
            </a:endParaRPr>
          </a:p>
        </p:txBody>
      </p:sp>
      <p:sp>
        <p:nvSpPr>
          <p:cNvPr id="11" name="Текст 4">
            <a:extLst>
              <a:ext uri="{FF2B5EF4-FFF2-40B4-BE49-F238E27FC236}">
                <a16:creationId xmlns:a16="http://schemas.microsoft.com/office/drawing/2014/main" id="{6C0A915C-26B4-8E5A-F4CA-19176C62F730}"/>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2" name="Picture 11">
            <a:extLst>
              <a:ext uri="{FF2B5EF4-FFF2-40B4-BE49-F238E27FC236}">
                <a16:creationId xmlns:a16="http://schemas.microsoft.com/office/drawing/2014/main" id="{06A42C03-801C-0E6A-5334-BD9FC949C247}"/>
              </a:ext>
            </a:extLst>
          </p:cNvPr>
          <p:cNvPicPr>
            <a:picLocks noChangeAspect="1"/>
          </p:cNvPicPr>
          <p:nvPr/>
        </p:nvPicPr>
        <p:blipFill>
          <a:blip r:embed="rId4"/>
          <a:stretch>
            <a:fillRect/>
          </a:stretch>
        </p:blipFill>
        <p:spPr>
          <a:xfrm>
            <a:off x="1056224" y="473522"/>
            <a:ext cx="420303" cy="422790"/>
          </a:xfrm>
          <a:prstGeom prst="rect">
            <a:avLst/>
          </a:prstGeom>
        </p:spPr>
      </p:pic>
    </p:spTree>
    <p:extLst>
      <p:ext uri="{BB962C8B-B14F-4D97-AF65-F5344CB8AC3E}">
        <p14:creationId xmlns:p14="http://schemas.microsoft.com/office/powerpoint/2010/main" val="100095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6" y="2379662"/>
            <a:ext cx="6180664" cy="3937434"/>
          </a:xfrm>
        </p:spPr>
        <p:txBody>
          <a:bodyPr>
            <a:normAutofit/>
          </a:bodyPr>
          <a:lstStyle/>
          <a:p>
            <a:r>
              <a:rPr lang="en-US" sz="1800" dirty="0"/>
              <a:t>Introduction………………………………………………………………………………..3</a:t>
            </a:r>
          </a:p>
          <a:p>
            <a:r>
              <a:rPr lang="en-US" sz="1800" dirty="0"/>
              <a:t>Literature background.………………………………………………………………..4</a:t>
            </a:r>
            <a:endParaRPr lang="ru-RU" sz="1800" dirty="0"/>
          </a:p>
          <a:p>
            <a:r>
              <a:rPr lang="en-US" sz="1800" dirty="0"/>
              <a:t>Data Source.………………………………………………………….…………………….</a:t>
            </a:r>
            <a:r>
              <a:rPr lang="ru-RU" sz="1800" dirty="0"/>
              <a:t>7</a:t>
            </a:r>
            <a:endParaRPr lang="en-US" sz="1800" dirty="0"/>
          </a:p>
          <a:p>
            <a:r>
              <a:rPr lang="en-US" sz="1800" dirty="0"/>
              <a:t>Methodology..………………………………………………………….……………….</a:t>
            </a:r>
            <a:r>
              <a:rPr lang="ru-RU" sz="1800" dirty="0"/>
              <a:t>.</a:t>
            </a:r>
            <a:r>
              <a:rPr lang="en-US" sz="1800" dirty="0"/>
              <a:t>.</a:t>
            </a:r>
            <a:r>
              <a:rPr lang="ru-RU" sz="1800" dirty="0"/>
              <a:t>8</a:t>
            </a:r>
          </a:p>
          <a:p>
            <a:r>
              <a:rPr lang="en-US" sz="1800" dirty="0"/>
              <a:t>Theoretical framework.………………………………………………………….…</a:t>
            </a:r>
            <a:r>
              <a:rPr lang="ru-RU" sz="1800" dirty="0"/>
              <a:t>.10</a:t>
            </a:r>
            <a:endParaRPr lang="en-US" sz="1800" dirty="0"/>
          </a:p>
          <a:p>
            <a:r>
              <a:rPr lang="en-US" sz="1800" dirty="0"/>
              <a:t>Descriptive statistics….…………………………………………….…………………12</a:t>
            </a:r>
          </a:p>
          <a:p>
            <a:r>
              <a:rPr lang="en-US" sz="1800" dirty="0"/>
              <a:t>Results.……………………………………………….……………………………………..14</a:t>
            </a:r>
          </a:p>
          <a:p>
            <a:r>
              <a:rPr lang="en-US" sz="1800" dirty="0"/>
              <a:t>Conclusion ……………………………………………….……………………………….20</a:t>
            </a:r>
          </a:p>
          <a:p>
            <a:r>
              <a:rPr lang="en-US" sz="1800" dirty="0"/>
              <a:t>Limitations and future directions…………….…………………………………21</a:t>
            </a:r>
          </a:p>
          <a:p>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Comparative Social Research</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Nikita Gorynin</a:t>
            </a:r>
            <a:endParaRPr lang="ru-RU" dirty="0"/>
          </a:p>
          <a:p>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a:xfrm>
            <a:off x="6259892" y="548720"/>
            <a:ext cx="3917778" cy="408109"/>
          </a:xfrm>
        </p:spPr>
        <p:txBody>
          <a:bodyPr/>
          <a:lstStyle/>
          <a:p>
            <a:r>
              <a:rPr lang="en-US" dirty="0"/>
              <a:t>On the Notion of Independence: Quantifying the Difference Between Independent and Mainstream Cinema</a:t>
            </a:r>
            <a:endParaRPr lang="ru-RU" dirty="0"/>
          </a:p>
          <a:p>
            <a:endParaRPr lang="ru-RU" dirty="0"/>
          </a:p>
        </p:txBody>
      </p:sp>
      <p:sp>
        <p:nvSpPr>
          <p:cNvPr id="13" name="Заголовок 13">
            <a:extLst>
              <a:ext uri="{FF2B5EF4-FFF2-40B4-BE49-F238E27FC236}">
                <a16:creationId xmlns:a16="http://schemas.microsoft.com/office/drawing/2014/main" id="{3A7866A4-D635-2189-335B-C4A42DD8694E}"/>
              </a:ext>
            </a:extLst>
          </p:cNvPr>
          <p:cNvSpPr txBox="1">
            <a:spLocks/>
          </p:cNvSpPr>
          <p:nvPr/>
        </p:nvSpPr>
        <p:spPr>
          <a:xfrm>
            <a:off x="665408" y="1439839"/>
            <a:ext cx="8740982"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Table of contents</a:t>
            </a:r>
            <a:endParaRPr lang="ru-RU" dirty="0"/>
          </a:p>
        </p:txBody>
      </p:sp>
    </p:spTree>
    <p:extLst>
      <p:ext uri="{BB962C8B-B14F-4D97-AF65-F5344CB8AC3E}">
        <p14:creationId xmlns:p14="http://schemas.microsoft.com/office/powerpoint/2010/main" val="2613851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Conclusion</a:t>
            </a:r>
            <a:endParaRPr lang="ru-RU" dirty="0"/>
          </a:p>
        </p:txBody>
      </p:sp>
      <p:sp>
        <p:nvSpPr>
          <p:cNvPr id="17" name="Текст 3">
            <a:extLst>
              <a:ext uri="{FF2B5EF4-FFF2-40B4-BE49-F238E27FC236}">
                <a16:creationId xmlns:a16="http://schemas.microsoft.com/office/drawing/2014/main" id="{EF3E4051-6084-148A-972F-9D2352D2EA92}"/>
              </a:ext>
            </a:extLst>
          </p:cNvPr>
          <p:cNvSpPr txBox="1">
            <a:spLocks/>
          </p:cNvSpPr>
          <p:nvPr/>
        </p:nvSpPr>
        <p:spPr>
          <a:xfrm>
            <a:off x="194355" y="2362575"/>
            <a:ext cx="12102419" cy="4276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rPr>
              <a:t>Cinema network does not demonstrate a core-periphery structure, contrary to expectations</a:t>
            </a:r>
            <a:endParaRPr lang="ru-RU" sz="1600" dirty="0">
              <a:latin typeface="HSE Sans" panose="02000000000000000000"/>
            </a:endParaRPr>
          </a:p>
          <a:p>
            <a:r>
              <a:rPr lang="en-US" sz="1600" dirty="0">
                <a:latin typeface="HSE Sans" panose="02000000000000000000"/>
              </a:rPr>
              <a:t>Cinema network is becoming less centralized over time, as expected</a:t>
            </a:r>
          </a:p>
          <a:p>
            <a:r>
              <a:rPr lang="en-US" sz="1600" dirty="0">
                <a:latin typeface="HSE Sans" panose="02000000000000000000"/>
              </a:rPr>
              <a:t>Independent nominees expectedly shared less artists with other films, compared to mainstream nominees and average level at the start</a:t>
            </a:r>
          </a:p>
          <a:p>
            <a:r>
              <a:rPr lang="en-US" sz="1600" dirty="0">
                <a:latin typeface="HSE Sans" panose="02000000000000000000"/>
              </a:rPr>
              <a:t>Over time, independent nominees became as connected as mainstream nominees, surpassing the average level</a:t>
            </a:r>
            <a:br>
              <a:rPr lang="en-US" sz="1600" dirty="0">
                <a:latin typeface="HSE Sans" panose="02000000000000000000"/>
              </a:rPr>
            </a:br>
            <a:endParaRPr lang="en-US" sz="1600" dirty="0">
              <a:latin typeface="HSE Sans" panose="02000000000000000000"/>
            </a:endParaRPr>
          </a:p>
          <a:p>
            <a:r>
              <a:rPr lang="en-US" sz="1600" dirty="0">
                <a:latin typeface="HSE Sans" panose="02000000000000000000"/>
              </a:rPr>
              <a:t>Over time, more producers are involved into production of independent films, surpassing the mainstream</a:t>
            </a:r>
            <a:r>
              <a:rPr lang="ru-RU" sz="1600" dirty="0">
                <a:latin typeface="HSE Sans" panose="02000000000000000000"/>
              </a:rPr>
              <a:t> </a:t>
            </a:r>
            <a:r>
              <a:rPr lang="en-US" sz="1600" dirty="0">
                <a:latin typeface="HSE Sans" panose="02000000000000000000"/>
              </a:rPr>
              <a:t> and average level</a:t>
            </a:r>
          </a:p>
          <a:p>
            <a:r>
              <a:rPr lang="en-US" sz="1600" dirty="0">
                <a:latin typeface="HSE Sans" panose="02000000000000000000"/>
              </a:rPr>
              <a:t>Intersections within independent nominees are much smaller then between mainstream nominees </a:t>
            </a:r>
          </a:p>
          <a:p>
            <a:r>
              <a:rPr lang="en-US" sz="1600" dirty="0">
                <a:latin typeface="HSE Sans" panose="02000000000000000000"/>
              </a:rPr>
              <a:t>Independent movie scene is much less interconnected then mainstream scene</a:t>
            </a:r>
            <a:br>
              <a:rPr lang="en-US" sz="1600" dirty="0">
                <a:latin typeface="HSE Sans" panose="02000000000000000000"/>
              </a:rPr>
            </a:br>
            <a:endParaRPr lang="en-US" sz="1600" dirty="0">
              <a:latin typeface="HSE Sans" panose="02000000000000000000"/>
            </a:endParaRPr>
          </a:p>
          <a:p>
            <a:r>
              <a:rPr lang="en-US" sz="1600" b="1" dirty="0">
                <a:latin typeface="HSE Sans" panose="02000000000000000000"/>
              </a:rPr>
              <a:t>Evidence, that independent and mainstream films started as significantly different by their position in the global film network</a:t>
            </a:r>
          </a:p>
          <a:p>
            <a:r>
              <a:rPr lang="en-US" sz="1600" b="1" dirty="0">
                <a:latin typeface="HSE Sans" panose="02000000000000000000"/>
              </a:rPr>
              <a:t>Evidence, that differences in connectivity are washing off</a:t>
            </a:r>
          </a:p>
          <a:p>
            <a:r>
              <a:rPr lang="en-US" sz="1600" b="1" dirty="0">
                <a:latin typeface="HSE Sans" panose="02000000000000000000"/>
              </a:rPr>
              <a:t>Evidence that two scenes are different in their internal organization and differences are increasing</a:t>
            </a:r>
          </a:p>
          <a:p>
            <a:endParaRPr lang="en-US" sz="1600" dirty="0">
              <a:latin typeface="HSE Sans" panose="02000000000000000000"/>
            </a:endParaRPr>
          </a:p>
          <a:p>
            <a:pPr marL="0" indent="0">
              <a:buNone/>
            </a:pPr>
            <a:endParaRPr lang="en-US" sz="1600" dirty="0">
              <a:latin typeface="HSE Sans" panose="02000000000000000000"/>
            </a:endParaRPr>
          </a:p>
        </p:txBody>
      </p:sp>
      <p:sp>
        <p:nvSpPr>
          <p:cNvPr id="9" name="Текст 4">
            <a:extLst>
              <a:ext uri="{FF2B5EF4-FFF2-40B4-BE49-F238E27FC236}">
                <a16:creationId xmlns:a16="http://schemas.microsoft.com/office/drawing/2014/main" id="{3656B6B1-6409-7F89-51A3-40E7FFCB5003}"/>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0" name="Picture 9">
            <a:extLst>
              <a:ext uri="{FF2B5EF4-FFF2-40B4-BE49-F238E27FC236}">
                <a16:creationId xmlns:a16="http://schemas.microsoft.com/office/drawing/2014/main" id="{9064E66C-0C34-AF93-57E2-65AB21F7442E}"/>
              </a:ext>
            </a:extLst>
          </p:cNvPr>
          <p:cNvPicPr>
            <a:picLocks noChangeAspect="1"/>
          </p:cNvPicPr>
          <p:nvPr/>
        </p:nvPicPr>
        <p:blipFill>
          <a:blip r:embed="rId2"/>
          <a:stretch>
            <a:fillRect/>
          </a:stretch>
        </p:blipFill>
        <p:spPr>
          <a:xfrm>
            <a:off x="1056224" y="473522"/>
            <a:ext cx="420303" cy="422790"/>
          </a:xfrm>
          <a:prstGeom prst="rect">
            <a:avLst/>
          </a:prstGeom>
        </p:spPr>
      </p:pic>
    </p:spTree>
    <p:extLst>
      <p:ext uri="{BB962C8B-B14F-4D97-AF65-F5344CB8AC3E}">
        <p14:creationId xmlns:p14="http://schemas.microsoft.com/office/powerpoint/2010/main" val="3391686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8" y="1447790"/>
            <a:ext cx="7770923"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Limitations and future directions</a:t>
            </a:r>
            <a:endParaRPr lang="ru-RU" dirty="0"/>
          </a:p>
        </p:txBody>
      </p:sp>
      <p:sp>
        <p:nvSpPr>
          <p:cNvPr id="17" name="Текст 3">
            <a:extLst>
              <a:ext uri="{FF2B5EF4-FFF2-40B4-BE49-F238E27FC236}">
                <a16:creationId xmlns:a16="http://schemas.microsoft.com/office/drawing/2014/main" id="{EF3E4051-6084-148A-972F-9D2352D2EA92}"/>
              </a:ext>
            </a:extLst>
          </p:cNvPr>
          <p:cNvSpPr txBox="1">
            <a:spLocks/>
          </p:cNvSpPr>
          <p:nvPr/>
        </p:nvSpPr>
        <p:spPr>
          <a:xfrm>
            <a:off x="194355" y="2438776"/>
            <a:ext cx="7486605" cy="21944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rPr>
              <a:t>Proposed core-periphery model does not fit – other models might be tested</a:t>
            </a:r>
            <a:endParaRPr lang="ru-RU" sz="1600" dirty="0">
              <a:latin typeface="HSE Sans" panose="02000000000000000000"/>
            </a:endParaRPr>
          </a:p>
          <a:p>
            <a:r>
              <a:rPr lang="en-US" sz="1600" dirty="0">
                <a:latin typeface="HSE Sans" panose="02000000000000000000"/>
              </a:rPr>
              <a:t>Small sample sizes – more awards and categories might be used</a:t>
            </a:r>
          </a:p>
          <a:p>
            <a:r>
              <a:rPr lang="en-US" sz="1600" dirty="0">
                <a:latin typeface="HSE Sans" panose="02000000000000000000"/>
              </a:rPr>
              <a:t>Actual dynamics is much more complex then proposed – more precise time-series model can be utilized</a:t>
            </a:r>
          </a:p>
          <a:p>
            <a:r>
              <a:rPr lang="en-US" sz="1600" dirty="0">
                <a:latin typeface="HSE Sans" panose="02000000000000000000"/>
              </a:rPr>
              <a:t>Impossible to completely </a:t>
            </a:r>
            <a:r>
              <a:rPr lang="en-US" sz="1600" dirty="0" err="1">
                <a:latin typeface="HSE Sans" panose="02000000000000000000"/>
              </a:rPr>
              <a:t>deconfound</a:t>
            </a:r>
            <a:r>
              <a:rPr lang="en-US" sz="1600" dirty="0">
                <a:latin typeface="HSE Sans" panose="02000000000000000000"/>
              </a:rPr>
              <a:t> effect of independence from the</a:t>
            </a:r>
            <a:r>
              <a:rPr lang="ru-RU" sz="1600" dirty="0"/>
              <a:t> </a:t>
            </a:r>
            <a:r>
              <a:rPr lang="en-US" sz="1600" dirty="0">
                <a:latin typeface="HSE Sans" panose="02000000000000000000"/>
              </a:rPr>
              <a:t>effect of nomination</a:t>
            </a:r>
          </a:p>
          <a:p>
            <a:pPr marL="0" indent="0">
              <a:buNone/>
            </a:pPr>
            <a:endParaRPr lang="en-US" sz="1600" dirty="0">
              <a:latin typeface="HSE Sans" panose="02000000000000000000"/>
            </a:endParaRPr>
          </a:p>
        </p:txBody>
      </p:sp>
      <p:pic>
        <p:nvPicPr>
          <p:cNvPr id="7" name="Graphic 6">
            <a:extLst>
              <a:ext uri="{FF2B5EF4-FFF2-40B4-BE49-F238E27FC236}">
                <a16:creationId xmlns:a16="http://schemas.microsoft.com/office/drawing/2014/main" id="{61AD486E-269B-69C1-BFB1-5B502A317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7329" y="2399743"/>
            <a:ext cx="4064590" cy="2633771"/>
          </a:xfrm>
          <a:prstGeom prst="rect">
            <a:avLst/>
          </a:prstGeom>
        </p:spPr>
      </p:pic>
      <p:sp>
        <p:nvSpPr>
          <p:cNvPr id="8" name="TextBox 7">
            <a:extLst>
              <a:ext uri="{FF2B5EF4-FFF2-40B4-BE49-F238E27FC236}">
                <a16:creationId xmlns:a16="http://schemas.microsoft.com/office/drawing/2014/main" id="{682663EE-A3FD-E792-25F9-CCA30B693187}"/>
              </a:ext>
            </a:extLst>
          </p:cNvPr>
          <p:cNvSpPr txBox="1"/>
          <p:nvPr/>
        </p:nvSpPr>
        <p:spPr>
          <a:xfrm>
            <a:off x="8594005" y="5314613"/>
            <a:ext cx="2411238" cy="246221"/>
          </a:xfrm>
          <a:prstGeom prst="rect">
            <a:avLst/>
          </a:prstGeom>
          <a:noFill/>
        </p:spPr>
        <p:txBody>
          <a:bodyPr wrap="none" rtlCol="0">
            <a:spAutoFit/>
          </a:bodyPr>
          <a:lstStyle/>
          <a:p>
            <a:pPr algn="ctr"/>
            <a:r>
              <a:rPr lang="en-US" sz="1000" dirty="0">
                <a:effectLst/>
                <a:latin typeface="HSE Sans" panose="02000000000000000000"/>
                <a:ea typeface="Calibri" panose="020F0502020204030204" pitchFamily="34" charset="0"/>
                <a:cs typeface="Times New Roman" panose="02020603050405020304" pitchFamily="18" charset="0"/>
              </a:rPr>
              <a:t>Network organized into two communities</a:t>
            </a:r>
          </a:p>
        </p:txBody>
      </p:sp>
      <p:sp>
        <p:nvSpPr>
          <p:cNvPr id="11" name="Текст 4">
            <a:extLst>
              <a:ext uri="{FF2B5EF4-FFF2-40B4-BE49-F238E27FC236}">
                <a16:creationId xmlns:a16="http://schemas.microsoft.com/office/drawing/2014/main" id="{FAD567D3-94C7-108B-7BF8-271EE5CC5E96}"/>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2" name="Picture 11">
            <a:extLst>
              <a:ext uri="{FF2B5EF4-FFF2-40B4-BE49-F238E27FC236}">
                <a16:creationId xmlns:a16="http://schemas.microsoft.com/office/drawing/2014/main" id="{169668D7-2FB0-1BF1-9AFB-5A9233AA91A0}"/>
              </a:ext>
            </a:extLst>
          </p:cNvPr>
          <p:cNvPicPr>
            <a:picLocks noChangeAspect="1"/>
          </p:cNvPicPr>
          <p:nvPr/>
        </p:nvPicPr>
        <p:blipFill>
          <a:blip r:embed="rId4"/>
          <a:stretch>
            <a:fillRect/>
          </a:stretch>
        </p:blipFill>
        <p:spPr>
          <a:xfrm>
            <a:off x="1056224" y="473522"/>
            <a:ext cx="420303" cy="422790"/>
          </a:xfrm>
          <a:prstGeom prst="rect">
            <a:avLst/>
          </a:prstGeom>
        </p:spPr>
      </p:pic>
    </p:spTree>
    <p:extLst>
      <p:ext uri="{BB962C8B-B14F-4D97-AF65-F5344CB8AC3E}">
        <p14:creationId xmlns:p14="http://schemas.microsoft.com/office/powerpoint/2010/main" val="2744699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6F80DA-7EEE-8EA3-F8C0-B371FCBE6066}"/>
              </a:ext>
            </a:extLst>
          </p:cNvPr>
          <p:cNvSpPr txBox="1">
            <a:spLocks/>
          </p:cNvSpPr>
          <p:nvPr/>
        </p:nvSpPr>
        <p:spPr>
          <a:xfrm>
            <a:off x="3934735" y="3040487"/>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HSE Sans" panose="02000000000000000000"/>
              </a:rPr>
              <a:t>Thank you!</a:t>
            </a:r>
            <a:endParaRPr lang="ru-RU" dirty="0"/>
          </a:p>
        </p:txBody>
      </p:sp>
    </p:spTree>
    <p:extLst>
      <p:ext uri="{BB962C8B-B14F-4D97-AF65-F5344CB8AC3E}">
        <p14:creationId xmlns:p14="http://schemas.microsoft.com/office/powerpoint/2010/main" val="128216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Introduction</a:t>
            </a:r>
            <a:endParaRPr lang="ru-RU" dirty="0"/>
          </a:p>
        </p:txBody>
      </p:sp>
      <p:sp>
        <p:nvSpPr>
          <p:cNvPr id="6" name="Текст 3">
            <a:extLst>
              <a:ext uri="{FF2B5EF4-FFF2-40B4-BE49-F238E27FC236}">
                <a16:creationId xmlns:a16="http://schemas.microsoft.com/office/drawing/2014/main" id="{E9CE7789-6FB8-8A41-7B11-80937BFDFF0B}"/>
              </a:ext>
            </a:extLst>
          </p:cNvPr>
          <p:cNvSpPr txBox="1">
            <a:spLocks/>
          </p:cNvSpPr>
          <p:nvPr/>
        </p:nvSpPr>
        <p:spPr>
          <a:xfrm>
            <a:off x="649520" y="2777333"/>
            <a:ext cx="11245631" cy="32577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rPr>
              <a:t>The concept of “Indie” as opposed to “Mainstream” is common in culture – same notions are used for music and literature</a:t>
            </a:r>
          </a:p>
          <a:p>
            <a:r>
              <a:rPr lang="en-US" sz="1600" dirty="0">
                <a:latin typeface="HSE Sans" panose="02000000000000000000"/>
              </a:rPr>
              <a:t>Division between “Indie” and “Mainstream” is hard to approach quantitatively to obtain a clear distinction</a:t>
            </a:r>
          </a:p>
          <a:p>
            <a:r>
              <a:rPr lang="en-US" sz="1600" dirty="0">
                <a:latin typeface="HSE Sans" panose="02000000000000000000"/>
              </a:rPr>
              <a:t>Border between the two seems blurring – see “</a:t>
            </a:r>
            <a:r>
              <a:rPr lang="en-US" sz="1600" dirty="0" err="1">
                <a:latin typeface="HSE Sans" panose="02000000000000000000"/>
              </a:rPr>
              <a:t>Nomadland</a:t>
            </a:r>
            <a:r>
              <a:rPr lang="en-US" sz="1600" dirty="0">
                <a:latin typeface="HSE Sans" panose="02000000000000000000"/>
              </a:rPr>
              <a:t>” and “Sound of Metal” on Oscars-2021 </a:t>
            </a:r>
          </a:p>
          <a:p>
            <a:r>
              <a:rPr lang="en-US" sz="1600" dirty="0">
                <a:latin typeface="HSE Sans" panose="02000000000000000000"/>
              </a:rPr>
              <a:t>Social Network Analysis of production teams can be used to formalize the division</a:t>
            </a:r>
          </a:p>
          <a:p>
            <a:r>
              <a:rPr lang="en-US" sz="1600" dirty="0">
                <a:latin typeface="HSE Sans" panose="02000000000000000000"/>
              </a:rPr>
              <a:t>What quantifiable differences between mainstream and independent cinema can be found in the structure of their production team’s network?</a:t>
            </a:r>
            <a:endParaRPr lang="ru-RU" sz="1600" dirty="0"/>
          </a:p>
        </p:txBody>
      </p:sp>
      <p:sp>
        <p:nvSpPr>
          <p:cNvPr id="11" name="Текст 4">
            <a:extLst>
              <a:ext uri="{FF2B5EF4-FFF2-40B4-BE49-F238E27FC236}">
                <a16:creationId xmlns:a16="http://schemas.microsoft.com/office/drawing/2014/main" id="{793E2300-0A9F-4496-C843-C3E44A57AD92}"/>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2" name="Picture 11">
            <a:extLst>
              <a:ext uri="{FF2B5EF4-FFF2-40B4-BE49-F238E27FC236}">
                <a16:creationId xmlns:a16="http://schemas.microsoft.com/office/drawing/2014/main" id="{3EAE7032-D858-1DCE-8E85-205B77D931C9}"/>
              </a:ext>
            </a:extLst>
          </p:cNvPr>
          <p:cNvPicPr>
            <a:picLocks noChangeAspect="1"/>
          </p:cNvPicPr>
          <p:nvPr/>
        </p:nvPicPr>
        <p:blipFill>
          <a:blip r:embed="rId2"/>
          <a:stretch>
            <a:fillRect/>
          </a:stretch>
        </p:blipFill>
        <p:spPr>
          <a:xfrm>
            <a:off x="1056224" y="473522"/>
            <a:ext cx="420303" cy="422790"/>
          </a:xfrm>
          <a:prstGeom prst="rect">
            <a:avLst/>
          </a:prstGeom>
        </p:spPr>
      </p:pic>
    </p:spTree>
    <p:extLst>
      <p:ext uri="{BB962C8B-B14F-4D97-AF65-F5344CB8AC3E}">
        <p14:creationId xmlns:p14="http://schemas.microsoft.com/office/powerpoint/2010/main" val="187002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8" y="1447790"/>
            <a:ext cx="8740982"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Literature background</a:t>
            </a:r>
            <a:endParaRPr lang="ru-RU" dirty="0"/>
          </a:p>
        </p:txBody>
      </p:sp>
      <p:sp>
        <p:nvSpPr>
          <p:cNvPr id="6" name="Текст 3">
            <a:extLst>
              <a:ext uri="{FF2B5EF4-FFF2-40B4-BE49-F238E27FC236}">
                <a16:creationId xmlns:a16="http://schemas.microsoft.com/office/drawing/2014/main" id="{F6C12B22-94A3-34B9-326E-746FEFC7D8CB}"/>
              </a:ext>
            </a:extLst>
          </p:cNvPr>
          <p:cNvSpPr txBox="1">
            <a:spLocks/>
          </p:cNvSpPr>
          <p:nvPr/>
        </p:nvSpPr>
        <p:spPr>
          <a:xfrm>
            <a:off x="194355" y="2438776"/>
            <a:ext cx="11772357" cy="33179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latin typeface="HSE Sans" panose="02000000000000000000"/>
            </a:endParaRPr>
          </a:p>
        </p:txBody>
      </p:sp>
      <p:sp>
        <p:nvSpPr>
          <p:cNvPr id="7" name="Текст 3">
            <a:extLst>
              <a:ext uri="{FF2B5EF4-FFF2-40B4-BE49-F238E27FC236}">
                <a16:creationId xmlns:a16="http://schemas.microsoft.com/office/drawing/2014/main" id="{F3FF0DEA-AFB8-F6DF-E3BA-BBCEBB2880D9}"/>
              </a:ext>
            </a:extLst>
          </p:cNvPr>
          <p:cNvSpPr txBox="1">
            <a:spLocks/>
          </p:cNvSpPr>
          <p:nvPr/>
        </p:nvSpPr>
        <p:spPr>
          <a:xfrm>
            <a:off x="649520" y="2777333"/>
            <a:ext cx="11245631" cy="32577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rPr>
              <a:t>Focus on the US as the largest and well-studied region</a:t>
            </a:r>
          </a:p>
          <a:p>
            <a:r>
              <a:rPr lang="en-US" sz="1600" dirty="0">
                <a:latin typeface="HSE Sans" panose="02000000000000000000"/>
              </a:rPr>
              <a:t>US Independent movie scene emerged in 1980’s as an opposition to the Hollywood cinematography (Ortner, 2012) </a:t>
            </a:r>
          </a:p>
          <a:p>
            <a:r>
              <a:rPr lang="en-US" sz="1600" dirty="0">
                <a:latin typeface="HSE Sans" panose="02000000000000000000"/>
              </a:rPr>
              <a:t>Independent film festivals were established specifically to showcase independent films (Ortner, 2012)</a:t>
            </a:r>
          </a:p>
          <a:p>
            <a:r>
              <a:rPr lang="en-US" sz="1600" dirty="0">
                <a:latin typeface="HSE Sans" panose="02000000000000000000"/>
              </a:rPr>
              <a:t>Is the difference on a production or a reception side?</a:t>
            </a:r>
          </a:p>
          <a:p>
            <a:r>
              <a:rPr lang="en-US" sz="1600" dirty="0">
                <a:latin typeface="HSE Sans" panose="02000000000000000000"/>
              </a:rPr>
              <a:t>Independent films as “anti-economy” true art vs major studio films as commercial and dominant mass art (</a:t>
            </a:r>
            <a:r>
              <a:rPr lang="en-US" sz="1600" dirty="0" err="1">
                <a:latin typeface="HSE Sans" panose="02000000000000000000"/>
              </a:rPr>
              <a:t>Bourdieau</a:t>
            </a:r>
            <a:r>
              <a:rPr lang="en-US" sz="1600" dirty="0">
                <a:latin typeface="HSE Sans" panose="02000000000000000000"/>
              </a:rPr>
              <a:t>, 1993)</a:t>
            </a:r>
          </a:p>
          <a:p>
            <a:r>
              <a:rPr lang="en-US" sz="1600" dirty="0">
                <a:latin typeface="HSE Sans" panose="02000000000000000000"/>
              </a:rPr>
              <a:t>If there is an opposition – what form does it take?</a:t>
            </a:r>
          </a:p>
          <a:p>
            <a:r>
              <a:rPr lang="en-US" sz="1600" dirty="0">
                <a:latin typeface="HSE Sans" panose="02000000000000000000"/>
              </a:rPr>
              <a:t>“Indie” shifts its meaning from literally independent (from major studios) to just hip and edgy in 1990-s (Newman, 2009)</a:t>
            </a:r>
          </a:p>
          <a:p>
            <a:r>
              <a:rPr lang="en-US" sz="1600" dirty="0">
                <a:latin typeface="HSE Sans" panose="02000000000000000000"/>
              </a:rPr>
              <a:t>More Hollywood stars work in smaller movies (Shelton, 2019)</a:t>
            </a:r>
          </a:p>
          <a:p>
            <a:endParaRPr lang="en-US" sz="1600" dirty="0">
              <a:latin typeface="HSE Sans" panose="02000000000000000000"/>
            </a:endParaRPr>
          </a:p>
          <a:p>
            <a:endParaRPr lang="ru-RU" sz="1600" dirty="0"/>
          </a:p>
        </p:txBody>
      </p:sp>
      <p:sp>
        <p:nvSpPr>
          <p:cNvPr id="10" name="Текст 4">
            <a:extLst>
              <a:ext uri="{FF2B5EF4-FFF2-40B4-BE49-F238E27FC236}">
                <a16:creationId xmlns:a16="http://schemas.microsoft.com/office/drawing/2014/main" id="{F16601C3-9AF4-4D07-0469-00B1DF76165A}"/>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1" name="Picture 10">
            <a:extLst>
              <a:ext uri="{FF2B5EF4-FFF2-40B4-BE49-F238E27FC236}">
                <a16:creationId xmlns:a16="http://schemas.microsoft.com/office/drawing/2014/main" id="{49C6E946-37B5-854B-8BAB-36BEDB9C2278}"/>
              </a:ext>
            </a:extLst>
          </p:cNvPr>
          <p:cNvPicPr>
            <a:picLocks noChangeAspect="1"/>
          </p:cNvPicPr>
          <p:nvPr/>
        </p:nvPicPr>
        <p:blipFill>
          <a:blip r:embed="rId2"/>
          <a:stretch>
            <a:fillRect/>
          </a:stretch>
        </p:blipFill>
        <p:spPr>
          <a:xfrm>
            <a:off x="1056224" y="473522"/>
            <a:ext cx="420303" cy="422790"/>
          </a:xfrm>
          <a:prstGeom prst="rect">
            <a:avLst/>
          </a:prstGeom>
        </p:spPr>
      </p:pic>
    </p:spTree>
    <p:extLst>
      <p:ext uri="{BB962C8B-B14F-4D97-AF65-F5344CB8AC3E}">
        <p14:creationId xmlns:p14="http://schemas.microsoft.com/office/powerpoint/2010/main" val="271944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D03683-9579-E23C-7BE6-4B1CF389EC1A}"/>
              </a:ext>
            </a:extLst>
          </p:cNvPr>
          <p:cNvPicPr>
            <a:picLocks noChangeAspect="1"/>
          </p:cNvPicPr>
          <p:nvPr/>
        </p:nvPicPr>
        <p:blipFill>
          <a:blip r:embed="rId2"/>
          <a:stretch>
            <a:fillRect/>
          </a:stretch>
        </p:blipFill>
        <p:spPr>
          <a:xfrm>
            <a:off x="8130256" y="2108961"/>
            <a:ext cx="3412224" cy="2395381"/>
          </a:xfrm>
          <a:prstGeom prst="rect">
            <a:avLst/>
          </a:prstGeom>
        </p:spPr>
      </p:pic>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8" y="1447790"/>
            <a:ext cx="8740982"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Literature background</a:t>
            </a:r>
          </a:p>
        </p:txBody>
      </p:sp>
      <p:sp>
        <p:nvSpPr>
          <p:cNvPr id="6" name="Текст 3">
            <a:extLst>
              <a:ext uri="{FF2B5EF4-FFF2-40B4-BE49-F238E27FC236}">
                <a16:creationId xmlns:a16="http://schemas.microsoft.com/office/drawing/2014/main" id="{F6C12B22-94A3-34B9-326E-746FEFC7D8CB}"/>
              </a:ext>
            </a:extLst>
          </p:cNvPr>
          <p:cNvSpPr txBox="1">
            <a:spLocks/>
          </p:cNvSpPr>
          <p:nvPr/>
        </p:nvSpPr>
        <p:spPr>
          <a:xfrm>
            <a:off x="194355" y="2438776"/>
            <a:ext cx="11772357" cy="1831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latin typeface="HSE Sans" panose="02000000000000000000"/>
            </a:endParaRPr>
          </a:p>
        </p:txBody>
      </p:sp>
      <p:sp>
        <p:nvSpPr>
          <p:cNvPr id="7" name="Текст 3">
            <a:extLst>
              <a:ext uri="{FF2B5EF4-FFF2-40B4-BE49-F238E27FC236}">
                <a16:creationId xmlns:a16="http://schemas.microsoft.com/office/drawing/2014/main" id="{524E9136-0678-C7A9-6968-C9E6C9F9CA28}"/>
              </a:ext>
            </a:extLst>
          </p:cNvPr>
          <p:cNvSpPr txBox="1">
            <a:spLocks/>
          </p:cNvSpPr>
          <p:nvPr/>
        </p:nvSpPr>
        <p:spPr>
          <a:xfrm>
            <a:off x="649521" y="2777333"/>
            <a:ext cx="7142758" cy="32577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rPr>
              <a:t>Main idea – ties in society (but not only) can be modeled with graphs (</a:t>
            </a:r>
            <a:r>
              <a:rPr lang="en-US" sz="1600" dirty="0" err="1">
                <a:latin typeface="HSE Sans" panose="02000000000000000000"/>
              </a:rPr>
              <a:t>Borgatti</a:t>
            </a:r>
            <a:r>
              <a:rPr lang="en-US" sz="1600" dirty="0">
                <a:latin typeface="HSE Sans" panose="02000000000000000000"/>
              </a:rPr>
              <a:t> &amp; </a:t>
            </a:r>
            <a:r>
              <a:rPr lang="en-US" sz="1600" dirty="0" err="1">
                <a:latin typeface="HSE Sans" panose="02000000000000000000"/>
              </a:rPr>
              <a:t>Halgin</a:t>
            </a:r>
            <a:r>
              <a:rPr lang="en-US" sz="1600" dirty="0">
                <a:latin typeface="HSE Sans" panose="02000000000000000000"/>
              </a:rPr>
              <a:t>, 2011)</a:t>
            </a:r>
          </a:p>
          <a:p>
            <a:r>
              <a:rPr lang="en-US" sz="1600" dirty="0">
                <a:latin typeface="HSE Sans" panose="02000000000000000000"/>
              </a:rPr>
              <a:t>Cinema industry can be modeled with networks as well</a:t>
            </a:r>
          </a:p>
          <a:p>
            <a:r>
              <a:rPr lang="en-US" sz="1600" dirty="0">
                <a:latin typeface="HSE Sans" panose="02000000000000000000"/>
              </a:rPr>
              <a:t>Communities found in a network match with real-life communities (</a:t>
            </a:r>
            <a:r>
              <a:rPr lang="en-US" sz="1600" dirty="0" err="1">
                <a:latin typeface="HSE Sans" panose="02000000000000000000"/>
              </a:rPr>
              <a:t>Gleiser</a:t>
            </a:r>
            <a:r>
              <a:rPr lang="en-US" sz="1600" dirty="0">
                <a:latin typeface="HSE Sans" panose="02000000000000000000"/>
              </a:rPr>
              <a:t> &amp; </a:t>
            </a:r>
            <a:r>
              <a:rPr lang="en-US" sz="1600" dirty="0" err="1">
                <a:latin typeface="HSE Sans" panose="02000000000000000000"/>
              </a:rPr>
              <a:t>Danon</a:t>
            </a:r>
            <a:r>
              <a:rPr lang="en-US" sz="1600" dirty="0">
                <a:latin typeface="HSE Sans" panose="02000000000000000000"/>
              </a:rPr>
              <a:t>, 2003)</a:t>
            </a:r>
          </a:p>
          <a:p>
            <a:endParaRPr lang="ru-RU" sz="1600" dirty="0"/>
          </a:p>
        </p:txBody>
      </p:sp>
      <p:sp>
        <p:nvSpPr>
          <p:cNvPr id="9" name="TextBox 8">
            <a:extLst>
              <a:ext uri="{FF2B5EF4-FFF2-40B4-BE49-F238E27FC236}">
                <a16:creationId xmlns:a16="http://schemas.microsoft.com/office/drawing/2014/main" id="{F470CC62-D8E9-7B4E-428E-40DCC5F8A478}"/>
              </a:ext>
            </a:extLst>
          </p:cNvPr>
          <p:cNvSpPr txBox="1"/>
          <p:nvPr/>
        </p:nvSpPr>
        <p:spPr>
          <a:xfrm>
            <a:off x="8549872" y="4834157"/>
            <a:ext cx="3281668" cy="400110"/>
          </a:xfrm>
          <a:prstGeom prst="rect">
            <a:avLst/>
          </a:prstGeom>
          <a:noFill/>
        </p:spPr>
        <p:txBody>
          <a:bodyPr wrap="none" rtlCol="0">
            <a:spAutoFit/>
          </a:bodyPr>
          <a:lstStyle/>
          <a:p>
            <a:pPr algn="ctr"/>
            <a:r>
              <a:rPr lang="en-US" sz="1000" dirty="0">
                <a:latin typeface="HSE Sans" panose="02000000000000000000" pitchFamily="2" charset="0"/>
              </a:rPr>
              <a:t>Network of </a:t>
            </a:r>
            <a:r>
              <a:rPr lang="en-US" sz="1000" dirty="0">
                <a:latin typeface="HSE Sans" panose="02000000000000000000"/>
              </a:rPr>
              <a:t>marriages among Renaissance Florence families</a:t>
            </a:r>
          </a:p>
          <a:p>
            <a:pPr algn="ctr"/>
            <a:r>
              <a:rPr lang="en-US" sz="1000" dirty="0">
                <a:latin typeface="HSE Sans" panose="02000000000000000000"/>
              </a:rPr>
              <a:t> (Padgett &amp; Ansell, 1993)</a:t>
            </a:r>
            <a:endParaRPr lang="en-US" sz="1000" dirty="0">
              <a:latin typeface="HSE Sans" panose="02000000000000000000" pitchFamily="2" charset="0"/>
            </a:endParaRPr>
          </a:p>
        </p:txBody>
      </p:sp>
      <p:sp>
        <p:nvSpPr>
          <p:cNvPr id="12" name="Текст 4">
            <a:extLst>
              <a:ext uri="{FF2B5EF4-FFF2-40B4-BE49-F238E27FC236}">
                <a16:creationId xmlns:a16="http://schemas.microsoft.com/office/drawing/2014/main" id="{CB1AEDFF-FCD9-F2AD-B59E-D3F335B51E43}"/>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3" name="Picture 12">
            <a:extLst>
              <a:ext uri="{FF2B5EF4-FFF2-40B4-BE49-F238E27FC236}">
                <a16:creationId xmlns:a16="http://schemas.microsoft.com/office/drawing/2014/main" id="{650DFB4D-4AE3-1839-00DE-12D8DD155B5B}"/>
              </a:ext>
            </a:extLst>
          </p:cNvPr>
          <p:cNvPicPr>
            <a:picLocks noChangeAspect="1"/>
          </p:cNvPicPr>
          <p:nvPr/>
        </p:nvPicPr>
        <p:blipFill>
          <a:blip r:embed="rId3"/>
          <a:stretch>
            <a:fillRect/>
          </a:stretch>
        </p:blipFill>
        <p:spPr>
          <a:xfrm>
            <a:off x="1056224" y="473522"/>
            <a:ext cx="420303" cy="422790"/>
          </a:xfrm>
          <a:prstGeom prst="rect">
            <a:avLst/>
          </a:prstGeom>
        </p:spPr>
      </p:pic>
    </p:spTree>
    <p:extLst>
      <p:ext uri="{BB962C8B-B14F-4D97-AF65-F5344CB8AC3E}">
        <p14:creationId xmlns:p14="http://schemas.microsoft.com/office/powerpoint/2010/main" val="2962689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8" y="1447790"/>
            <a:ext cx="8740982"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Literature background</a:t>
            </a:r>
          </a:p>
        </p:txBody>
      </p:sp>
      <p:sp>
        <p:nvSpPr>
          <p:cNvPr id="6" name="Текст 3">
            <a:extLst>
              <a:ext uri="{FF2B5EF4-FFF2-40B4-BE49-F238E27FC236}">
                <a16:creationId xmlns:a16="http://schemas.microsoft.com/office/drawing/2014/main" id="{F6C12B22-94A3-34B9-326E-746FEFC7D8CB}"/>
              </a:ext>
            </a:extLst>
          </p:cNvPr>
          <p:cNvSpPr txBox="1">
            <a:spLocks/>
          </p:cNvSpPr>
          <p:nvPr/>
        </p:nvSpPr>
        <p:spPr>
          <a:xfrm>
            <a:off x="194355" y="2438776"/>
            <a:ext cx="11772357" cy="1831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latin typeface="HSE Sans" panose="02000000000000000000"/>
            </a:endParaRPr>
          </a:p>
        </p:txBody>
      </p:sp>
      <p:sp>
        <p:nvSpPr>
          <p:cNvPr id="7" name="Текст 3">
            <a:extLst>
              <a:ext uri="{FF2B5EF4-FFF2-40B4-BE49-F238E27FC236}">
                <a16:creationId xmlns:a16="http://schemas.microsoft.com/office/drawing/2014/main" id="{524E9136-0678-C7A9-6968-C9E6C9F9CA28}"/>
              </a:ext>
            </a:extLst>
          </p:cNvPr>
          <p:cNvSpPr txBox="1">
            <a:spLocks/>
          </p:cNvSpPr>
          <p:nvPr/>
        </p:nvSpPr>
        <p:spPr>
          <a:xfrm>
            <a:off x="649520" y="2777333"/>
            <a:ext cx="11245631" cy="32577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rPr>
              <a:t>Certain topologies, such as core-periphery structure, are common in networks (</a:t>
            </a:r>
            <a:r>
              <a:rPr lang="en-US" sz="1600" dirty="0" err="1">
                <a:latin typeface="HSE Sans" panose="02000000000000000000"/>
              </a:rPr>
              <a:t>Laumann</a:t>
            </a:r>
            <a:r>
              <a:rPr lang="en-US" sz="1600" dirty="0">
                <a:latin typeface="HSE Sans" panose="02000000000000000000"/>
              </a:rPr>
              <a:t> &amp; Pappi, 2013) </a:t>
            </a:r>
          </a:p>
          <a:p>
            <a:r>
              <a:rPr lang="en-US" sz="1600" dirty="0">
                <a:latin typeface="HSE Sans" panose="02000000000000000000"/>
              </a:rPr>
              <a:t>C-P structure found in scientific citation networks (</a:t>
            </a:r>
            <a:r>
              <a:rPr lang="en-US" sz="1600" dirty="0" err="1">
                <a:latin typeface="HSE Sans" panose="02000000000000000000"/>
              </a:rPr>
              <a:t>Doreian</a:t>
            </a:r>
            <a:r>
              <a:rPr lang="en-US" sz="1600" dirty="0">
                <a:latin typeface="HSE Sans" panose="02000000000000000000"/>
              </a:rPr>
              <a:t>, 1985), business organizations (Barsky, 2007) etc.</a:t>
            </a:r>
          </a:p>
          <a:p>
            <a:r>
              <a:rPr lang="en-US" sz="1600" dirty="0">
                <a:latin typeface="HSE Sans" panose="02000000000000000000"/>
              </a:rPr>
              <a:t>Hollywood accounts for 66-84% of US cinema production</a:t>
            </a:r>
          </a:p>
          <a:p>
            <a:r>
              <a:rPr lang="en-US" sz="1600" dirty="0">
                <a:latin typeface="HSE Sans" panose="02000000000000000000"/>
              </a:rPr>
              <a:t>US cinema network is expected to be core-peripheric, with independent films on periphery</a:t>
            </a:r>
          </a:p>
          <a:p>
            <a:pPr marL="0" indent="0">
              <a:buNone/>
            </a:pPr>
            <a:endParaRPr lang="en-US" sz="1600" dirty="0">
              <a:latin typeface="HSE Sans" panose="02000000000000000000"/>
            </a:endParaRPr>
          </a:p>
          <a:p>
            <a:endParaRPr lang="ru-RU" sz="1600" dirty="0"/>
          </a:p>
        </p:txBody>
      </p:sp>
      <p:pic>
        <p:nvPicPr>
          <p:cNvPr id="8" name="Graphic 7">
            <a:extLst>
              <a:ext uri="{FF2B5EF4-FFF2-40B4-BE49-F238E27FC236}">
                <a16:creationId xmlns:a16="http://schemas.microsoft.com/office/drawing/2014/main" id="{DBD3B092-7383-609D-2F68-42D3061525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9454" y="2544956"/>
            <a:ext cx="3131477" cy="2926200"/>
          </a:xfrm>
          <a:prstGeom prst="rect">
            <a:avLst/>
          </a:prstGeom>
        </p:spPr>
      </p:pic>
      <p:sp>
        <p:nvSpPr>
          <p:cNvPr id="11" name="TextBox 10">
            <a:extLst>
              <a:ext uri="{FF2B5EF4-FFF2-40B4-BE49-F238E27FC236}">
                <a16:creationId xmlns:a16="http://schemas.microsoft.com/office/drawing/2014/main" id="{28B4B3C5-AD70-B79A-159A-637684EA811D}"/>
              </a:ext>
            </a:extLst>
          </p:cNvPr>
          <p:cNvSpPr txBox="1"/>
          <p:nvPr/>
        </p:nvSpPr>
        <p:spPr>
          <a:xfrm>
            <a:off x="8594520" y="5553043"/>
            <a:ext cx="3461204" cy="400110"/>
          </a:xfrm>
          <a:prstGeom prst="rect">
            <a:avLst/>
          </a:prstGeom>
          <a:noFill/>
        </p:spPr>
        <p:txBody>
          <a:bodyPr wrap="none" rtlCol="0">
            <a:spAutoFit/>
          </a:bodyPr>
          <a:lstStyle/>
          <a:p>
            <a:pPr algn="ctr"/>
            <a:r>
              <a:rPr lang="en-US" sz="1000" dirty="0">
                <a:effectLst/>
                <a:latin typeface="HSE Sans" panose="02000000000000000000"/>
                <a:ea typeface="Calibri" panose="020F0502020204030204" pitchFamily="34" charset="0"/>
                <a:cs typeface="Times New Roman" panose="02020603050405020304" pitchFamily="18" charset="0"/>
              </a:rPr>
              <a:t>Network with perfect core-periphery structure: </a:t>
            </a:r>
          </a:p>
          <a:p>
            <a:pPr algn="ctr"/>
            <a:r>
              <a:rPr lang="en-US" sz="1000" dirty="0">
                <a:effectLst/>
                <a:latin typeface="HSE Sans" panose="02000000000000000000"/>
                <a:ea typeface="Calibri" panose="020F0502020204030204" pitchFamily="34" charset="0"/>
                <a:cs typeface="Times New Roman" panose="02020603050405020304" pitchFamily="18" charset="0"/>
              </a:rPr>
              <a:t>red nodes (1-4) form a core, blue nodes (5-9) form a periphery</a:t>
            </a:r>
            <a:endParaRPr lang="en-US" sz="1000" dirty="0">
              <a:latin typeface="HSE Sans" panose="02000000000000000000" pitchFamily="2" charset="0"/>
            </a:endParaRPr>
          </a:p>
        </p:txBody>
      </p:sp>
      <p:sp>
        <p:nvSpPr>
          <p:cNvPr id="12" name="Текст 4">
            <a:extLst>
              <a:ext uri="{FF2B5EF4-FFF2-40B4-BE49-F238E27FC236}">
                <a16:creationId xmlns:a16="http://schemas.microsoft.com/office/drawing/2014/main" id="{83E3F478-A558-BAFF-0935-9E899E6E82DB}"/>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3" name="Picture 12">
            <a:extLst>
              <a:ext uri="{FF2B5EF4-FFF2-40B4-BE49-F238E27FC236}">
                <a16:creationId xmlns:a16="http://schemas.microsoft.com/office/drawing/2014/main" id="{440C0290-A742-5760-909A-C0F9CC044013}"/>
              </a:ext>
            </a:extLst>
          </p:cNvPr>
          <p:cNvPicPr>
            <a:picLocks noChangeAspect="1"/>
          </p:cNvPicPr>
          <p:nvPr/>
        </p:nvPicPr>
        <p:blipFill>
          <a:blip r:embed="rId4"/>
          <a:stretch>
            <a:fillRect/>
          </a:stretch>
        </p:blipFill>
        <p:spPr>
          <a:xfrm>
            <a:off x="1056224" y="473522"/>
            <a:ext cx="420303" cy="422790"/>
          </a:xfrm>
          <a:prstGeom prst="rect">
            <a:avLst/>
          </a:prstGeom>
        </p:spPr>
      </p:pic>
    </p:spTree>
    <p:extLst>
      <p:ext uri="{BB962C8B-B14F-4D97-AF65-F5344CB8AC3E}">
        <p14:creationId xmlns:p14="http://schemas.microsoft.com/office/powerpoint/2010/main" val="151585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Data source</a:t>
            </a:r>
            <a:endParaRPr lang="ru-RU" dirty="0"/>
          </a:p>
        </p:txBody>
      </p:sp>
      <p:sp>
        <p:nvSpPr>
          <p:cNvPr id="17" name="Текст 3">
            <a:extLst>
              <a:ext uri="{FF2B5EF4-FFF2-40B4-BE49-F238E27FC236}">
                <a16:creationId xmlns:a16="http://schemas.microsoft.com/office/drawing/2014/main" id="{EF3E4051-6084-148A-972F-9D2352D2EA92}"/>
              </a:ext>
            </a:extLst>
          </p:cNvPr>
          <p:cNvSpPr txBox="1">
            <a:spLocks/>
          </p:cNvSpPr>
          <p:nvPr/>
        </p:nvSpPr>
        <p:spPr>
          <a:xfrm>
            <a:off x="194356" y="2438776"/>
            <a:ext cx="10547856" cy="2562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rPr>
              <a:t>Data for the study comes from IMDB – ready-to-use datasets on movies and crew + parsed data on awards and countries</a:t>
            </a:r>
          </a:p>
          <a:p>
            <a:r>
              <a:rPr lang="en-US" sz="1600" dirty="0">
                <a:latin typeface="HSE Sans" panose="02000000000000000000"/>
              </a:rPr>
              <a:t>4 awards were selected to sample independent and mainstream films – 2 for independent and 2 for mainstream</a:t>
            </a:r>
          </a:p>
          <a:p>
            <a:r>
              <a:rPr lang="en-US" sz="1600" dirty="0">
                <a:latin typeface="HSE Sans" panose="02000000000000000000"/>
              </a:rPr>
              <a:t>Independent awards - Independent Spirit and Sundance</a:t>
            </a:r>
          </a:p>
          <a:p>
            <a:r>
              <a:rPr lang="en-US" sz="1600" dirty="0">
                <a:latin typeface="HSE Sans" panose="02000000000000000000"/>
              </a:rPr>
              <a:t>Mainstream awards – Academy awards (Oscars) and Golden Globes</a:t>
            </a:r>
          </a:p>
          <a:p>
            <a:r>
              <a:rPr lang="en-US" sz="1600" dirty="0">
                <a:latin typeface="HSE Sans" panose="02000000000000000000"/>
              </a:rPr>
              <a:t>Only nominees of “Best film” category or it’s analogue were considered for each award</a:t>
            </a:r>
          </a:p>
          <a:p>
            <a:endParaRPr lang="en-US" sz="1600" dirty="0">
              <a:latin typeface="HSE Sans" panose="02000000000000000000"/>
            </a:endParaRPr>
          </a:p>
          <a:p>
            <a:pPr marL="0" indent="0">
              <a:buNone/>
            </a:pPr>
            <a:endParaRPr lang="en-US" sz="1600" dirty="0">
              <a:latin typeface="HSE Sans" panose="02000000000000000000"/>
            </a:endParaRPr>
          </a:p>
          <a:p>
            <a:pPr marL="0" indent="0">
              <a:buNone/>
            </a:pPr>
            <a:endParaRPr lang="en-US" sz="1600" dirty="0">
              <a:latin typeface="HSE Sans" panose="02000000000000000000"/>
            </a:endParaRPr>
          </a:p>
        </p:txBody>
      </p:sp>
      <p:sp>
        <p:nvSpPr>
          <p:cNvPr id="9" name="Текст 4">
            <a:extLst>
              <a:ext uri="{FF2B5EF4-FFF2-40B4-BE49-F238E27FC236}">
                <a16:creationId xmlns:a16="http://schemas.microsoft.com/office/drawing/2014/main" id="{DC02B94B-93CD-6AF4-6345-DCF2F9BB2868}"/>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0" name="Picture 9">
            <a:extLst>
              <a:ext uri="{FF2B5EF4-FFF2-40B4-BE49-F238E27FC236}">
                <a16:creationId xmlns:a16="http://schemas.microsoft.com/office/drawing/2014/main" id="{EFCEBEC5-2891-1507-5858-B2631860C28C}"/>
              </a:ext>
            </a:extLst>
          </p:cNvPr>
          <p:cNvPicPr>
            <a:picLocks noChangeAspect="1"/>
          </p:cNvPicPr>
          <p:nvPr/>
        </p:nvPicPr>
        <p:blipFill>
          <a:blip r:embed="rId2"/>
          <a:stretch>
            <a:fillRect/>
          </a:stretch>
        </p:blipFill>
        <p:spPr>
          <a:xfrm>
            <a:off x="1056224" y="473522"/>
            <a:ext cx="420303" cy="422790"/>
          </a:xfrm>
          <a:prstGeom prst="rect">
            <a:avLst/>
          </a:prstGeom>
        </p:spPr>
      </p:pic>
    </p:spTree>
    <p:extLst>
      <p:ext uri="{BB962C8B-B14F-4D97-AF65-F5344CB8AC3E}">
        <p14:creationId xmlns:p14="http://schemas.microsoft.com/office/powerpoint/2010/main" val="215392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Methodology</a:t>
            </a:r>
            <a:endParaRPr lang="ru-RU" dirty="0"/>
          </a:p>
        </p:txBody>
      </p:sp>
      <p:sp>
        <p:nvSpPr>
          <p:cNvPr id="17" name="Текст 3">
            <a:extLst>
              <a:ext uri="{FF2B5EF4-FFF2-40B4-BE49-F238E27FC236}">
                <a16:creationId xmlns:a16="http://schemas.microsoft.com/office/drawing/2014/main" id="{EF3E4051-6084-148A-972F-9D2352D2EA92}"/>
              </a:ext>
            </a:extLst>
          </p:cNvPr>
          <p:cNvSpPr txBox="1">
            <a:spLocks/>
          </p:cNvSpPr>
          <p:nvPr/>
        </p:nvSpPr>
        <p:spPr>
          <a:xfrm>
            <a:off x="194355" y="2438776"/>
            <a:ext cx="7176503" cy="29124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rPr>
              <a:t>Only “core crew” was taken into account: producer, director, writer, editor, cinematographer, production designer and composer (</a:t>
            </a:r>
            <a:r>
              <a:rPr lang="en-US" sz="1600" dirty="0" err="1">
                <a:latin typeface="HSE Sans" panose="02000000000000000000"/>
              </a:rPr>
              <a:t>Cattani</a:t>
            </a:r>
            <a:r>
              <a:rPr lang="en-US" sz="1600" dirty="0">
                <a:latin typeface="HSE Sans" panose="02000000000000000000"/>
              </a:rPr>
              <a:t> &amp; </a:t>
            </a:r>
            <a:r>
              <a:rPr lang="en-US" sz="1600" dirty="0" err="1">
                <a:latin typeface="HSE Sans" panose="02000000000000000000"/>
              </a:rPr>
              <a:t>Ferriani</a:t>
            </a:r>
            <a:r>
              <a:rPr lang="en-US" sz="1600" dirty="0">
                <a:latin typeface="HSE Sans" panose="02000000000000000000"/>
              </a:rPr>
              <a:t>, 2008)</a:t>
            </a:r>
          </a:p>
          <a:p>
            <a:r>
              <a:rPr lang="en-US" sz="1600" dirty="0">
                <a:latin typeface="HSE Sans" panose="02000000000000000000"/>
              </a:rPr>
              <a:t>List of crew members for each movie was transformed into bipartite graph</a:t>
            </a:r>
          </a:p>
          <a:p>
            <a:r>
              <a:rPr lang="en-US" sz="1600" dirty="0">
                <a:latin typeface="HSE Sans" panose="02000000000000000000"/>
              </a:rPr>
              <a:t>Only movies, produced in US in 1986-2020 were analyzed</a:t>
            </a:r>
          </a:p>
          <a:p>
            <a:r>
              <a:rPr lang="en-US" sz="1600" dirty="0">
                <a:latin typeface="HSE Sans" panose="02000000000000000000"/>
              </a:rPr>
              <a:t>For each network, collaborations within previous 5 years were taken into account:</a:t>
            </a:r>
            <a:br>
              <a:rPr lang="en-US" sz="1600" dirty="0">
                <a:latin typeface="HSE Sans" panose="02000000000000000000"/>
              </a:rPr>
            </a:br>
            <a:r>
              <a:rPr lang="en-US" sz="1600" dirty="0">
                <a:latin typeface="HSE Sans" panose="02000000000000000000"/>
              </a:rPr>
              <a:t>1986-</a:t>
            </a:r>
            <a:r>
              <a:rPr lang="en-US" sz="1600" b="1" dirty="0">
                <a:latin typeface="HSE Sans" panose="02000000000000000000"/>
              </a:rPr>
              <a:t>1990</a:t>
            </a:r>
            <a:r>
              <a:rPr lang="en-US" sz="1600" dirty="0">
                <a:latin typeface="HSE Sans" panose="02000000000000000000"/>
              </a:rPr>
              <a:t>, 1987-</a:t>
            </a:r>
            <a:r>
              <a:rPr lang="en-US" sz="1600" b="1" dirty="0">
                <a:latin typeface="HSE Sans" panose="02000000000000000000"/>
              </a:rPr>
              <a:t>1991</a:t>
            </a:r>
            <a:r>
              <a:rPr lang="en-US" sz="1600" dirty="0">
                <a:latin typeface="HSE Sans" panose="02000000000000000000"/>
              </a:rPr>
              <a:t>…2016-</a:t>
            </a:r>
            <a:r>
              <a:rPr lang="en-US" sz="1600" b="1" dirty="0">
                <a:latin typeface="HSE Sans" panose="02000000000000000000"/>
              </a:rPr>
              <a:t>2020</a:t>
            </a:r>
            <a:r>
              <a:rPr lang="en-US" sz="1600" dirty="0">
                <a:latin typeface="HSE Sans" panose="02000000000000000000"/>
              </a:rPr>
              <a:t> (</a:t>
            </a:r>
            <a:r>
              <a:rPr lang="en-US" sz="1600" dirty="0" err="1">
                <a:latin typeface="HSE Sans" panose="02000000000000000000"/>
              </a:rPr>
              <a:t>Uzzi</a:t>
            </a:r>
            <a:r>
              <a:rPr lang="en-US" sz="1600" dirty="0">
                <a:latin typeface="HSE Sans" panose="02000000000000000000"/>
              </a:rPr>
              <a:t> &amp; Spiro, 2005)</a:t>
            </a:r>
          </a:p>
          <a:p>
            <a:endParaRPr lang="en-US" sz="1600" dirty="0">
              <a:latin typeface="HSE Sans" panose="02000000000000000000"/>
            </a:endParaRPr>
          </a:p>
          <a:p>
            <a:r>
              <a:rPr lang="en-US" sz="1600" dirty="0">
                <a:latin typeface="HSE Sans" panose="02000000000000000000"/>
              </a:rPr>
              <a:t>84,677  films and 186,308 crew members analyzed in total, of which 760 films are award nominees</a:t>
            </a:r>
          </a:p>
          <a:p>
            <a:endParaRPr lang="en-US" sz="1600" dirty="0">
              <a:latin typeface="HSE Sans" panose="02000000000000000000"/>
            </a:endParaRPr>
          </a:p>
          <a:p>
            <a:endParaRPr lang="en-US" sz="1600" dirty="0">
              <a:latin typeface="HSE Sans" panose="02000000000000000000"/>
            </a:endParaRPr>
          </a:p>
          <a:p>
            <a:pPr marL="0" indent="0">
              <a:buNone/>
            </a:pPr>
            <a:endParaRPr lang="en-US" sz="1600" dirty="0">
              <a:latin typeface="HSE Sans" panose="02000000000000000000"/>
            </a:endParaRPr>
          </a:p>
        </p:txBody>
      </p:sp>
      <p:grpSp>
        <p:nvGrpSpPr>
          <p:cNvPr id="7" name="Group 6">
            <a:extLst>
              <a:ext uri="{FF2B5EF4-FFF2-40B4-BE49-F238E27FC236}">
                <a16:creationId xmlns:a16="http://schemas.microsoft.com/office/drawing/2014/main" id="{94DB9E71-9965-E765-FCE2-18416AC3138B}"/>
              </a:ext>
            </a:extLst>
          </p:cNvPr>
          <p:cNvGrpSpPr/>
          <p:nvPr/>
        </p:nvGrpSpPr>
        <p:grpSpPr>
          <a:xfrm>
            <a:off x="7214088" y="1844891"/>
            <a:ext cx="4649594" cy="3440568"/>
            <a:chOff x="-669266" y="0"/>
            <a:chExt cx="6220827" cy="4645911"/>
          </a:xfrm>
        </p:grpSpPr>
        <p:sp>
          <p:nvSpPr>
            <p:cNvPr id="8" name="Rectangle 7">
              <a:extLst>
                <a:ext uri="{FF2B5EF4-FFF2-40B4-BE49-F238E27FC236}">
                  <a16:creationId xmlns:a16="http://schemas.microsoft.com/office/drawing/2014/main" id="{C217249D-E4E9-F124-9A50-A5F35D9FF8E5}"/>
                </a:ext>
              </a:extLst>
            </p:cNvPr>
            <p:cNvSpPr/>
            <p:nvPr/>
          </p:nvSpPr>
          <p:spPr>
            <a:xfrm>
              <a:off x="1105786" y="0"/>
              <a:ext cx="3806456" cy="14566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HSE Sans" panose="02000000000000000000"/>
              </a:endParaRPr>
            </a:p>
          </p:txBody>
        </p:sp>
        <p:sp>
          <p:nvSpPr>
            <p:cNvPr id="9" name="Text Box 21">
              <a:extLst>
                <a:ext uri="{FF2B5EF4-FFF2-40B4-BE49-F238E27FC236}">
                  <a16:creationId xmlns:a16="http://schemas.microsoft.com/office/drawing/2014/main" id="{CEDC076E-FBD7-5DF1-989D-72EF7A46C7A7}"/>
                </a:ext>
              </a:extLst>
            </p:cNvPr>
            <p:cNvSpPr txBox="1"/>
            <p:nvPr/>
          </p:nvSpPr>
          <p:spPr>
            <a:xfrm>
              <a:off x="-669266" y="336583"/>
              <a:ext cx="1377120" cy="255372"/>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100" dirty="0">
                  <a:effectLst/>
                  <a:latin typeface="HSE Sans" panose="02000000000000000000"/>
                  <a:ea typeface="Calibri" panose="020F0502020204030204" pitchFamily="34" charset="0"/>
                  <a:cs typeface="Times New Roman" panose="02020603050405020304" pitchFamily="18" charset="0"/>
                </a:rPr>
                <a:t>Analyzed projection</a:t>
              </a:r>
            </a:p>
          </p:txBody>
        </p:sp>
        <p:pic>
          <p:nvPicPr>
            <p:cNvPr id="10" name="Graphic 9">
              <a:extLst>
                <a:ext uri="{FF2B5EF4-FFF2-40B4-BE49-F238E27FC236}">
                  <a16:creationId xmlns:a16="http://schemas.microsoft.com/office/drawing/2014/main" id="{7CA72795-5BCC-1104-64BF-D7472AE628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9294" y="191386"/>
              <a:ext cx="5532267" cy="4454525"/>
            </a:xfrm>
            <a:prstGeom prst="rect">
              <a:avLst/>
            </a:prstGeom>
            <a:noFill/>
          </p:spPr>
        </p:pic>
      </p:grpSp>
      <p:sp>
        <p:nvSpPr>
          <p:cNvPr id="13" name="TextBox 12">
            <a:extLst>
              <a:ext uri="{FF2B5EF4-FFF2-40B4-BE49-F238E27FC236}">
                <a16:creationId xmlns:a16="http://schemas.microsoft.com/office/drawing/2014/main" id="{3D280AE8-B440-34DA-7B3B-A01C4A154730}"/>
              </a:ext>
            </a:extLst>
          </p:cNvPr>
          <p:cNvSpPr txBox="1"/>
          <p:nvPr/>
        </p:nvSpPr>
        <p:spPr>
          <a:xfrm>
            <a:off x="7438851" y="5419388"/>
            <a:ext cx="4548040" cy="246221"/>
          </a:xfrm>
          <a:prstGeom prst="rect">
            <a:avLst/>
          </a:prstGeom>
          <a:noFill/>
        </p:spPr>
        <p:txBody>
          <a:bodyPr wrap="none" rtlCol="0">
            <a:spAutoFit/>
          </a:bodyPr>
          <a:lstStyle/>
          <a:p>
            <a:pPr algn="ctr"/>
            <a:r>
              <a:rPr lang="en-US" sz="1000" dirty="0">
                <a:effectLst/>
                <a:latin typeface="HSE Sans" panose="02000000000000000000"/>
                <a:ea typeface="Calibri" panose="020F0502020204030204" pitchFamily="34" charset="0"/>
                <a:cs typeface="Times New Roman" panose="02020603050405020304" pitchFamily="18" charset="0"/>
              </a:rPr>
              <a:t>Bipartite graph and its projections on the movie layer (top) and artist layer (bottom)</a:t>
            </a:r>
          </a:p>
        </p:txBody>
      </p:sp>
      <p:sp>
        <p:nvSpPr>
          <p:cNvPr id="14" name="Текст 4">
            <a:extLst>
              <a:ext uri="{FF2B5EF4-FFF2-40B4-BE49-F238E27FC236}">
                <a16:creationId xmlns:a16="http://schemas.microsoft.com/office/drawing/2014/main" id="{4D3089ED-C9C9-4240-3037-BDC274C1465C}"/>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5" name="Picture 14">
            <a:extLst>
              <a:ext uri="{FF2B5EF4-FFF2-40B4-BE49-F238E27FC236}">
                <a16:creationId xmlns:a16="http://schemas.microsoft.com/office/drawing/2014/main" id="{092CD640-C6B1-EE1C-EB30-2C520BBF34B7}"/>
              </a:ext>
            </a:extLst>
          </p:cNvPr>
          <p:cNvPicPr>
            <a:picLocks noChangeAspect="1"/>
          </p:cNvPicPr>
          <p:nvPr/>
        </p:nvPicPr>
        <p:blipFill>
          <a:blip r:embed="rId4"/>
          <a:stretch>
            <a:fillRect/>
          </a:stretch>
        </p:blipFill>
        <p:spPr>
          <a:xfrm>
            <a:off x="1056224" y="473522"/>
            <a:ext cx="420303" cy="422790"/>
          </a:xfrm>
          <a:prstGeom prst="rect">
            <a:avLst/>
          </a:prstGeom>
        </p:spPr>
      </p:pic>
    </p:spTree>
    <p:extLst>
      <p:ext uri="{BB962C8B-B14F-4D97-AF65-F5344CB8AC3E}">
        <p14:creationId xmlns:p14="http://schemas.microsoft.com/office/powerpoint/2010/main" val="116626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dirty="0"/>
              <a:t>Nikita Gorynin</a:t>
            </a:r>
            <a:endParaRPr lang="ru-RU"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846216" cy="408109"/>
          </a:xfrm>
        </p:spPr>
        <p:txBody>
          <a:bodyPr/>
          <a:lstStyle/>
          <a:p>
            <a:r>
              <a:rPr lang="en-US" dirty="0"/>
              <a:t>On the Notion of Independence: Quantifying the Difference Between Independent and Mainstream Cinema</a:t>
            </a:r>
            <a:endParaRPr lang="ru-RU" dirty="0"/>
          </a:p>
          <a:p>
            <a:endParaRPr lang="ru-RU" dirty="0"/>
          </a:p>
        </p:txBody>
      </p:sp>
      <p:sp>
        <p:nvSpPr>
          <p:cNvPr id="5" name="Заголовок 13">
            <a:extLst>
              <a:ext uri="{FF2B5EF4-FFF2-40B4-BE49-F238E27FC236}">
                <a16:creationId xmlns:a16="http://schemas.microsoft.com/office/drawing/2014/main" id="{7F1CDBC0-56DC-7E81-81D1-C685D99D074E}"/>
              </a:ext>
            </a:extLst>
          </p:cNvPr>
          <p:cNvSpPr txBox="1">
            <a:spLocks/>
          </p:cNvSpPr>
          <p:nvPr/>
        </p:nvSpPr>
        <p:spPr>
          <a:xfrm>
            <a:off x="585899" y="1447790"/>
            <a:ext cx="432253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SE Sans" panose="02000000000000000000"/>
              </a:rPr>
              <a:t>Methodology</a:t>
            </a:r>
            <a:endParaRPr lang="ru-RU" dirty="0"/>
          </a:p>
        </p:txBody>
      </p:sp>
      <p:sp>
        <p:nvSpPr>
          <p:cNvPr id="17" name="Текст 3">
            <a:extLst>
              <a:ext uri="{FF2B5EF4-FFF2-40B4-BE49-F238E27FC236}">
                <a16:creationId xmlns:a16="http://schemas.microsoft.com/office/drawing/2014/main" id="{EF3E4051-6084-148A-972F-9D2352D2EA92}"/>
              </a:ext>
            </a:extLst>
          </p:cNvPr>
          <p:cNvSpPr txBox="1">
            <a:spLocks/>
          </p:cNvSpPr>
          <p:nvPr/>
        </p:nvSpPr>
        <p:spPr>
          <a:xfrm>
            <a:off x="194356" y="2438776"/>
            <a:ext cx="10277512" cy="21944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rPr>
              <a:t>Degree – count of all connections of the node, simplest measure of it’s centrality within a network</a:t>
            </a:r>
            <a:endParaRPr lang="ru-RU" sz="1600" dirty="0">
              <a:latin typeface="HSE Sans" panose="02000000000000000000"/>
            </a:endParaRPr>
          </a:p>
          <a:p>
            <a:r>
              <a:rPr lang="en-US" sz="1600" dirty="0">
                <a:latin typeface="HSE Sans" panose="02000000000000000000"/>
              </a:rPr>
              <a:t>Isolates – nodes of the network without connections to other nodes, represents a “new blood” on the scene</a:t>
            </a:r>
          </a:p>
          <a:p>
            <a:r>
              <a:rPr lang="en-US" sz="1600" dirty="0">
                <a:latin typeface="HSE Sans" panose="02000000000000000000"/>
              </a:rPr>
              <a:t>Centralization of the network – extend, to which the elements differ in their degrees, the stronger centralization in a network, the more visible communities become (Neuberger, 2020)</a:t>
            </a:r>
          </a:p>
          <a:p>
            <a:r>
              <a:rPr lang="en-US" sz="1600" dirty="0">
                <a:latin typeface="HSE Sans" panose="02000000000000000000"/>
              </a:rPr>
              <a:t>Correlation with the perfect core-periphery model – extend, to which this model is applicable</a:t>
            </a:r>
          </a:p>
          <a:p>
            <a:endParaRPr lang="en-US" sz="1600" dirty="0">
              <a:latin typeface="HSE Sans" panose="02000000000000000000"/>
            </a:endParaRPr>
          </a:p>
          <a:p>
            <a:pPr marL="0" indent="0">
              <a:buNone/>
            </a:pPr>
            <a:endParaRPr lang="en-US" sz="1600" dirty="0">
              <a:latin typeface="HSE Sans" panose="02000000000000000000"/>
            </a:endParaRPr>
          </a:p>
        </p:txBody>
      </p:sp>
      <p:sp>
        <p:nvSpPr>
          <p:cNvPr id="9" name="Текст 4">
            <a:extLst>
              <a:ext uri="{FF2B5EF4-FFF2-40B4-BE49-F238E27FC236}">
                <a16:creationId xmlns:a16="http://schemas.microsoft.com/office/drawing/2014/main" id="{80F67C0B-4B68-26F6-2290-479E02D8A5AB}"/>
              </a:ext>
            </a:extLst>
          </p:cNvPr>
          <p:cNvSpPr>
            <a:spLocks noGrp="1"/>
          </p:cNvSpPr>
          <p:nvPr>
            <p:ph type="body" sz="quarter" idx="13"/>
          </p:nvPr>
        </p:nvSpPr>
        <p:spPr>
          <a:xfrm>
            <a:off x="1604217" y="540904"/>
            <a:ext cx="1533991" cy="415925"/>
          </a:xfrm>
        </p:spPr>
        <p:txBody>
          <a:bodyPr/>
          <a:lstStyle/>
          <a:p>
            <a:r>
              <a:rPr lang="en-US" dirty="0"/>
              <a:t>Comparative Social Research</a:t>
            </a:r>
            <a:endParaRPr lang="ru-RU" dirty="0"/>
          </a:p>
          <a:p>
            <a:endParaRPr lang="ru-RU" dirty="0"/>
          </a:p>
        </p:txBody>
      </p:sp>
      <p:pic>
        <p:nvPicPr>
          <p:cNvPr id="10" name="Picture 9">
            <a:extLst>
              <a:ext uri="{FF2B5EF4-FFF2-40B4-BE49-F238E27FC236}">
                <a16:creationId xmlns:a16="http://schemas.microsoft.com/office/drawing/2014/main" id="{E90205F4-84BE-04BD-C5F1-2826A2207AA0}"/>
              </a:ext>
            </a:extLst>
          </p:cNvPr>
          <p:cNvPicPr>
            <a:picLocks noChangeAspect="1"/>
          </p:cNvPicPr>
          <p:nvPr/>
        </p:nvPicPr>
        <p:blipFill>
          <a:blip r:embed="rId2"/>
          <a:stretch>
            <a:fillRect/>
          </a:stretch>
        </p:blipFill>
        <p:spPr>
          <a:xfrm>
            <a:off x="1056224" y="473522"/>
            <a:ext cx="420303" cy="422790"/>
          </a:xfrm>
          <a:prstGeom prst="rect">
            <a:avLst/>
          </a:prstGeom>
        </p:spPr>
      </p:pic>
    </p:spTree>
    <p:extLst>
      <p:ext uri="{BB962C8B-B14F-4D97-AF65-F5344CB8AC3E}">
        <p14:creationId xmlns:p14="http://schemas.microsoft.com/office/powerpoint/2010/main" val="862064693"/>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docProps/app.xml><?xml version="1.0" encoding="utf-8"?>
<Properties xmlns="http://schemas.openxmlformats.org/officeDocument/2006/extended-properties" xmlns:vt="http://schemas.openxmlformats.org/officeDocument/2006/docPropsVTypes">
  <TotalTime>5725</TotalTime>
  <Words>1905</Words>
  <Application>Microsoft Office PowerPoint</Application>
  <PresentationFormat>Widescreen</PresentationFormat>
  <Paragraphs>186</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HSE Sans</vt:lpstr>
      <vt:lpstr>Office Theme</vt:lpstr>
      <vt:lpstr>On the Notion of Independence: Quantifying the Difference Between Independent and Mainstream Cinema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doubtingchief@gmail.com</cp:lastModifiedBy>
  <cp:revision>114</cp:revision>
  <cp:lastPrinted>2021-11-11T13:08:42Z</cp:lastPrinted>
  <dcterms:created xsi:type="dcterms:W3CDTF">2021-11-11T08:52:47Z</dcterms:created>
  <dcterms:modified xsi:type="dcterms:W3CDTF">2022-06-20T13:17:48Z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