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66" r:id="rId4"/>
    <p:sldId id="257" r:id="rId5"/>
    <p:sldId id="258" r:id="rId6"/>
    <p:sldId id="267" r:id="rId7"/>
    <p:sldId id="269" r:id="rId8"/>
    <p:sldId id="268" r:id="rId9"/>
    <p:sldId id="260" r:id="rId10"/>
    <p:sldId id="271" r:id="rId11"/>
    <p:sldId id="270" r:id="rId12"/>
    <p:sldId id="272" r:id="rId13"/>
    <p:sldId id="274" r:id="rId14"/>
    <p:sldId id="275" r:id="rId15"/>
    <p:sldId id="276" r:id="rId16"/>
    <p:sldId id="277" r:id="rId17"/>
    <p:sldId id="278" r:id="rId18"/>
    <p:sldId id="280" r:id="rId19"/>
    <p:sldId id="281" r:id="rId20"/>
    <p:sldId id="285" r:id="rId21"/>
    <p:sldId id="286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huấn</a:t>
            </a:r>
            <a:r>
              <a:rPr lang="en-US" baseline="0" dirty="0"/>
              <a:t> </a:t>
            </a:r>
            <a:r>
              <a:rPr lang="en-US" baseline="0" dirty="0" err="1"/>
              <a:t>luyện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B9-4BA9-B0C8-1D33783743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647-4346-AF1D-BEB0CFCC29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Benign</c:v>
                </c:pt>
                <c:pt idx="1">
                  <c:v>Malware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41323</c:v>
                </c:pt>
                <c:pt idx="1">
                  <c:v>96724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7-4346-AF1D-BEB0CFCC29D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FD75C-EE69-40B6-9835-6F8E9ACD4283}" type="datetimeFigureOut">
              <a:rPr lang="en-US" smtClean="0"/>
              <a:t>17/4/2019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ABA23-AFF9-45AA-9DCE-13C5ADC3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2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965B-8D58-481D-B01C-7F076B918472}" type="datetime1">
              <a:rPr lang="en-US" smtClean="0"/>
              <a:t>17/4/2019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0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A8AE-F8D0-4181-AED8-3BC76A10A590}" type="datetime1">
              <a:rPr lang="en-US" smtClean="0"/>
              <a:t>17/4/2019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2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CB85-01D7-441B-82C4-4998B7DE0D6A}" type="datetime1">
              <a:rPr lang="en-US" smtClean="0"/>
              <a:t>17/4/2019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9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3E2-D007-4074-ACA9-5C0E22767077}" type="datetime1">
              <a:rPr lang="en-US" smtClean="0"/>
              <a:t>17/4/2019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3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4A6A-B1F0-4149-92BE-0348054DFEFB}" type="datetime1">
              <a:rPr lang="en-US" smtClean="0"/>
              <a:t>17/4/2019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C4F2-2A90-4D2C-9CE2-A7456D9AB105}" type="datetime1">
              <a:rPr lang="en-US" smtClean="0"/>
              <a:t>17/4/2019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3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BA95-EED2-4235-8904-9C018C088B67}" type="datetime1">
              <a:rPr lang="en-US" smtClean="0"/>
              <a:t>17/4/2019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3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85C2-5960-4615-9BB4-BF797BE92F5A}" type="datetime1">
              <a:rPr lang="en-US" smtClean="0"/>
              <a:t>17/4/2019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9BB4-221B-437B-B64E-97481708F655}" type="datetime1">
              <a:rPr lang="en-US" smtClean="0"/>
              <a:t>17/4/2019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0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8A93-F541-4765-9EDB-40346B28D1E2}" type="datetime1">
              <a:rPr lang="en-US" smtClean="0"/>
              <a:t>17/4/2019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2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04D1-4D69-45C6-A283-D6436F1BD520}" type="datetime1">
              <a:rPr lang="en-US" smtClean="0"/>
              <a:t>17/4/2019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90EA4-9C5A-49D1-BE6B-426E67E95FA1}" type="datetime1">
              <a:rPr lang="en-US" smtClean="0"/>
              <a:t>17/4/2019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C3C1-0944-4D4C-8012-068BE4B28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6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318" y="251791"/>
            <a:ext cx="10579021" cy="1299943"/>
          </a:xfrm>
        </p:spPr>
        <p:txBody>
          <a:bodyPr anchor="ctr">
            <a:normAutofit/>
          </a:bodyPr>
          <a:lstStyle/>
          <a:p>
            <a:pPr algn="l"/>
            <a:r>
              <a:rPr lang="en-US" sz="4000" b="1" i="1" u="sng" dirty="0">
                <a:cs typeface="Arial" panose="020B0604020202020204" pitchFamily="34" charset="0"/>
              </a:rPr>
              <a:t>ĐỀ TÀI: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318" y="1551735"/>
            <a:ext cx="10910325" cy="3754529"/>
          </a:xfrm>
        </p:spPr>
        <p:txBody>
          <a:bodyPr>
            <a:noAutofit/>
          </a:bodyPr>
          <a:lstStyle/>
          <a:p>
            <a:r>
              <a:rPr lang="en-US" sz="3600" noProof="1">
                <a:latin typeface="Arial" panose="020B0604020202020204" pitchFamily="34" charset="0"/>
                <a:cs typeface="Arial" panose="020B0604020202020204" pitchFamily="34" charset="0"/>
              </a:rPr>
              <a:t>ỨNG DỤNG DEEP LEARNING VÀO BÀI TOÁN PHÁT HIỆN MÃ ĐỘC</a:t>
            </a:r>
          </a:p>
          <a:p>
            <a:endParaRPr lang="en-US" sz="32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algn="l"/>
            <a:r>
              <a:rPr lang="en-US" sz="3200" noProof="1">
                <a:latin typeface="Arial" panose="020B0604020202020204" pitchFamily="34" charset="0"/>
                <a:cs typeface="Arial" panose="020B0604020202020204" pitchFamily="34" charset="0"/>
              </a:rPr>
              <a:t>Giáo viên hướng dẫn: Trần Anh Tú</a:t>
            </a:r>
          </a:p>
          <a:p>
            <a:pPr lvl="3" algn="l"/>
            <a:r>
              <a:rPr lang="en-US" sz="3200" noProof="1">
                <a:latin typeface="Arial" panose="020B0604020202020204" pitchFamily="34" charset="0"/>
                <a:cs typeface="Arial" panose="020B0604020202020204" pitchFamily="34" charset="0"/>
              </a:rPr>
              <a:t>Sinh viên thực hiện: </a:t>
            </a:r>
          </a:p>
          <a:p>
            <a:pPr marL="2114550" lvl="4" indent="-285750" algn="l">
              <a:buFont typeface="Arial" panose="020B0604020202020204" pitchFamily="34" charset="0"/>
              <a:buChar char="•"/>
            </a:pPr>
            <a:r>
              <a:rPr lang="en-US" sz="3200" noProof="1">
                <a:latin typeface="Arial" panose="020B0604020202020204" pitchFamily="34" charset="0"/>
                <a:cs typeface="Arial" panose="020B0604020202020204" pitchFamily="34" charset="0"/>
              </a:rPr>
              <a:t>Ngô Quang Sang – CT3C</a:t>
            </a:r>
          </a:p>
          <a:p>
            <a:pPr marL="2114550" lvl="4" indent="-285750" algn="l">
              <a:buFont typeface="Arial" panose="020B0604020202020204" pitchFamily="34" charset="0"/>
              <a:buChar char="•"/>
            </a:pPr>
            <a:r>
              <a:rPr lang="en-US" sz="3200" noProof="1">
                <a:latin typeface="Arial" panose="020B0604020202020204" pitchFamily="34" charset="0"/>
                <a:cs typeface="Arial" panose="020B0604020202020204" pitchFamily="34" charset="0"/>
              </a:rPr>
              <a:t>Trần Hùng Mạnh – AT15A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27748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7269-1F16-42CB-BC5C-8B2065A4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Arial" panose="020B0604020202020204" pitchFamily="34" charset="0"/>
              </a:rPr>
              <a:t>3. GIỚI THIỆU VỀ HỌC SÂU (DEEP LEARNING)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AF1E0-9E24-4689-BB82-14AEABEA1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69" y="1825625"/>
            <a:ext cx="10986053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giai</a:t>
            </a:r>
            <a:r>
              <a:rPr lang="en-US" sz="3600" dirty="0"/>
              <a:t> </a:t>
            </a:r>
            <a:r>
              <a:rPr lang="en-US" sz="3600" dirty="0" err="1"/>
              <a:t>đoạn</a:t>
            </a:r>
            <a:r>
              <a:rPr lang="en-US" sz="3600" dirty="0"/>
              <a:t> </a:t>
            </a:r>
            <a:r>
              <a:rPr lang="en-US" sz="3600" dirty="0" err="1"/>
              <a:t>chính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huấn</a:t>
            </a:r>
            <a:r>
              <a:rPr lang="en-US" sz="3600" dirty="0"/>
              <a:t> </a:t>
            </a:r>
            <a:r>
              <a:rPr lang="en-US" sz="3600" dirty="0" err="1"/>
              <a:t>luyện</a:t>
            </a:r>
            <a:r>
              <a:rPr lang="en-US" sz="3600" dirty="0"/>
              <a:t> </a:t>
            </a:r>
            <a:r>
              <a:rPr lang="en-US" sz="3600" dirty="0" err="1"/>
              <a:t>mô</a:t>
            </a:r>
            <a:r>
              <a:rPr lang="en-US" sz="3600" dirty="0"/>
              <a:t> </a:t>
            </a:r>
            <a:r>
              <a:rPr lang="en-US" sz="3600" dirty="0" err="1"/>
              <a:t>hình</a:t>
            </a:r>
            <a:r>
              <a:rPr lang="en-US" sz="3600" dirty="0"/>
              <a:t> </a:t>
            </a:r>
            <a:r>
              <a:rPr lang="en-US" sz="3600" dirty="0" err="1"/>
              <a:t>học</a:t>
            </a:r>
            <a:r>
              <a:rPr lang="en-US" sz="3600" dirty="0"/>
              <a:t> </a:t>
            </a:r>
            <a:r>
              <a:rPr lang="en-US" sz="3600" dirty="0" err="1"/>
              <a:t>sâu</a:t>
            </a:r>
            <a:r>
              <a:rPr lang="en-US" sz="3600" dirty="0"/>
              <a:t>:</a:t>
            </a:r>
          </a:p>
          <a:p>
            <a:r>
              <a:rPr lang="en-US" sz="3600" b="1" dirty="0" err="1"/>
              <a:t>Tiền</a:t>
            </a:r>
            <a:r>
              <a:rPr lang="en-US" sz="3600" b="1" dirty="0"/>
              <a:t> </a:t>
            </a:r>
            <a:r>
              <a:rPr lang="en-US" sz="3600" b="1" dirty="0" err="1"/>
              <a:t>xử</a:t>
            </a:r>
            <a:r>
              <a:rPr lang="en-US" sz="3600" b="1" dirty="0"/>
              <a:t> </a:t>
            </a:r>
            <a:r>
              <a:rPr lang="en-US" sz="3600" b="1" dirty="0" err="1"/>
              <a:t>lí</a:t>
            </a:r>
            <a:r>
              <a:rPr lang="en-US" sz="3600" b="1" dirty="0"/>
              <a:t> </a:t>
            </a:r>
            <a:r>
              <a:rPr lang="en-US" sz="3600" b="1" dirty="0" err="1"/>
              <a:t>dữ</a:t>
            </a:r>
            <a:r>
              <a:rPr lang="en-US" sz="3600" b="1" dirty="0"/>
              <a:t> </a:t>
            </a:r>
            <a:r>
              <a:rPr lang="en-US" sz="3600" b="1" dirty="0" err="1"/>
              <a:t>liệu</a:t>
            </a:r>
            <a:r>
              <a:rPr lang="en-US" sz="3600" dirty="0"/>
              <a:t>: </a:t>
            </a:r>
            <a:r>
              <a:rPr lang="en-US" sz="3600" dirty="0" err="1"/>
              <a:t>Trích</a:t>
            </a:r>
            <a:r>
              <a:rPr lang="en-US" sz="3600" dirty="0"/>
              <a:t> </a:t>
            </a:r>
            <a:r>
              <a:rPr lang="en-US" sz="3600" dirty="0" err="1"/>
              <a:t>xuất</a:t>
            </a:r>
            <a:r>
              <a:rPr lang="en-US" sz="3600" dirty="0"/>
              <a:t> </a:t>
            </a:r>
            <a:r>
              <a:rPr lang="en-US" sz="3600" dirty="0" err="1"/>
              <a:t>đặc</a:t>
            </a:r>
            <a:r>
              <a:rPr lang="en-US" sz="3600" dirty="0"/>
              <a:t> </a:t>
            </a:r>
            <a:r>
              <a:rPr lang="en-US" sz="3600" dirty="0" err="1"/>
              <a:t>trưng</a:t>
            </a:r>
            <a:r>
              <a:rPr lang="en-US" sz="3600" dirty="0"/>
              <a:t>, </a:t>
            </a:r>
            <a:r>
              <a:rPr lang="en-US" sz="3600" dirty="0" err="1"/>
              <a:t>chuẩn</a:t>
            </a:r>
            <a:r>
              <a:rPr lang="en-US" sz="3600" dirty="0"/>
              <a:t> </a:t>
            </a:r>
            <a:r>
              <a:rPr lang="en-US" sz="3600" dirty="0" err="1"/>
              <a:t>hóa</a:t>
            </a:r>
            <a:r>
              <a:rPr lang="en-US" sz="3600" dirty="0"/>
              <a:t> </a:t>
            </a:r>
            <a:r>
              <a:rPr lang="en-US" sz="3600" dirty="0" err="1"/>
              <a:t>tham</a:t>
            </a:r>
            <a:r>
              <a:rPr lang="en-US" sz="3600" dirty="0"/>
              <a:t> </a:t>
            </a:r>
            <a:r>
              <a:rPr lang="en-US" sz="3600" dirty="0" err="1"/>
              <a:t>số</a:t>
            </a:r>
            <a:r>
              <a:rPr lang="en-US" sz="3600" dirty="0"/>
              <a:t>, </a:t>
            </a:r>
            <a:r>
              <a:rPr lang="en-US" sz="3600" dirty="0" err="1"/>
              <a:t>xử</a:t>
            </a:r>
            <a:r>
              <a:rPr lang="en-US" sz="3600" dirty="0"/>
              <a:t> </a:t>
            </a:r>
            <a:r>
              <a:rPr lang="en-US" sz="3600" dirty="0" err="1"/>
              <a:t>lí</a:t>
            </a:r>
            <a:r>
              <a:rPr lang="en-US" sz="3600" dirty="0"/>
              <a:t> </a:t>
            </a:r>
            <a:r>
              <a:rPr lang="en-US" sz="3600" dirty="0" err="1"/>
              <a:t>nhiễu</a:t>
            </a:r>
            <a:r>
              <a:rPr lang="en-US" sz="3600" dirty="0"/>
              <a:t>,…</a:t>
            </a:r>
          </a:p>
          <a:p>
            <a:pPr algn="just"/>
            <a:r>
              <a:rPr lang="en-US" sz="3600" b="1" dirty="0" err="1"/>
              <a:t>Huấn</a:t>
            </a:r>
            <a:r>
              <a:rPr lang="en-US" sz="3600" b="1" dirty="0"/>
              <a:t> </a:t>
            </a:r>
            <a:r>
              <a:rPr lang="en-US" sz="3600" b="1" dirty="0" err="1"/>
              <a:t>luyện</a:t>
            </a:r>
            <a:r>
              <a:rPr lang="en-US" sz="3600" b="1" dirty="0"/>
              <a:t> </a:t>
            </a:r>
            <a:r>
              <a:rPr lang="en-US" sz="3600" b="1" dirty="0" err="1"/>
              <a:t>mô</a:t>
            </a:r>
            <a:r>
              <a:rPr lang="en-US" sz="3600" b="1" dirty="0"/>
              <a:t> </a:t>
            </a:r>
            <a:r>
              <a:rPr lang="en-US" sz="3600" b="1" dirty="0" err="1"/>
              <a:t>hình</a:t>
            </a:r>
            <a:r>
              <a:rPr lang="en-US" sz="3600" b="1" dirty="0"/>
              <a:t> </a:t>
            </a:r>
            <a:r>
              <a:rPr lang="en-US" sz="3600" b="1" dirty="0" err="1"/>
              <a:t>học</a:t>
            </a:r>
            <a:r>
              <a:rPr lang="en-US" sz="3600" b="1" dirty="0"/>
              <a:t> </a:t>
            </a:r>
            <a:r>
              <a:rPr lang="en-US" sz="3600" b="1" dirty="0" err="1"/>
              <a:t>sâu</a:t>
            </a:r>
            <a:r>
              <a:rPr lang="en-US" sz="3600" b="1" dirty="0"/>
              <a:t>:</a:t>
            </a:r>
          </a:p>
          <a:p>
            <a:pPr lvl="1" algn="just"/>
            <a:r>
              <a:rPr lang="en-US" sz="2800" dirty="0" err="1"/>
              <a:t>Lựa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mạng</a:t>
            </a:r>
            <a:r>
              <a:rPr lang="en-US" sz="2800" dirty="0"/>
              <a:t> </a:t>
            </a:r>
            <a:r>
              <a:rPr lang="en-US" sz="2800" dirty="0" err="1"/>
              <a:t>nơ-ron</a:t>
            </a:r>
            <a:r>
              <a:rPr lang="en-US" sz="2800" dirty="0"/>
              <a:t> </a:t>
            </a:r>
            <a:r>
              <a:rPr lang="en-US" sz="2800" dirty="0" err="1"/>
              <a:t>thích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: CNN, MLP, RNN,…</a:t>
            </a:r>
          </a:p>
          <a:p>
            <a:pPr lvl="1" algn="just"/>
            <a:r>
              <a:rPr lang="en-US" sz="2800" dirty="0" err="1"/>
              <a:t>Đưa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huấn</a:t>
            </a:r>
            <a:r>
              <a:rPr lang="en-US" sz="2800" dirty="0"/>
              <a:t> </a:t>
            </a:r>
            <a:r>
              <a:rPr lang="en-US" sz="2800" dirty="0" err="1"/>
              <a:t>luyện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r>
              <a:rPr lang="en-US" sz="2800" dirty="0"/>
              <a:t> </a:t>
            </a:r>
            <a:r>
              <a:rPr lang="en-US" sz="2800" dirty="0" err="1"/>
              <a:t>sâu</a:t>
            </a:r>
            <a:endParaRPr lang="en-US" sz="2800" dirty="0"/>
          </a:p>
          <a:p>
            <a:pPr lvl="1" algn="just"/>
            <a:r>
              <a:rPr lang="en-US" sz="2800" dirty="0" err="1"/>
              <a:t>Đánh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endParaRPr lang="en-US" sz="2800" dirty="0"/>
          </a:p>
          <a:p>
            <a:pPr algn="just"/>
            <a:r>
              <a:rPr lang="en-US" sz="3600" b="1" dirty="0" err="1"/>
              <a:t>Dùng</a:t>
            </a:r>
            <a:r>
              <a:rPr lang="en-US" sz="3600" b="1" dirty="0"/>
              <a:t> </a:t>
            </a:r>
            <a:r>
              <a:rPr lang="en-US" sz="3600" b="1" dirty="0" err="1"/>
              <a:t>kết</a:t>
            </a:r>
            <a:r>
              <a:rPr lang="en-US" sz="3600" b="1" dirty="0"/>
              <a:t> </a:t>
            </a:r>
            <a:r>
              <a:rPr lang="en-US" sz="3600" b="1" dirty="0" err="1"/>
              <a:t>quả</a:t>
            </a:r>
            <a:r>
              <a:rPr lang="en-US" sz="3600" b="1" dirty="0"/>
              <a:t> </a:t>
            </a:r>
            <a:r>
              <a:rPr lang="en-US" sz="3600" b="1" dirty="0" err="1"/>
              <a:t>tính</a:t>
            </a:r>
            <a:r>
              <a:rPr lang="en-US" sz="3600" b="1" dirty="0"/>
              <a:t> </a:t>
            </a:r>
            <a:r>
              <a:rPr lang="en-US" sz="3600" b="1" dirty="0" err="1"/>
              <a:t>toán</a:t>
            </a:r>
            <a:r>
              <a:rPr lang="en-US" sz="3600" b="1" dirty="0"/>
              <a:t> </a:t>
            </a:r>
            <a:r>
              <a:rPr lang="en-US" sz="3600" b="1" dirty="0" err="1"/>
              <a:t>để</a:t>
            </a:r>
            <a:r>
              <a:rPr lang="en-US" sz="3600" b="1" dirty="0"/>
              <a:t> </a:t>
            </a:r>
            <a:r>
              <a:rPr lang="en-US" sz="3600" b="1" dirty="0" err="1"/>
              <a:t>giải</a:t>
            </a:r>
            <a:r>
              <a:rPr lang="en-US" sz="3600" b="1" dirty="0"/>
              <a:t> </a:t>
            </a:r>
            <a:r>
              <a:rPr lang="en-US" sz="3600" b="1" dirty="0" err="1"/>
              <a:t>quyết</a:t>
            </a:r>
            <a:r>
              <a:rPr lang="en-US" sz="3600" b="1" dirty="0"/>
              <a:t> </a:t>
            </a:r>
            <a:r>
              <a:rPr lang="en-US" sz="3600" b="1" dirty="0" err="1"/>
              <a:t>các</a:t>
            </a:r>
            <a:r>
              <a:rPr lang="en-US" sz="3600" b="1" dirty="0"/>
              <a:t> </a:t>
            </a:r>
            <a:r>
              <a:rPr lang="en-US" sz="3600" b="1" dirty="0" err="1"/>
              <a:t>vấn</a:t>
            </a:r>
            <a:r>
              <a:rPr lang="en-US" sz="3600" b="1" dirty="0"/>
              <a:t> </a:t>
            </a:r>
            <a:r>
              <a:rPr lang="en-US" sz="3600" b="1" dirty="0" err="1"/>
              <a:t>đề</a:t>
            </a:r>
            <a:r>
              <a:rPr lang="en-US" sz="3600" b="1" dirty="0"/>
              <a:t> </a:t>
            </a:r>
            <a:r>
              <a:rPr lang="en-US" sz="3600" b="1" dirty="0" err="1"/>
              <a:t>đặt</a:t>
            </a:r>
            <a:r>
              <a:rPr lang="en-US" sz="3600" b="1" dirty="0"/>
              <a:t> ra.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4932D-ABEE-45DA-93AD-031D4BFA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4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BB08-6B41-4D80-A7A9-DF32196C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Arial" panose="020B0604020202020204" pitchFamily="34" charset="0"/>
              </a:rPr>
              <a:t>3. GIỚI THIỆU VỀ HỌC SÂU (DEEP LEARNING)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4FCF-BA66-4A1A-8439-BE7BBCD0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91191" cy="476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/>
              <a:t>Mô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học</a:t>
            </a:r>
            <a:r>
              <a:rPr lang="en-US" sz="4000" dirty="0"/>
              <a:t> </a:t>
            </a:r>
            <a:r>
              <a:rPr lang="en-US" sz="4000" dirty="0" err="1"/>
              <a:t>sâu</a:t>
            </a:r>
            <a:r>
              <a:rPr lang="en-US" sz="4000" dirty="0"/>
              <a:t> </a:t>
            </a:r>
            <a:r>
              <a:rPr lang="en-US" sz="4000" dirty="0" err="1"/>
              <a:t>cơ</a:t>
            </a:r>
            <a:r>
              <a:rPr lang="en-US" sz="4000" dirty="0"/>
              <a:t> </a:t>
            </a:r>
            <a:r>
              <a:rPr lang="en-US" sz="4000" dirty="0" err="1"/>
              <a:t>bản</a:t>
            </a:r>
            <a:r>
              <a:rPr lang="en-US" sz="4000" dirty="0"/>
              <a:t>:</a:t>
            </a:r>
          </a:p>
          <a:p>
            <a:pPr algn="just"/>
            <a:r>
              <a:rPr lang="en-US" sz="3200" b="1" dirty="0" err="1"/>
              <a:t>Lớp</a:t>
            </a:r>
            <a:r>
              <a:rPr lang="en-US" sz="3200" b="1" dirty="0"/>
              <a:t> </a:t>
            </a:r>
            <a:r>
              <a:rPr lang="en-US" sz="3200" b="1" dirty="0" err="1"/>
              <a:t>đầu</a:t>
            </a:r>
            <a:r>
              <a:rPr lang="en-US" sz="3200" b="1" dirty="0"/>
              <a:t> </a:t>
            </a:r>
            <a:r>
              <a:rPr lang="en-US" sz="3200" b="1" dirty="0" err="1"/>
              <a:t>vào</a:t>
            </a:r>
            <a:r>
              <a:rPr lang="en-US" sz="3200" dirty="0"/>
              <a:t>: </a:t>
            </a:r>
            <a:r>
              <a:rPr lang="en-US" sz="3200" dirty="0" err="1"/>
              <a:t>Nhận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tham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mẫu</a:t>
            </a:r>
            <a:r>
              <a:rPr lang="en-US" sz="3200" dirty="0"/>
              <a:t> </a:t>
            </a:r>
            <a:r>
              <a:rPr lang="en-US" sz="3200" dirty="0" err="1"/>
              <a:t>huấn</a:t>
            </a:r>
            <a:r>
              <a:rPr lang="en-US" sz="3200" dirty="0"/>
              <a:t> </a:t>
            </a:r>
            <a:r>
              <a:rPr lang="en-US" sz="3200" dirty="0" err="1"/>
              <a:t>luyện</a:t>
            </a:r>
            <a:r>
              <a:rPr lang="en-US" sz="3200" dirty="0"/>
              <a:t>.</a:t>
            </a:r>
          </a:p>
          <a:p>
            <a:pPr algn="just"/>
            <a:r>
              <a:rPr lang="en-US" sz="3200" b="1" dirty="0" err="1"/>
              <a:t>Lớp</a:t>
            </a:r>
            <a:r>
              <a:rPr lang="en-US" sz="3200" b="1" dirty="0"/>
              <a:t> </a:t>
            </a:r>
            <a:r>
              <a:rPr lang="en-US" sz="3200" b="1" dirty="0" err="1"/>
              <a:t>ẩn</a:t>
            </a:r>
            <a:r>
              <a:rPr lang="en-US" sz="3200" dirty="0"/>
              <a:t>: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lớp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tích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đặc</a:t>
            </a:r>
            <a:r>
              <a:rPr lang="en-US" sz="3200" dirty="0"/>
              <a:t> </a:t>
            </a:r>
            <a:r>
              <a:rPr lang="en-US" sz="3200" dirty="0" err="1"/>
              <a:t>trưng</a:t>
            </a:r>
            <a:r>
              <a:rPr lang="en-US" sz="3200" dirty="0"/>
              <a:t>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.</a:t>
            </a:r>
          </a:p>
          <a:p>
            <a:pPr algn="just"/>
            <a:r>
              <a:rPr lang="en-US" sz="3200" b="1" dirty="0" err="1"/>
              <a:t>Lớp</a:t>
            </a:r>
            <a:r>
              <a:rPr lang="en-US" sz="3200" b="1" dirty="0"/>
              <a:t> </a:t>
            </a:r>
            <a:r>
              <a:rPr lang="en-US" sz="3200" b="1" dirty="0" err="1"/>
              <a:t>đầu</a:t>
            </a:r>
            <a:r>
              <a:rPr lang="en-US" sz="3200" b="1" dirty="0"/>
              <a:t> ra</a:t>
            </a:r>
            <a:r>
              <a:rPr lang="en-US" sz="3200" dirty="0"/>
              <a:t>: Cho ra </a:t>
            </a: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quả</a:t>
            </a:r>
            <a:r>
              <a:rPr lang="en-US" sz="3200" dirty="0"/>
              <a:t> </a:t>
            </a:r>
            <a:r>
              <a:rPr lang="en-US" sz="3200" dirty="0" err="1"/>
              <a:t>dự</a:t>
            </a:r>
            <a:r>
              <a:rPr lang="en-US" sz="3200" dirty="0"/>
              <a:t> </a:t>
            </a:r>
            <a:r>
              <a:rPr lang="en-US" sz="3200" dirty="0" err="1"/>
              <a:t>đoán</a:t>
            </a:r>
            <a:r>
              <a:rPr lang="en-US" sz="3200" dirty="0"/>
              <a:t>,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loại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DB7F1-9C54-4043-ADD7-6BB7E4D4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1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CCC6-3BA0-4A38-851E-C8438DE1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TRÌNH BÀY SẢN PHẨM CỦA NHÓM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AC8A-3FA5-4595-969A-F3AE9C807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74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TÊN SẢN PHẨM:</a:t>
            </a:r>
          </a:p>
          <a:p>
            <a:pPr marL="0" indent="0">
              <a:buNone/>
            </a:pPr>
            <a:r>
              <a:rPr lang="en-US" sz="4000" b="1" dirty="0"/>
              <a:t>CÔNG CỤ PHÁT HIỆN MÃ ĐỘC PE TRÊN WINDOWS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4.1. </a:t>
            </a:r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lập</a:t>
            </a:r>
            <a:r>
              <a:rPr lang="en-US" sz="3600" dirty="0"/>
              <a:t> </a:t>
            </a:r>
            <a:r>
              <a:rPr lang="en-US" sz="3600" dirty="0" err="1"/>
              <a:t>môi</a:t>
            </a:r>
            <a:r>
              <a:rPr lang="en-US" sz="3600" dirty="0"/>
              <a:t> </a:t>
            </a:r>
            <a:r>
              <a:rPr lang="en-US" sz="3600" dirty="0" err="1"/>
              <a:t>trường</a:t>
            </a:r>
            <a:r>
              <a:rPr lang="en-US" sz="3600" dirty="0"/>
              <a:t>, </a:t>
            </a:r>
            <a:r>
              <a:rPr lang="en-US" sz="3600" dirty="0" err="1"/>
              <a:t>công</a:t>
            </a:r>
            <a:r>
              <a:rPr lang="en-US" sz="3600" dirty="0"/>
              <a:t> </a:t>
            </a:r>
            <a:r>
              <a:rPr lang="en-US" sz="3600" dirty="0" err="1"/>
              <a:t>cụ</a:t>
            </a:r>
            <a:r>
              <a:rPr lang="en-US" sz="3600" dirty="0"/>
              <a:t> </a:t>
            </a:r>
            <a:r>
              <a:rPr lang="en-US" sz="3600" dirty="0" err="1"/>
              <a:t>sử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4.2. </a:t>
            </a:r>
            <a:r>
              <a:rPr lang="en-US" sz="3600" dirty="0" err="1"/>
              <a:t>Dữ</a:t>
            </a:r>
            <a:r>
              <a:rPr lang="en-US" sz="3600" dirty="0"/>
              <a:t> </a:t>
            </a:r>
            <a:r>
              <a:rPr lang="en-US" sz="3600" dirty="0" err="1"/>
              <a:t>liệu</a:t>
            </a:r>
            <a:r>
              <a:rPr lang="en-US" sz="3600" dirty="0"/>
              <a:t> </a:t>
            </a:r>
            <a:r>
              <a:rPr lang="en-US" sz="3600" dirty="0" err="1"/>
              <a:t>huấn</a:t>
            </a:r>
            <a:r>
              <a:rPr lang="en-US" sz="3600" dirty="0"/>
              <a:t> </a:t>
            </a:r>
            <a:r>
              <a:rPr lang="en-US" sz="3600" dirty="0" err="1"/>
              <a:t>luyện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trích</a:t>
            </a:r>
            <a:r>
              <a:rPr lang="en-US" sz="3600" dirty="0"/>
              <a:t> </a:t>
            </a:r>
            <a:r>
              <a:rPr lang="en-US" sz="3600" dirty="0" err="1"/>
              <a:t>xuất</a:t>
            </a:r>
            <a:r>
              <a:rPr lang="en-US" sz="3600" dirty="0"/>
              <a:t> </a:t>
            </a:r>
            <a:r>
              <a:rPr lang="en-US" sz="3600" dirty="0" err="1"/>
              <a:t>đặc</a:t>
            </a:r>
            <a:r>
              <a:rPr lang="en-US" sz="3600" dirty="0"/>
              <a:t> </a:t>
            </a:r>
            <a:r>
              <a:rPr lang="en-US" sz="3600" dirty="0" err="1"/>
              <a:t>trưng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4.3. </a:t>
            </a:r>
            <a:r>
              <a:rPr lang="en-US" sz="3600" dirty="0" err="1"/>
              <a:t>Mô</a:t>
            </a:r>
            <a:r>
              <a:rPr lang="en-US" sz="3600" dirty="0"/>
              <a:t> </a:t>
            </a:r>
            <a:r>
              <a:rPr lang="en-US" sz="3600" dirty="0" err="1"/>
              <a:t>hình</a:t>
            </a:r>
            <a:r>
              <a:rPr lang="en-US" sz="3600" dirty="0"/>
              <a:t> </a:t>
            </a:r>
            <a:r>
              <a:rPr lang="en-US" sz="3600" dirty="0" err="1"/>
              <a:t>học</a:t>
            </a:r>
            <a:r>
              <a:rPr lang="en-US" sz="3600" dirty="0"/>
              <a:t> </a:t>
            </a:r>
            <a:r>
              <a:rPr lang="en-US" sz="3600" dirty="0" err="1"/>
              <a:t>sâu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err="1"/>
              <a:t>sản</a:t>
            </a:r>
            <a:r>
              <a:rPr lang="en-US" sz="3600" dirty="0"/>
              <a:t> </a:t>
            </a:r>
            <a:r>
              <a:rPr lang="en-US" sz="3600" dirty="0" err="1"/>
              <a:t>phẩm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4.4. Demo </a:t>
            </a:r>
            <a:r>
              <a:rPr lang="en-US" sz="3600" dirty="0" err="1"/>
              <a:t>sản</a:t>
            </a:r>
            <a:r>
              <a:rPr lang="en-US" sz="3600" dirty="0"/>
              <a:t> </a:t>
            </a:r>
            <a:r>
              <a:rPr lang="en-US" sz="3600" dirty="0" err="1"/>
              <a:t>phẩm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4DA10-2BAE-4FA1-992B-D72EB1A5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81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CE03-D6FD-4A3C-9106-764F2ABB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 THIẾT LẬP MÔI TRƯỜNG, CÔNG CỤ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C9394-82ED-4CDF-8A76-97DF526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 err="1"/>
              <a:t>Môi</a:t>
            </a:r>
            <a:r>
              <a:rPr lang="en-US" sz="3600" b="1" dirty="0"/>
              <a:t> </a:t>
            </a:r>
            <a:r>
              <a:rPr lang="en-US" sz="3600" b="1" dirty="0" err="1"/>
              <a:t>trường</a:t>
            </a:r>
            <a:r>
              <a:rPr lang="en-US" sz="3600" dirty="0"/>
              <a:t>: </a:t>
            </a:r>
            <a:r>
              <a:rPr lang="en-US" sz="3600" dirty="0" err="1"/>
              <a:t>Hệ</a:t>
            </a:r>
            <a:r>
              <a:rPr lang="en-US" sz="3600" dirty="0"/>
              <a:t> </a:t>
            </a:r>
            <a:r>
              <a:rPr lang="en-US" sz="3600" dirty="0" err="1"/>
              <a:t>điều</a:t>
            </a:r>
            <a:r>
              <a:rPr lang="en-US" sz="3600" dirty="0"/>
              <a:t> </a:t>
            </a:r>
            <a:r>
              <a:rPr lang="en-US" sz="3600" dirty="0" err="1"/>
              <a:t>hành</a:t>
            </a:r>
            <a:r>
              <a:rPr lang="en-US" sz="3600" dirty="0"/>
              <a:t> Windows (</a:t>
            </a:r>
            <a:r>
              <a:rPr lang="en-US" sz="3600" dirty="0" err="1"/>
              <a:t>phiên</a:t>
            </a:r>
            <a:r>
              <a:rPr lang="en-US" sz="3600" dirty="0"/>
              <a:t> </a:t>
            </a:r>
            <a:r>
              <a:rPr lang="en-US" sz="3600" dirty="0" err="1"/>
              <a:t>bản</a:t>
            </a:r>
            <a:r>
              <a:rPr lang="en-US" sz="3600" dirty="0"/>
              <a:t> Windows XP </a:t>
            </a:r>
            <a:r>
              <a:rPr lang="en-US" sz="3600" dirty="0" err="1"/>
              <a:t>trở</a:t>
            </a:r>
            <a:r>
              <a:rPr lang="en-US" sz="3600" dirty="0"/>
              <a:t> </a:t>
            </a:r>
            <a:r>
              <a:rPr lang="en-US" sz="3600" dirty="0" err="1"/>
              <a:t>lên</a:t>
            </a:r>
            <a:r>
              <a:rPr lang="en-US" sz="3600" dirty="0"/>
              <a:t>) 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sẵn</a:t>
            </a:r>
            <a:r>
              <a:rPr lang="en-US" sz="3600" dirty="0"/>
              <a:t> </a:t>
            </a:r>
            <a:r>
              <a:rPr lang="en-US" sz="3600" dirty="0" err="1"/>
              <a:t>công</a:t>
            </a:r>
            <a:r>
              <a:rPr lang="en-US" sz="3600" dirty="0"/>
              <a:t> </a:t>
            </a:r>
            <a:r>
              <a:rPr lang="en-US" sz="3600" dirty="0" err="1"/>
              <a:t>cụ</a:t>
            </a:r>
            <a:r>
              <a:rPr lang="en-US" sz="3600" dirty="0"/>
              <a:t> cmd.exe (Command Prompt).</a:t>
            </a:r>
          </a:p>
          <a:p>
            <a:pPr algn="just"/>
            <a:r>
              <a:rPr lang="en-US" sz="3600" b="1" dirty="0" err="1"/>
              <a:t>Ngôn</a:t>
            </a:r>
            <a:r>
              <a:rPr lang="en-US" sz="3600" b="1" dirty="0"/>
              <a:t> </a:t>
            </a:r>
            <a:r>
              <a:rPr lang="en-US" sz="3600" b="1" dirty="0" err="1"/>
              <a:t>ngữ</a:t>
            </a:r>
            <a:r>
              <a:rPr lang="en-US" sz="3600" dirty="0"/>
              <a:t>: Python 3.6.8</a:t>
            </a:r>
          </a:p>
          <a:p>
            <a:pPr algn="just"/>
            <a:r>
              <a:rPr lang="en-US" sz="3600" b="1" dirty="0" err="1"/>
              <a:t>Thư</a:t>
            </a:r>
            <a:r>
              <a:rPr lang="en-US" sz="3600" b="1" dirty="0"/>
              <a:t> </a:t>
            </a:r>
            <a:r>
              <a:rPr lang="en-US" sz="3600" b="1" dirty="0" err="1"/>
              <a:t>viện</a:t>
            </a:r>
            <a:r>
              <a:rPr lang="en-US" sz="3600" b="1" dirty="0"/>
              <a:t> Python </a:t>
            </a:r>
            <a:r>
              <a:rPr lang="en-US" sz="3600" b="1" dirty="0" err="1"/>
              <a:t>hỗ</a:t>
            </a:r>
            <a:r>
              <a:rPr lang="en-US" sz="3600" b="1" dirty="0"/>
              <a:t> </a:t>
            </a:r>
            <a:r>
              <a:rPr lang="en-US" sz="3600" b="1" dirty="0" err="1"/>
              <a:t>trợ</a:t>
            </a:r>
            <a:r>
              <a:rPr lang="en-US" sz="3600" dirty="0"/>
              <a:t>: </a:t>
            </a:r>
            <a:r>
              <a:rPr lang="en-US" sz="3600" dirty="0" err="1"/>
              <a:t>pefile</a:t>
            </a:r>
            <a:r>
              <a:rPr lang="en-US" sz="3600" dirty="0"/>
              <a:t>, </a:t>
            </a:r>
            <a:r>
              <a:rPr lang="en-US" sz="3600" dirty="0" err="1"/>
              <a:t>numpy</a:t>
            </a:r>
            <a:r>
              <a:rPr lang="en-US" sz="3600" dirty="0"/>
              <a:t>, </a:t>
            </a:r>
            <a:r>
              <a:rPr lang="en-US" sz="3600" dirty="0" err="1"/>
              <a:t>scikit</a:t>
            </a:r>
            <a:r>
              <a:rPr lang="en-US" sz="3600" dirty="0"/>
              <a:t>-learn, pandas, </a:t>
            </a:r>
            <a:r>
              <a:rPr lang="en-US" sz="3600" dirty="0" err="1"/>
              <a:t>tensorflow</a:t>
            </a:r>
            <a:r>
              <a:rPr lang="en-US" sz="3600" dirty="0"/>
              <a:t>, </a:t>
            </a:r>
            <a:r>
              <a:rPr lang="en-US" sz="3600" dirty="0" err="1"/>
              <a:t>jupyter</a:t>
            </a:r>
            <a:r>
              <a:rPr lang="en-US" sz="3600" dirty="0"/>
              <a:t>, matplotlib, </a:t>
            </a:r>
            <a:r>
              <a:rPr lang="en-US" sz="3600" dirty="0" err="1"/>
              <a:t>tqdm</a:t>
            </a:r>
            <a:r>
              <a:rPr lang="en-US" sz="36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7D909-C4AA-47F4-AE10-C713F394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20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B756-FDA2-47A9-B4FD-91C5049D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4.2.1 DỮ LIỆU HUẤN LUYỆN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E5DC-EF75-4CD5-AFEF-93A21A28A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Malware: </a:t>
            </a:r>
            <a:r>
              <a:rPr lang="en-US" sz="3200" dirty="0" err="1"/>
              <a:t>VirusShare</a:t>
            </a:r>
            <a:r>
              <a:rPr lang="en-US" sz="3200" dirty="0"/>
              <a:t> Package 134</a:t>
            </a:r>
            <a:r>
              <a:rPr lang="en-US" sz="3200" baseline="30000" dirty="0"/>
              <a:t>th</a:t>
            </a:r>
            <a:r>
              <a:rPr lang="en-US" sz="3200" dirty="0"/>
              <a:t> (96724 </a:t>
            </a:r>
            <a:r>
              <a:rPr lang="en-US" sz="3200" dirty="0" err="1"/>
              <a:t>mẫu</a:t>
            </a:r>
            <a:r>
              <a:rPr lang="en-US" sz="3200" dirty="0"/>
              <a:t>).</a:t>
            </a:r>
          </a:p>
          <a:p>
            <a:pPr marL="0" indent="0">
              <a:buNone/>
            </a:pPr>
            <a:r>
              <a:rPr lang="en-US" sz="3200" b="1" dirty="0"/>
              <a:t>Benign: </a:t>
            </a:r>
            <a:r>
              <a:rPr lang="en-US" sz="3200" dirty="0" err="1"/>
              <a:t>Tổng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file PE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phiên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r>
              <a:rPr lang="en-US" sz="3200" dirty="0"/>
              <a:t> Windows XP </a:t>
            </a:r>
            <a:r>
              <a:rPr lang="en-US" sz="3200" dirty="0" err="1"/>
              <a:t>và</a:t>
            </a:r>
            <a:r>
              <a:rPr lang="en-US" sz="3200" dirty="0"/>
              <a:t> Windows Server 2003 </a:t>
            </a:r>
            <a:r>
              <a:rPr lang="en-US" sz="3200" dirty="0" err="1"/>
              <a:t>trở</a:t>
            </a:r>
            <a:r>
              <a:rPr lang="en-US" sz="3200" dirty="0"/>
              <a:t> </a:t>
            </a:r>
            <a:r>
              <a:rPr lang="en-US" sz="3200" dirty="0" err="1"/>
              <a:t>lên</a:t>
            </a:r>
            <a:r>
              <a:rPr lang="en-US" sz="3200" dirty="0"/>
              <a:t> (32/64bit) (41323 </a:t>
            </a:r>
            <a:r>
              <a:rPr lang="en-US" sz="3200" dirty="0" err="1"/>
              <a:t>mẫu</a:t>
            </a:r>
            <a:r>
              <a:rPr lang="en-US" sz="3200" dirty="0"/>
              <a:t>).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B565C-9EF7-42E0-874C-26C6E3A7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8616153-CF5E-4F4B-BA07-F89B27EC4A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7685206"/>
              </p:ext>
            </p:extLst>
          </p:nvPr>
        </p:nvGraphicFramePr>
        <p:xfrm>
          <a:off x="6095999" y="1439334"/>
          <a:ext cx="5579165" cy="5053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0682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1638-E889-45B1-9175-E80A5707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4.2.2. TRÍCH XUẤT ĐẶC TRƯNG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75E01-FCFC-4B8D-B9A3-3A729A187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/>
              <a:t>← </a:t>
            </a:r>
            <a:r>
              <a:rPr lang="en-US" sz="4000" dirty="0" err="1"/>
              <a:t>Sử</a:t>
            </a:r>
            <a:r>
              <a:rPr lang="en-US" sz="4000" dirty="0"/>
              <a:t> </a:t>
            </a:r>
            <a:r>
              <a:rPr lang="en-US" sz="4000" dirty="0" err="1"/>
              <a:t>dụng</a:t>
            </a:r>
            <a:r>
              <a:rPr lang="en-US" sz="4000" dirty="0"/>
              <a:t> </a:t>
            </a:r>
            <a:r>
              <a:rPr lang="en-US" sz="4000" dirty="0" err="1"/>
              <a:t>th</a:t>
            </a:r>
            <a:r>
              <a:rPr lang="vi-VN" sz="4000" dirty="0"/>
              <a:t>ư</a:t>
            </a:r>
            <a:r>
              <a:rPr lang="en-US" sz="4000" dirty="0"/>
              <a:t> </a:t>
            </a:r>
            <a:r>
              <a:rPr lang="en-US" sz="4000" dirty="0" err="1"/>
              <a:t>viện</a:t>
            </a:r>
            <a:r>
              <a:rPr lang="en-US" sz="4000" dirty="0"/>
              <a:t> </a:t>
            </a:r>
            <a:r>
              <a:rPr lang="en-US" sz="4000" dirty="0" err="1"/>
              <a:t>pefile</a:t>
            </a:r>
            <a:r>
              <a:rPr lang="en-US" sz="4000" dirty="0"/>
              <a:t> </a:t>
            </a:r>
            <a:r>
              <a:rPr lang="en-US" sz="4000" dirty="0" err="1"/>
              <a:t>để</a:t>
            </a:r>
            <a:r>
              <a:rPr lang="en-US" sz="4000" dirty="0"/>
              <a:t> </a:t>
            </a:r>
            <a:r>
              <a:rPr lang="en-US" sz="4000" dirty="0" err="1"/>
              <a:t>lấy</a:t>
            </a:r>
            <a:r>
              <a:rPr lang="en-US" sz="4000" dirty="0"/>
              <a:t> ra </a:t>
            </a:r>
            <a:r>
              <a:rPr lang="en-US" sz="4000" dirty="0" err="1"/>
              <a:t>thông</a:t>
            </a:r>
            <a:r>
              <a:rPr lang="en-US" sz="4000" dirty="0"/>
              <a:t> </a:t>
            </a:r>
            <a:r>
              <a:rPr lang="en-US" sz="4000" dirty="0" err="1"/>
              <a:t>số</a:t>
            </a:r>
            <a:r>
              <a:rPr lang="en-US" sz="4000" dirty="0"/>
              <a:t> </a:t>
            </a:r>
            <a:r>
              <a:rPr lang="en-US" sz="4000" dirty="0" err="1"/>
              <a:t>của</a:t>
            </a:r>
            <a:r>
              <a:rPr lang="en-US" sz="4000" dirty="0"/>
              <a:t> file PE </a:t>
            </a:r>
            <a:r>
              <a:rPr lang="en-US" sz="4000" dirty="0" err="1"/>
              <a:t>và</a:t>
            </a:r>
            <a:r>
              <a:rPr lang="en-US" sz="4000" dirty="0"/>
              <a:t> </a:t>
            </a:r>
            <a:r>
              <a:rPr lang="en-US" sz="4000" dirty="0" err="1"/>
              <a:t>gán</a:t>
            </a:r>
            <a:r>
              <a:rPr lang="en-US" sz="4000" dirty="0"/>
              <a:t> </a:t>
            </a:r>
            <a:r>
              <a:rPr lang="en-US" sz="4000" dirty="0" err="1"/>
              <a:t>nhãn</a:t>
            </a:r>
            <a:r>
              <a:rPr lang="en-US" sz="4000" dirty="0"/>
              <a:t> (bao </a:t>
            </a:r>
            <a:r>
              <a:rPr lang="en-US" sz="4000" dirty="0" err="1"/>
              <a:t>gồm</a:t>
            </a:r>
            <a:r>
              <a:rPr lang="en-US" sz="4000" dirty="0"/>
              <a:t> </a:t>
            </a:r>
            <a:r>
              <a:rPr lang="en-US" sz="4000" dirty="0" err="1"/>
              <a:t>việc</a:t>
            </a:r>
            <a:r>
              <a:rPr lang="en-US" sz="4000" dirty="0"/>
              <a:t> </a:t>
            </a:r>
            <a:r>
              <a:rPr lang="en-US" sz="4000" dirty="0" err="1"/>
              <a:t>xử</a:t>
            </a:r>
            <a:r>
              <a:rPr lang="en-US" sz="4000" dirty="0"/>
              <a:t> </a:t>
            </a:r>
            <a:r>
              <a:rPr lang="en-US" sz="4000" dirty="0" err="1"/>
              <a:t>lí</a:t>
            </a:r>
            <a:r>
              <a:rPr lang="en-US" sz="4000" dirty="0"/>
              <a:t> </a:t>
            </a: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dữ</a:t>
            </a:r>
            <a:r>
              <a:rPr lang="en-US" sz="4000" dirty="0"/>
              <a:t> </a:t>
            </a:r>
            <a:r>
              <a:rPr lang="en-US" sz="4000" dirty="0" err="1"/>
              <a:t>liệu</a:t>
            </a:r>
            <a:r>
              <a:rPr lang="en-US" sz="4000" dirty="0"/>
              <a:t> </a:t>
            </a:r>
            <a:r>
              <a:rPr lang="en-US" sz="4000" dirty="0" err="1"/>
              <a:t>bị</a:t>
            </a:r>
            <a:r>
              <a:rPr lang="en-US" sz="4000" dirty="0"/>
              <a:t> </a:t>
            </a:r>
            <a:r>
              <a:rPr lang="en-US" sz="4000" dirty="0" err="1"/>
              <a:t>thiếu</a:t>
            </a:r>
            <a:r>
              <a:rPr lang="en-US" sz="4000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E89A2-D4A4-4CB0-BEE5-CFA5DB49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B7E4A-C25F-40BF-A4D0-F39CD8FCC4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3853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47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984-35A4-4DEC-8A29-C249B860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4.2.2. TRÍCH XUẤT ĐẶC TRƯNG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00AD9-04C5-496D-975F-A7E4AD545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file CSV ↓: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5C4D5-0CA1-4E5B-82A5-DC2F209C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EAD043-0AA8-4805-A042-D0FCC43BD3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8519" y="2508885"/>
            <a:ext cx="10515599" cy="36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70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E632-4517-4646-8676-13ECA30E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4.3. MÔ HÌNH HỌC SÂU CỦA SẢN PHẨM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38581-FB50-4D07-B486-829FB5ABE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 err="1"/>
              <a:t>Mô</a:t>
            </a:r>
            <a:r>
              <a:rPr lang="en-US" sz="3200" b="1" dirty="0"/>
              <a:t> </a:t>
            </a:r>
            <a:r>
              <a:rPr lang="en-US" sz="3200" b="1" dirty="0" err="1"/>
              <a:t>hình</a:t>
            </a:r>
            <a:r>
              <a:rPr lang="en-US" sz="3200" b="1" dirty="0"/>
              <a:t> </a:t>
            </a:r>
            <a:r>
              <a:rPr lang="en-US" sz="3200" b="1" dirty="0" err="1"/>
              <a:t>học</a:t>
            </a:r>
            <a:r>
              <a:rPr lang="en-US" sz="3200" b="1" dirty="0"/>
              <a:t> </a:t>
            </a:r>
            <a:r>
              <a:rPr lang="en-US" sz="3200" b="1" dirty="0" err="1"/>
              <a:t>sâu</a:t>
            </a:r>
            <a:r>
              <a:rPr lang="en-US" sz="3200" b="1" dirty="0"/>
              <a:t>: </a:t>
            </a:r>
            <a:r>
              <a:rPr lang="en-US" sz="3200" dirty="0" err="1"/>
              <a:t>Mạng</a:t>
            </a:r>
            <a:r>
              <a:rPr lang="en-US" sz="3200" dirty="0"/>
              <a:t> </a:t>
            </a:r>
            <a:r>
              <a:rPr lang="en-US" sz="3200" dirty="0" err="1"/>
              <a:t>nơ-ron</a:t>
            </a:r>
            <a:r>
              <a:rPr lang="en-US" sz="3200" dirty="0"/>
              <a:t> </a:t>
            </a:r>
            <a:r>
              <a:rPr lang="en-US" sz="3200" dirty="0" err="1"/>
              <a:t>tích</a:t>
            </a:r>
            <a:r>
              <a:rPr lang="en-US" sz="3200" dirty="0"/>
              <a:t> </a:t>
            </a:r>
            <a:r>
              <a:rPr lang="en-US" sz="3200" dirty="0" err="1"/>
              <a:t>chập</a:t>
            </a:r>
            <a:r>
              <a:rPr lang="en-US" sz="3200" dirty="0"/>
              <a:t> (Convolution Neural Network).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loại</a:t>
            </a:r>
            <a:r>
              <a:rPr lang="en-US" sz="3200" dirty="0"/>
              <a:t> 2 </a:t>
            </a:r>
            <a:r>
              <a:rPr lang="en-US" sz="3200" dirty="0" err="1"/>
              <a:t>lớp</a:t>
            </a:r>
            <a:r>
              <a:rPr lang="en-US" sz="3200" dirty="0"/>
              <a:t> (malware/benign).</a:t>
            </a:r>
          </a:p>
          <a:p>
            <a:pPr marL="0" indent="0" algn="just">
              <a:buNone/>
            </a:pPr>
            <a:r>
              <a:rPr lang="en-US" sz="3200" b="1" dirty="0" err="1"/>
              <a:t>Ưu</a:t>
            </a:r>
            <a:r>
              <a:rPr lang="en-US" sz="3200" b="1" dirty="0"/>
              <a:t> </a:t>
            </a:r>
            <a:r>
              <a:rPr lang="en-US" sz="3200" b="1" dirty="0" err="1"/>
              <a:t>điểm</a:t>
            </a:r>
            <a:r>
              <a:rPr lang="en-US" sz="3200" b="1" dirty="0"/>
              <a:t>: </a:t>
            </a:r>
            <a:r>
              <a:rPr lang="en-US" sz="3200" dirty="0" err="1"/>
              <a:t>Tự</a:t>
            </a:r>
            <a:r>
              <a:rPr lang="en-US" sz="3200" dirty="0"/>
              <a:t> </a:t>
            </a:r>
            <a:r>
              <a:rPr lang="en-US" sz="3200" dirty="0" err="1"/>
              <a:t>động</a:t>
            </a:r>
            <a:r>
              <a:rPr lang="en-US" sz="3200" dirty="0"/>
              <a:t> </a:t>
            </a:r>
            <a:r>
              <a:rPr lang="en-US" sz="3200" dirty="0" err="1"/>
              <a:t>trích</a:t>
            </a:r>
            <a:r>
              <a:rPr lang="en-US" sz="3200" dirty="0"/>
              <a:t> </a:t>
            </a:r>
            <a:r>
              <a:rPr lang="en-US" sz="3200" dirty="0" err="1"/>
              <a:t>xuất</a:t>
            </a:r>
            <a:r>
              <a:rPr lang="en-US" sz="3200" dirty="0"/>
              <a:t> ra </a:t>
            </a:r>
            <a:r>
              <a:rPr lang="en-US" sz="3200" dirty="0" err="1"/>
              <a:t>những</a:t>
            </a:r>
            <a:r>
              <a:rPr lang="en-US" sz="3200" dirty="0"/>
              <a:t> </a:t>
            </a:r>
            <a:r>
              <a:rPr lang="en-US" sz="3200" dirty="0" err="1"/>
              <a:t>đặc</a:t>
            </a:r>
            <a:r>
              <a:rPr lang="en-US" sz="3200" dirty="0"/>
              <a:t> </a:t>
            </a:r>
            <a:r>
              <a:rPr lang="en-US" sz="3200" dirty="0" err="1"/>
              <a:t>trưng</a:t>
            </a:r>
            <a:r>
              <a:rPr lang="en-US" sz="3200" dirty="0"/>
              <a:t> </a:t>
            </a:r>
            <a:r>
              <a:rPr lang="en-US" sz="3200" dirty="0" err="1"/>
              <a:t>tốt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 qua </a:t>
            </a:r>
            <a:r>
              <a:rPr lang="en-US" sz="3200" dirty="0" err="1"/>
              <a:t>những</a:t>
            </a:r>
            <a:r>
              <a:rPr lang="en-US" sz="3200" dirty="0"/>
              <a:t> </a:t>
            </a:r>
            <a:r>
              <a:rPr lang="en-US" sz="3200" dirty="0" err="1"/>
              <a:t>lớp</a:t>
            </a:r>
            <a:r>
              <a:rPr lang="en-US" sz="3200" dirty="0"/>
              <a:t> </a:t>
            </a:r>
            <a:r>
              <a:rPr lang="en-US" sz="3200" dirty="0" err="1"/>
              <a:t>tích</a:t>
            </a:r>
            <a:r>
              <a:rPr lang="en-US" sz="3200" dirty="0"/>
              <a:t> </a:t>
            </a:r>
            <a:r>
              <a:rPr lang="en-US" sz="3200" dirty="0" err="1"/>
              <a:t>chập</a:t>
            </a:r>
            <a:r>
              <a:rPr lang="en-US" sz="3200" dirty="0"/>
              <a:t>.</a:t>
            </a:r>
          </a:p>
          <a:p>
            <a:pPr marL="0" indent="0" algn="just">
              <a:buNone/>
            </a:pPr>
            <a:r>
              <a:rPr lang="en-US" sz="3200" b="1" dirty="0" err="1"/>
              <a:t>Nhược</a:t>
            </a:r>
            <a:r>
              <a:rPr lang="en-US" sz="3200" b="1" dirty="0"/>
              <a:t> </a:t>
            </a:r>
            <a:r>
              <a:rPr lang="en-US" sz="3200" b="1" dirty="0" err="1"/>
              <a:t>điểm</a:t>
            </a:r>
            <a:r>
              <a:rPr lang="en-US" sz="3200" b="1" dirty="0"/>
              <a:t>:</a:t>
            </a:r>
            <a:r>
              <a:rPr lang="en-US" sz="3200" dirty="0"/>
              <a:t> </a:t>
            </a:r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</a:t>
            </a:r>
            <a:r>
              <a:rPr lang="en-US" sz="3200" dirty="0" err="1"/>
              <a:t>còn</a:t>
            </a:r>
            <a:r>
              <a:rPr lang="en-US" sz="3200" dirty="0"/>
              <a:t> </a:t>
            </a:r>
            <a:r>
              <a:rPr lang="en-US" sz="3200" dirty="0" err="1"/>
              <a:t>đơn</a:t>
            </a:r>
            <a:r>
              <a:rPr lang="en-US" sz="3200" dirty="0"/>
              <a:t> </a:t>
            </a:r>
            <a:r>
              <a:rPr lang="en-US" sz="3200" dirty="0" err="1"/>
              <a:t>giản</a:t>
            </a:r>
            <a:r>
              <a:rPr lang="en-US" sz="3200" dirty="0"/>
              <a:t>, </a:t>
            </a:r>
            <a:r>
              <a:rPr lang="en-US" sz="3200" dirty="0" err="1"/>
              <a:t>chưa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tích</a:t>
            </a:r>
            <a:r>
              <a:rPr lang="en-US" sz="3200" dirty="0"/>
              <a:t> </a:t>
            </a:r>
            <a:r>
              <a:rPr lang="en-US" sz="3200" dirty="0" err="1"/>
              <a:t>sâu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DB283-1308-4D06-9899-57B9040F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17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4597-6406-4C64-862B-4139CA3D1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4.3. MÔ HÌNH HỌC SÂU CỦA SẢN PHẨM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E9F5D-6BF0-4242-9C26-C3B3AFBCE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1D Convolution </a:t>
            </a:r>
            <a:r>
              <a:rPr lang="en-US" sz="4000" dirty="0" err="1"/>
              <a:t>và</a:t>
            </a:r>
            <a:r>
              <a:rPr lang="en-US" sz="4000" dirty="0"/>
              <a:t> Max Pooling: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187C6-D599-43B9-92BC-833C54AE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300578-CC74-4C1F-B771-D9DAEF432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0543"/>
            <a:ext cx="3423911" cy="3616420"/>
          </a:xfrm>
          <a:prstGeom prst="rect">
            <a:avLst/>
          </a:prstGeom>
        </p:spPr>
      </p:pic>
      <p:pic>
        <p:nvPicPr>
          <p:cNvPr id="3076" name="Picture 4" descr="Káº¿t quáº£ hÃ¬nh áº£nh cho max-pooling 1D">
            <a:extLst>
              <a:ext uri="{FF2B5EF4-FFF2-40B4-BE49-F238E27FC236}">
                <a16:creationId xmlns:a16="http://schemas.microsoft.com/office/drawing/2014/main" id="{3A7A17CA-4C5F-4E56-9A72-D5FE809DC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645" y="2560543"/>
            <a:ext cx="580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442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14ED-27CE-4BAE-8A40-2756F4E3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4.3. MÔ HÌNH HỌC SÂU CỦA SẢN PHẨM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BE819-518C-4F50-905F-632BB7522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/>
              <a:t>Mô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CNN </a:t>
            </a:r>
            <a:r>
              <a:rPr lang="en-US" sz="4000" dirty="0" err="1"/>
              <a:t>của</a:t>
            </a:r>
            <a:r>
              <a:rPr lang="en-US" sz="4000" dirty="0"/>
              <a:t> </a:t>
            </a:r>
            <a:r>
              <a:rPr lang="en-US" sz="4000" dirty="0" err="1"/>
              <a:t>sản</a:t>
            </a:r>
            <a:r>
              <a:rPr lang="en-US" sz="4000" dirty="0"/>
              <a:t> </a:t>
            </a:r>
            <a:r>
              <a:rPr lang="en-US" sz="4000" dirty="0" err="1"/>
              <a:t>phẩm</a:t>
            </a:r>
            <a:r>
              <a:rPr lang="en-US" sz="4000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789C7-FE09-467D-895A-28FF527C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1B604-8562-402B-8A3E-4C3819638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42" y="3514999"/>
            <a:ext cx="2381994" cy="251592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isometricOffAxis1Left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A40014-20A6-4A1E-9459-6315D569C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82" y="3809480"/>
            <a:ext cx="2369211" cy="250242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isometricOffAxis1Left"/>
            <a:lightRig rig="threePt" dir="t"/>
          </a:scene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7178F6-24C9-4C60-9A7A-F81421B00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333" y="3578190"/>
            <a:ext cx="1714577" cy="194285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isometricOffAxis1Left"/>
            <a:lightRig rig="threePt" dir="t"/>
          </a:scene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C5F819-6E42-4FAA-A374-5F1E41321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80" y="3491347"/>
            <a:ext cx="2584139" cy="272943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isometricOffAxis1Left"/>
            <a:lightRig rig="threePt" dir="t"/>
          </a:scene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577D2F-443B-4F7B-91BF-AF1B61BA1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19" y="3763443"/>
            <a:ext cx="2584139" cy="272943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isometricOffAxis1Left"/>
            <a:lightRig rig="threePt" dir="t"/>
          </a:scene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74DA0F-0BFE-45D0-8EFC-14F5EED49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078" y="3578190"/>
            <a:ext cx="1714577" cy="194285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isometricOffAxis1Left"/>
            <a:lightRig rig="threePt" dir="t"/>
          </a:scene3d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A4CF8-C7DD-4AC1-B1BE-F3F9603A5A67}"/>
              </a:ext>
            </a:extLst>
          </p:cNvPr>
          <p:cNvCxnSpPr/>
          <p:nvPr/>
        </p:nvCxnSpPr>
        <p:spPr>
          <a:xfrm>
            <a:off x="9079986" y="4567944"/>
            <a:ext cx="54333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DCF667-73F8-424F-ABEA-A94741AC4E5F}"/>
              </a:ext>
            </a:extLst>
          </p:cNvPr>
          <p:cNvCxnSpPr/>
          <p:nvPr/>
        </p:nvCxnSpPr>
        <p:spPr>
          <a:xfrm>
            <a:off x="6842889" y="4567944"/>
            <a:ext cx="54333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C99BEC-43D9-4414-8183-9B23E8278412}"/>
              </a:ext>
            </a:extLst>
          </p:cNvPr>
          <p:cNvCxnSpPr/>
          <p:nvPr/>
        </p:nvCxnSpPr>
        <p:spPr>
          <a:xfrm>
            <a:off x="4404780" y="4567944"/>
            <a:ext cx="54333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FF5AD8-F023-48B9-AA81-9C5BE3EFB3F4}"/>
              </a:ext>
            </a:extLst>
          </p:cNvPr>
          <p:cNvCxnSpPr/>
          <p:nvPr/>
        </p:nvCxnSpPr>
        <p:spPr>
          <a:xfrm>
            <a:off x="2364633" y="4549618"/>
            <a:ext cx="54333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4399CE-A789-40A4-ADFF-882DE365AD15}"/>
              </a:ext>
            </a:extLst>
          </p:cNvPr>
          <p:cNvSpPr txBox="1"/>
          <p:nvPr/>
        </p:nvSpPr>
        <p:spPr>
          <a:xfrm>
            <a:off x="7501017" y="2836495"/>
            <a:ext cx="147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pooling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4A3DE-DE53-45E7-A502-EE905C1A8D1C}"/>
              </a:ext>
            </a:extLst>
          </p:cNvPr>
          <p:cNvSpPr txBox="1"/>
          <p:nvPr/>
        </p:nvSpPr>
        <p:spPr>
          <a:xfrm>
            <a:off x="2928408" y="2836495"/>
            <a:ext cx="147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pooling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84BAFC-E1EC-45D8-A5D6-AD0CC122E8C8}"/>
              </a:ext>
            </a:extLst>
          </p:cNvPr>
          <p:cNvSpPr txBox="1"/>
          <p:nvPr/>
        </p:nvSpPr>
        <p:spPr>
          <a:xfrm>
            <a:off x="883944" y="2836495"/>
            <a:ext cx="136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401024-77CF-4449-93CC-416A5112643D}"/>
              </a:ext>
            </a:extLst>
          </p:cNvPr>
          <p:cNvSpPr txBox="1"/>
          <p:nvPr/>
        </p:nvSpPr>
        <p:spPr>
          <a:xfrm>
            <a:off x="5015826" y="2862119"/>
            <a:ext cx="136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77BB27-1773-49A9-89EA-AB753F64A2A5}"/>
              </a:ext>
            </a:extLst>
          </p:cNvPr>
          <p:cNvSpPr txBox="1"/>
          <p:nvPr/>
        </p:nvSpPr>
        <p:spPr>
          <a:xfrm>
            <a:off x="9400243" y="2836495"/>
            <a:ext cx="233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Multi-layer Perceptron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852FF-F217-4968-896C-176948D55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3325" y="3626550"/>
            <a:ext cx="2457635" cy="165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5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BA50-9801-4851-ACDC-4A92CF0F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en-US" b="1" i="1" u="sng" dirty="0">
                <a:cs typeface="Arial" panose="020B0604020202020204" pitchFamily="34" charset="0"/>
              </a:rPr>
              <a:t>PHỤ LỤC CHÍNH: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494F-7363-4B00-8EB8-94242046D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5931"/>
            <a:ext cx="10515600" cy="44410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4000" dirty="0"/>
              <a:t>1. </a:t>
            </a:r>
            <a:r>
              <a:rPr lang="en-US" sz="4000" dirty="0" err="1"/>
              <a:t>Giới</a:t>
            </a:r>
            <a:r>
              <a:rPr lang="en-US" sz="4000" dirty="0"/>
              <a:t> </a:t>
            </a:r>
            <a:r>
              <a:rPr lang="en-US" sz="4000" dirty="0" err="1"/>
              <a:t>thiệu</a:t>
            </a:r>
            <a:r>
              <a:rPr lang="en-US" sz="4000" dirty="0"/>
              <a:t> </a:t>
            </a:r>
            <a:r>
              <a:rPr lang="en-US" sz="4000" dirty="0" err="1"/>
              <a:t>mục</a:t>
            </a:r>
            <a:r>
              <a:rPr lang="en-US" sz="4000" dirty="0"/>
              <a:t> </a:t>
            </a:r>
            <a:r>
              <a:rPr lang="en-US" sz="4000" dirty="0" err="1"/>
              <a:t>đích</a:t>
            </a:r>
            <a:r>
              <a:rPr lang="en-US" sz="4000" dirty="0"/>
              <a:t>, </a:t>
            </a:r>
            <a:r>
              <a:rPr lang="en-US" sz="4000" dirty="0" err="1"/>
              <a:t>mục</a:t>
            </a:r>
            <a:r>
              <a:rPr lang="en-US" sz="4000" dirty="0"/>
              <a:t> </a:t>
            </a:r>
            <a:r>
              <a:rPr lang="en-US" sz="4000" dirty="0" err="1"/>
              <a:t>tiêu</a:t>
            </a:r>
            <a:r>
              <a:rPr lang="en-US" sz="4000" dirty="0"/>
              <a:t> </a:t>
            </a:r>
            <a:r>
              <a:rPr lang="en-US" sz="4000" dirty="0" err="1"/>
              <a:t>nghiên</a:t>
            </a:r>
            <a:r>
              <a:rPr lang="en-US" sz="4000" dirty="0"/>
              <a:t> </a:t>
            </a:r>
            <a:r>
              <a:rPr lang="en-US" sz="4000" dirty="0" err="1"/>
              <a:t>cứu</a:t>
            </a:r>
            <a:endParaRPr lang="en-US" sz="4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4000" dirty="0"/>
              <a:t>2. </a:t>
            </a:r>
            <a:r>
              <a:rPr lang="en-US" sz="4000" dirty="0" err="1"/>
              <a:t>Tổng</a:t>
            </a:r>
            <a:r>
              <a:rPr lang="en-US" sz="4000" dirty="0"/>
              <a:t> </a:t>
            </a:r>
            <a:r>
              <a:rPr lang="en-US" sz="4000" dirty="0" err="1"/>
              <a:t>quan</a:t>
            </a:r>
            <a:r>
              <a:rPr lang="en-US" sz="4000" dirty="0"/>
              <a:t> </a:t>
            </a:r>
            <a:r>
              <a:rPr lang="en-US" sz="4000" dirty="0" err="1"/>
              <a:t>mã</a:t>
            </a:r>
            <a:r>
              <a:rPr lang="en-US" sz="4000" dirty="0"/>
              <a:t> </a:t>
            </a:r>
            <a:r>
              <a:rPr lang="en-US" sz="4000" dirty="0" err="1"/>
              <a:t>độc</a:t>
            </a:r>
            <a:r>
              <a:rPr lang="en-US" sz="4000" dirty="0"/>
              <a:t> </a:t>
            </a:r>
            <a:r>
              <a:rPr lang="en-US" sz="4000" dirty="0" err="1"/>
              <a:t>và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tích</a:t>
            </a:r>
            <a:r>
              <a:rPr lang="en-US" sz="4000" dirty="0"/>
              <a:t> file PE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4000" dirty="0"/>
              <a:t>3. </a:t>
            </a:r>
            <a:r>
              <a:rPr lang="en-US" sz="4000" dirty="0" err="1"/>
              <a:t>Giới</a:t>
            </a:r>
            <a:r>
              <a:rPr lang="en-US" sz="4000" dirty="0"/>
              <a:t> </a:t>
            </a:r>
            <a:r>
              <a:rPr lang="en-US" sz="4000" dirty="0" err="1"/>
              <a:t>thiệu</a:t>
            </a:r>
            <a:r>
              <a:rPr lang="en-US" sz="4000" dirty="0"/>
              <a:t> </a:t>
            </a:r>
            <a:r>
              <a:rPr lang="en-US" sz="4000" dirty="0" err="1"/>
              <a:t>về</a:t>
            </a:r>
            <a:r>
              <a:rPr lang="en-US" sz="4000" dirty="0"/>
              <a:t> </a:t>
            </a:r>
            <a:r>
              <a:rPr lang="en-US" sz="4000" dirty="0" err="1"/>
              <a:t>học</a:t>
            </a:r>
            <a:r>
              <a:rPr lang="en-US" sz="4000" dirty="0"/>
              <a:t> </a:t>
            </a:r>
            <a:r>
              <a:rPr lang="en-US" sz="4000" dirty="0" err="1"/>
              <a:t>sâu</a:t>
            </a:r>
            <a:r>
              <a:rPr lang="en-US" sz="4000" dirty="0"/>
              <a:t> (deep learning)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4000" dirty="0"/>
              <a:t>4. </a:t>
            </a:r>
            <a:r>
              <a:rPr lang="en-US" sz="4000" dirty="0" err="1"/>
              <a:t>Trình</a:t>
            </a:r>
            <a:r>
              <a:rPr lang="en-US" sz="4000" dirty="0"/>
              <a:t> </a:t>
            </a:r>
            <a:r>
              <a:rPr lang="en-US" sz="4000" dirty="0" err="1"/>
              <a:t>bày</a:t>
            </a:r>
            <a:r>
              <a:rPr lang="en-US" sz="4000" dirty="0"/>
              <a:t> </a:t>
            </a:r>
            <a:r>
              <a:rPr lang="en-US" sz="4000" dirty="0" err="1"/>
              <a:t>sản</a:t>
            </a:r>
            <a:r>
              <a:rPr lang="en-US" sz="4000" dirty="0"/>
              <a:t> </a:t>
            </a:r>
            <a:r>
              <a:rPr lang="en-US" sz="4000" dirty="0" err="1"/>
              <a:t>phẩm</a:t>
            </a:r>
            <a:r>
              <a:rPr lang="en-US" sz="4000" dirty="0"/>
              <a:t> </a:t>
            </a:r>
            <a:r>
              <a:rPr lang="en-US" sz="4000" dirty="0" err="1"/>
              <a:t>của</a:t>
            </a:r>
            <a:r>
              <a:rPr lang="en-US" sz="4000" dirty="0"/>
              <a:t> </a:t>
            </a:r>
            <a:r>
              <a:rPr lang="en-US" sz="4000" dirty="0" err="1"/>
              <a:t>nhóm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4D92F-21D3-45E6-AE89-02E76622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23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17A4-27A9-45E2-8C6A-5D96740F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4.3. MÔ HÌNH HỌC SÂU CỦA SẢN PHẨM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2DB42-A401-4C89-ABAF-B05BF1196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4000" dirty="0"/>
              <a:t>Chia </a:t>
            </a:r>
            <a:r>
              <a:rPr lang="en-US" sz="4000" dirty="0" err="1"/>
              <a:t>dữ</a:t>
            </a:r>
            <a:r>
              <a:rPr lang="en-US" sz="4000" dirty="0"/>
              <a:t> </a:t>
            </a:r>
            <a:r>
              <a:rPr lang="en-US" sz="4000" dirty="0" err="1"/>
              <a:t>liệu</a:t>
            </a:r>
            <a:r>
              <a:rPr lang="en-US" sz="4000" dirty="0"/>
              <a:t> </a:t>
            </a:r>
            <a:r>
              <a:rPr lang="en-US" sz="4000" dirty="0" err="1"/>
              <a:t>huấn</a:t>
            </a:r>
            <a:r>
              <a:rPr lang="en-US" sz="4000" dirty="0"/>
              <a:t> </a:t>
            </a:r>
            <a:r>
              <a:rPr lang="en-US" sz="4000" dirty="0" err="1"/>
              <a:t>luyện</a:t>
            </a:r>
            <a:r>
              <a:rPr lang="en-US" sz="4000" dirty="0"/>
              <a:t>:</a:t>
            </a:r>
          </a:p>
          <a:p>
            <a:pPr algn="just"/>
            <a:r>
              <a:rPr lang="en-US" sz="4000" dirty="0"/>
              <a:t>Training set: 80% (110437 </a:t>
            </a:r>
            <a:r>
              <a:rPr lang="en-US" sz="4000" dirty="0" err="1"/>
              <a:t>mẫu</a:t>
            </a:r>
            <a:r>
              <a:rPr lang="en-US" sz="4000" dirty="0"/>
              <a:t>)</a:t>
            </a:r>
          </a:p>
          <a:p>
            <a:pPr algn="just"/>
            <a:r>
              <a:rPr lang="en-US" sz="4000" dirty="0"/>
              <a:t>Test set: 20% (27610 </a:t>
            </a:r>
            <a:r>
              <a:rPr lang="en-US" sz="4000" dirty="0" err="1"/>
              <a:t>mẫu</a:t>
            </a:r>
            <a:r>
              <a:rPr lang="en-US" sz="4000" dirty="0"/>
              <a:t>)</a:t>
            </a:r>
          </a:p>
          <a:p>
            <a:pPr marL="0" indent="0" algn="just">
              <a:buNone/>
            </a:pPr>
            <a:r>
              <a:rPr lang="en-US" sz="4000" dirty="0"/>
              <a:t>Batch size: 512</a:t>
            </a:r>
          </a:p>
          <a:p>
            <a:pPr marL="0" indent="0" algn="just">
              <a:buNone/>
            </a:pPr>
            <a:r>
              <a:rPr lang="en-US" sz="4000" dirty="0"/>
              <a:t>Loss: </a:t>
            </a:r>
            <a:r>
              <a:rPr lang="en-US" sz="4000" dirty="0" err="1"/>
              <a:t>binary_crossentropy</a:t>
            </a:r>
            <a:endParaRPr lang="en-US" sz="4000" dirty="0"/>
          </a:p>
          <a:p>
            <a:pPr marL="0" indent="0" algn="just">
              <a:buNone/>
            </a:pPr>
            <a:r>
              <a:rPr lang="en-US" sz="4000" dirty="0"/>
              <a:t>Optimizer: </a:t>
            </a:r>
            <a:r>
              <a:rPr lang="en-US" sz="4000" dirty="0" err="1"/>
              <a:t>adam</a:t>
            </a:r>
            <a:endParaRPr lang="en-US" sz="4000" dirty="0"/>
          </a:p>
          <a:p>
            <a:pPr marL="0" indent="0" algn="just">
              <a:buNone/>
            </a:pPr>
            <a:r>
              <a:rPr lang="en-US" sz="4000" dirty="0"/>
              <a:t>Epoch: 100</a:t>
            </a:r>
          </a:p>
          <a:p>
            <a:pPr marL="0" indent="0" algn="just">
              <a:buNone/>
            </a:pP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6E6B0-96A6-4BDA-813F-CD794A10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40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E8A9-4F53-4348-AAD1-71F804D2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4.3. MÔ HÌNH HỌC SÂU CỦA SẢN PHẨM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DB74-71A7-4388-A7A0-4F482F69C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</a:t>
            </a:r>
          </a:p>
          <a:p>
            <a:r>
              <a:rPr lang="en-US" dirty="0"/>
              <a:t>accuracy [99.16% - training set, 99.22% test set]</a:t>
            </a:r>
          </a:p>
          <a:p>
            <a:r>
              <a:rPr lang="en-US" dirty="0"/>
              <a:t>loss </a:t>
            </a:r>
            <a:r>
              <a:rPr lang="en-US"/>
              <a:t>[0.02 </a:t>
            </a:r>
            <a:r>
              <a:rPr lang="en-US" dirty="0"/>
              <a:t>– training set</a:t>
            </a:r>
            <a:r>
              <a:rPr lang="en-US"/>
              <a:t>, 0.02 - </a:t>
            </a:r>
            <a:r>
              <a:rPr lang="en-US" dirty="0"/>
              <a:t>set set]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55475-9F86-4955-A515-885217E5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0F6577-F827-42A6-A155-D9747B6D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346" y="3429000"/>
            <a:ext cx="4454205" cy="2927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891B08-4194-41D1-AF61-7333FB45A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697" y="3434017"/>
            <a:ext cx="4237383" cy="29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96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527E-C3BC-4D7E-AC4C-19B83069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4.4. DEMO SẢN PHẨM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D3BDE-D3DA-4D58-A279-551D279D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40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02ED1-1E1C-4C2B-9544-B0814460F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KẾT THÚC BÀI THUYẾT TRÌNH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8591C-3395-4041-94E2-055DC1D2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4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FD01-F82D-4E81-A338-8A059396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GIỚI THIỆU MỤC ĐÍCH, MỤC TIÊU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2EB9-3046-4C9A-B64C-ED2F1A0E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92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700" b="1" dirty="0"/>
              <a:t>- </a:t>
            </a:r>
            <a:r>
              <a:rPr lang="en-US" sz="3700" b="1" dirty="0" err="1"/>
              <a:t>Mục</a:t>
            </a:r>
            <a:r>
              <a:rPr lang="en-US" sz="3700" b="1" dirty="0"/>
              <a:t> </a:t>
            </a:r>
            <a:r>
              <a:rPr lang="en-US" sz="3700" b="1" dirty="0" err="1"/>
              <a:t>đích</a:t>
            </a:r>
            <a:r>
              <a:rPr lang="en-US" sz="3700" b="1" dirty="0"/>
              <a:t>:</a:t>
            </a:r>
            <a:endParaRPr lang="en-US" sz="3300" dirty="0"/>
          </a:p>
          <a:p>
            <a:pPr lvl="1"/>
            <a:r>
              <a:rPr lang="en-US" sz="3300" dirty="0" err="1"/>
              <a:t>Nâng</a:t>
            </a:r>
            <a:r>
              <a:rPr lang="en-US" sz="3300" dirty="0"/>
              <a:t> </a:t>
            </a:r>
            <a:r>
              <a:rPr lang="en-US" sz="3300" dirty="0" err="1"/>
              <a:t>cao</a:t>
            </a:r>
            <a:r>
              <a:rPr lang="en-US" sz="3300" dirty="0"/>
              <a:t> </a:t>
            </a:r>
            <a:r>
              <a:rPr lang="en-US" sz="3300" dirty="0" err="1"/>
              <a:t>kiến</a:t>
            </a:r>
            <a:r>
              <a:rPr lang="en-US" sz="3300" dirty="0"/>
              <a:t> </a:t>
            </a:r>
            <a:r>
              <a:rPr lang="en-US" sz="3300" dirty="0" err="1"/>
              <a:t>thức</a:t>
            </a:r>
            <a:r>
              <a:rPr lang="en-US" sz="3300" dirty="0"/>
              <a:t> </a:t>
            </a:r>
            <a:r>
              <a:rPr lang="en-US" sz="3300" dirty="0" err="1"/>
              <a:t>về</a:t>
            </a:r>
            <a:r>
              <a:rPr lang="en-US" sz="3300" dirty="0"/>
              <a:t> </a:t>
            </a:r>
            <a:r>
              <a:rPr lang="en-US" sz="3300" dirty="0" err="1"/>
              <a:t>tệp</a:t>
            </a:r>
            <a:r>
              <a:rPr lang="en-US" sz="3300" dirty="0"/>
              <a:t> </a:t>
            </a:r>
            <a:r>
              <a:rPr lang="en-US" sz="3300" dirty="0" err="1"/>
              <a:t>thực</a:t>
            </a:r>
            <a:r>
              <a:rPr lang="en-US" sz="3300" dirty="0"/>
              <a:t> </a:t>
            </a:r>
            <a:r>
              <a:rPr lang="en-US" sz="3300" dirty="0" err="1"/>
              <a:t>thi</a:t>
            </a:r>
            <a:r>
              <a:rPr lang="en-US" sz="3300" dirty="0"/>
              <a:t> </a:t>
            </a:r>
            <a:r>
              <a:rPr lang="en-US" sz="3300" dirty="0" err="1"/>
              <a:t>và</a:t>
            </a:r>
            <a:r>
              <a:rPr lang="en-US" sz="3300" dirty="0"/>
              <a:t> </a:t>
            </a:r>
            <a:r>
              <a:rPr lang="en-US" sz="3300" dirty="0" err="1"/>
              <a:t>mã</a:t>
            </a:r>
            <a:r>
              <a:rPr lang="en-US" sz="3300" dirty="0"/>
              <a:t> </a:t>
            </a:r>
            <a:r>
              <a:rPr lang="en-US" sz="3300" dirty="0" err="1"/>
              <a:t>độc</a:t>
            </a:r>
            <a:r>
              <a:rPr lang="en-US" sz="3300" dirty="0"/>
              <a:t>.</a:t>
            </a:r>
          </a:p>
          <a:p>
            <a:pPr lvl="1"/>
            <a:r>
              <a:rPr lang="en-US" sz="3300" dirty="0" err="1"/>
              <a:t>Tìm</a:t>
            </a:r>
            <a:r>
              <a:rPr lang="en-US" sz="3300" dirty="0"/>
              <a:t> </a:t>
            </a:r>
            <a:r>
              <a:rPr lang="en-US" sz="3300" dirty="0" err="1"/>
              <a:t>hiểu</a:t>
            </a:r>
            <a:r>
              <a:rPr lang="en-US" sz="3300" dirty="0"/>
              <a:t> </a:t>
            </a:r>
            <a:r>
              <a:rPr lang="en-US" sz="3300" dirty="0" err="1"/>
              <a:t>tính</a:t>
            </a:r>
            <a:r>
              <a:rPr lang="en-US" sz="3300" dirty="0"/>
              <a:t> </a:t>
            </a:r>
            <a:r>
              <a:rPr lang="en-US" sz="3300" dirty="0" err="1"/>
              <a:t>ứng</a:t>
            </a:r>
            <a:r>
              <a:rPr lang="en-US" sz="3300" dirty="0"/>
              <a:t> </a:t>
            </a:r>
            <a:r>
              <a:rPr lang="en-US" sz="3300" dirty="0" err="1"/>
              <a:t>dụng</a:t>
            </a:r>
            <a:r>
              <a:rPr lang="en-US" sz="3300" dirty="0"/>
              <a:t> </a:t>
            </a:r>
            <a:r>
              <a:rPr lang="en-US" sz="3300" dirty="0" err="1"/>
              <a:t>của</a:t>
            </a:r>
            <a:r>
              <a:rPr lang="en-US" sz="3300" dirty="0"/>
              <a:t> </a:t>
            </a:r>
            <a:r>
              <a:rPr lang="en-US" sz="3300" dirty="0" err="1"/>
              <a:t>học</a:t>
            </a:r>
            <a:r>
              <a:rPr lang="en-US" sz="3300" dirty="0"/>
              <a:t> </a:t>
            </a:r>
            <a:r>
              <a:rPr lang="en-US" sz="3300" dirty="0" err="1"/>
              <a:t>sâu</a:t>
            </a:r>
            <a:r>
              <a:rPr lang="en-US" sz="3300" dirty="0"/>
              <a:t>.</a:t>
            </a:r>
          </a:p>
          <a:p>
            <a:pPr marL="0" indent="0">
              <a:buNone/>
            </a:pPr>
            <a:r>
              <a:rPr lang="en-US" sz="3700" b="1" dirty="0"/>
              <a:t>- </a:t>
            </a:r>
            <a:r>
              <a:rPr lang="en-US" sz="3700" b="1" dirty="0" err="1"/>
              <a:t>Mục</a:t>
            </a:r>
            <a:r>
              <a:rPr lang="en-US" sz="3700" b="1" dirty="0"/>
              <a:t> </a:t>
            </a:r>
            <a:r>
              <a:rPr lang="en-US" sz="3700" b="1" dirty="0" err="1"/>
              <a:t>tiêu</a:t>
            </a:r>
            <a:r>
              <a:rPr lang="en-US" sz="3700" b="1" dirty="0"/>
              <a:t>:</a:t>
            </a:r>
          </a:p>
          <a:p>
            <a:pPr lvl="1"/>
            <a:r>
              <a:rPr lang="en-US" sz="3300" dirty="0" err="1"/>
              <a:t>Xây</a:t>
            </a:r>
            <a:r>
              <a:rPr lang="en-US" sz="3300" dirty="0"/>
              <a:t> </a:t>
            </a:r>
            <a:r>
              <a:rPr lang="en-US" sz="3300" dirty="0" err="1"/>
              <a:t>dựng</a:t>
            </a:r>
            <a:r>
              <a:rPr lang="en-US" sz="3300" dirty="0"/>
              <a:t> </a:t>
            </a:r>
            <a:r>
              <a:rPr lang="en-US" sz="3300" dirty="0" err="1"/>
              <a:t>sản</a:t>
            </a:r>
            <a:r>
              <a:rPr lang="en-US" sz="3300" dirty="0"/>
              <a:t> </a:t>
            </a:r>
            <a:r>
              <a:rPr lang="en-US" sz="3300" dirty="0" err="1"/>
              <a:t>phẩm</a:t>
            </a:r>
            <a:r>
              <a:rPr lang="en-US" sz="3300" dirty="0"/>
              <a:t> </a:t>
            </a:r>
            <a:r>
              <a:rPr lang="en-US" sz="3300" dirty="0" err="1"/>
              <a:t>nhận</a:t>
            </a:r>
            <a:r>
              <a:rPr lang="en-US" sz="3300" dirty="0"/>
              <a:t> </a:t>
            </a:r>
            <a:r>
              <a:rPr lang="en-US" sz="3300" dirty="0" err="1"/>
              <a:t>diện</a:t>
            </a:r>
            <a:r>
              <a:rPr lang="en-US" sz="3300" dirty="0"/>
              <a:t> </a:t>
            </a:r>
            <a:r>
              <a:rPr lang="en-US" sz="3300" dirty="0" err="1"/>
              <a:t>mã</a:t>
            </a:r>
            <a:r>
              <a:rPr lang="en-US" sz="3300" dirty="0"/>
              <a:t> </a:t>
            </a:r>
            <a:r>
              <a:rPr lang="en-US" sz="3300" dirty="0" err="1"/>
              <a:t>độc</a:t>
            </a:r>
            <a:r>
              <a:rPr lang="en-US" sz="3300" dirty="0"/>
              <a:t> </a:t>
            </a:r>
            <a:r>
              <a:rPr lang="en-US" sz="3300" dirty="0" err="1"/>
              <a:t>dựa</a:t>
            </a:r>
            <a:r>
              <a:rPr lang="en-US" sz="3300" dirty="0"/>
              <a:t> </a:t>
            </a:r>
            <a:r>
              <a:rPr lang="en-US" sz="3300" dirty="0" err="1"/>
              <a:t>trên</a:t>
            </a:r>
            <a:r>
              <a:rPr lang="en-US" sz="3300" dirty="0"/>
              <a:t> </a:t>
            </a:r>
            <a:r>
              <a:rPr lang="en-US" sz="3300" dirty="0" err="1"/>
              <a:t>mô</a:t>
            </a:r>
            <a:r>
              <a:rPr lang="en-US" sz="3300" dirty="0"/>
              <a:t> </a:t>
            </a:r>
            <a:r>
              <a:rPr lang="en-US" sz="3300" dirty="0" err="1"/>
              <a:t>hình</a:t>
            </a:r>
            <a:r>
              <a:rPr lang="en-US" sz="3300" dirty="0"/>
              <a:t> Deep learning.</a:t>
            </a:r>
          </a:p>
          <a:p>
            <a:pPr lvl="1"/>
            <a:r>
              <a:rPr lang="en-US" sz="3300" dirty="0" err="1"/>
              <a:t>Cung</a:t>
            </a:r>
            <a:r>
              <a:rPr lang="en-US" sz="3300" dirty="0"/>
              <a:t> </a:t>
            </a:r>
            <a:r>
              <a:rPr lang="en-US" sz="3300" dirty="0" err="1"/>
              <a:t>cấp</a:t>
            </a:r>
            <a:r>
              <a:rPr lang="en-US" sz="3300" dirty="0"/>
              <a:t> </a:t>
            </a:r>
            <a:r>
              <a:rPr lang="en-US" sz="3300" dirty="0" err="1"/>
              <a:t>một</a:t>
            </a:r>
            <a:r>
              <a:rPr lang="en-US" sz="3300" dirty="0"/>
              <a:t> </a:t>
            </a:r>
            <a:r>
              <a:rPr lang="en-US" sz="3300" dirty="0" err="1"/>
              <a:t>số</a:t>
            </a:r>
            <a:r>
              <a:rPr lang="en-US" sz="3300" dirty="0"/>
              <a:t> </a:t>
            </a:r>
            <a:r>
              <a:rPr lang="en-US" sz="3300" dirty="0" err="1"/>
              <a:t>phương</a:t>
            </a:r>
            <a:r>
              <a:rPr lang="en-US" sz="3300" dirty="0"/>
              <a:t> </a:t>
            </a:r>
            <a:r>
              <a:rPr lang="en-US" sz="3300" dirty="0" err="1"/>
              <a:t>pháp</a:t>
            </a:r>
            <a:r>
              <a:rPr lang="en-US" sz="3300" dirty="0"/>
              <a:t> </a:t>
            </a:r>
            <a:r>
              <a:rPr lang="en-US" sz="3300" dirty="0" err="1"/>
              <a:t>học</a:t>
            </a:r>
            <a:r>
              <a:rPr lang="en-US" sz="3300" dirty="0"/>
              <a:t> </a:t>
            </a:r>
            <a:r>
              <a:rPr lang="en-US" sz="3300" dirty="0" err="1"/>
              <a:t>sâu</a:t>
            </a:r>
            <a:r>
              <a:rPr lang="en-US" sz="3300" dirty="0"/>
              <a:t> </a:t>
            </a:r>
            <a:r>
              <a:rPr lang="en-US" sz="3300" dirty="0" err="1"/>
              <a:t>và</a:t>
            </a:r>
            <a:r>
              <a:rPr lang="en-US" sz="3300" dirty="0"/>
              <a:t> </a:t>
            </a:r>
            <a:r>
              <a:rPr lang="en-US" sz="3300" dirty="0" err="1"/>
              <a:t>phân</a:t>
            </a:r>
            <a:r>
              <a:rPr lang="en-US" sz="3300" dirty="0"/>
              <a:t> </a:t>
            </a:r>
            <a:r>
              <a:rPr lang="en-US" sz="3300" dirty="0" err="1"/>
              <a:t>tích</a:t>
            </a:r>
            <a:r>
              <a:rPr lang="en-US" sz="3300" dirty="0"/>
              <a:t> file PE.</a:t>
            </a:r>
            <a:endParaRPr lang="en-US" sz="3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8517C-6969-4B3C-9B7B-77262669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Arial" panose="020B0604020202020204" pitchFamily="34" charset="0"/>
              </a:rPr>
              <a:t>2.1. TỔNG QUAN MÃ ĐỘC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326189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noProof="1">
                <a:cs typeface="Arial" panose="020B0604020202020204" pitchFamily="34" charset="0"/>
              </a:rPr>
              <a:t>Mã độc là gì?</a:t>
            </a:r>
          </a:p>
          <a:p>
            <a:pPr marL="457200" lvl="1" indent="0" algn="just">
              <a:buNone/>
            </a:pPr>
            <a:r>
              <a:rPr lang="vi-VN" sz="4000" noProof="1">
                <a:cs typeface="Arial" panose="020B0604020202020204" pitchFamily="34" charset="0"/>
              </a:rPr>
              <a:t>Bất kỳ một phần mềm nào là lý do làm tổn thương, phá vỡ đến tính </a:t>
            </a:r>
            <a:r>
              <a:rPr lang="vi-VN" sz="4000" b="1" noProof="1">
                <a:cs typeface="Arial" panose="020B0604020202020204" pitchFamily="34" charset="0"/>
              </a:rPr>
              <a:t>bí mật, tính toàn vẹn và tính sẵn sàng</a:t>
            </a:r>
            <a:r>
              <a:rPr lang="vi-VN" sz="4000" noProof="1">
                <a:cs typeface="Arial" panose="020B0604020202020204" pitchFamily="34" charset="0"/>
              </a:rPr>
              <a:t> của dữ liệu người dùng, máy tính hoặc môi trường mạng đều có thể được xem như các mã độc</a:t>
            </a:r>
            <a:r>
              <a:rPr lang="en-US" sz="4000" noProof="1"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52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/>
          <a:lstStyle/>
          <a:p>
            <a:r>
              <a:rPr lang="en-US" noProof="1">
                <a:cs typeface="Arial" panose="020B0604020202020204" pitchFamily="34" charset="0"/>
              </a:rPr>
              <a:t>2.1. TỔNG QUAN MÃ ĐỘC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6238"/>
            <a:ext cx="10515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noProof="1">
                <a:cs typeface="Arial" panose="020B0604020202020204" pitchFamily="34" charset="0"/>
              </a:rPr>
              <a:t>Một số loại mã độc phổ biến:</a:t>
            </a:r>
          </a:p>
          <a:p>
            <a:r>
              <a:rPr lang="en-US" sz="3600" b="1" noProof="1">
                <a:cs typeface="Arial" panose="020B0604020202020204" pitchFamily="34" charset="0"/>
              </a:rPr>
              <a:t>Worm</a:t>
            </a:r>
            <a:r>
              <a:rPr lang="en-US" sz="3600" noProof="1">
                <a:cs typeface="Arial" panose="020B0604020202020204" pitchFamily="34" charset="0"/>
              </a:rPr>
              <a:t>, </a:t>
            </a:r>
            <a:r>
              <a:rPr lang="en-US" sz="3600" b="1" noProof="1">
                <a:cs typeface="Arial" panose="020B0604020202020204" pitchFamily="34" charset="0"/>
              </a:rPr>
              <a:t>Virus máy tính </a:t>
            </a:r>
            <a:r>
              <a:rPr lang="en-US" sz="3600" noProof="1">
                <a:cs typeface="Arial" panose="020B0604020202020204" pitchFamily="34" charset="0"/>
              </a:rPr>
              <a:t>(khả năng nhân bản, lây nhiễm)</a:t>
            </a:r>
          </a:p>
          <a:p>
            <a:r>
              <a:rPr lang="en-US" sz="3600" b="1" noProof="1">
                <a:cs typeface="Arial" panose="020B0604020202020204" pitchFamily="34" charset="0"/>
              </a:rPr>
              <a:t>Trojan</a:t>
            </a:r>
            <a:r>
              <a:rPr lang="en-US" sz="3600" noProof="1">
                <a:cs typeface="Arial" panose="020B0604020202020204" pitchFamily="34" charset="0"/>
              </a:rPr>
              <a:t> (adware, spyware, ăn cắp thông tin, quảng cáo)</a:t>
            </a:r>
          </a:p>
          <a:p>
            <a:r>
              <a:rPr lang="en-US" sz="3600" b="1" noProof="1">
                <a:cs typeface="Arial" panose="020B0604020202020204" pitchFamily="34" charset="0"/>
              </a:rPr>
              <a:t>Ransomware</a:t>
            </a:r>
            <a:r>
              <a:rPr lang="en-US" sz="3600" noProof="1">
                <a:cs typeface="Arial" panose="020B0604020202020204" pitchFamily="34" charset="0"/>
              </a:rPr>
              <a:t> (mã hóa thông tin)</a:t>
            </a:r>
          </a:p>
          <a:p>
            <a:r>
              <a:rPr lang="en-US" sz="3600" noProof="1">
                <a:cs typeface="Arial" panose="020B0604020202020204" pitchFamily="34" charset="0"/>
              </a:rPr>
              <a:t>Một số thể loại nửa độc hại: </a:t>
            </a:r>
            <a:r>
              <a:rPr lang="en-US" sz="3600" b="1" noProof="1">
                <a:cs typeface="Arial" panose="020B0604020202020204" pitchFamily="34" charset="0"/>
              </a:rPr>
              <a:t>Rootkit, Backdoor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5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7BC7-58AA-43AF-8ECE-2C9DC733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 PHÂN TÍCH FILE 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42BE0-5F41-4C1B-98C8-26C6DD509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b="1" dirty="0"/>
              <a:t>File PE </a:t>
            </a:r>
            <a:r>
              <a:rPr lang="en-US" sz="4000" b="1" dirty="0" err="1"/>
              <a:t>là</a:t>
            </a:r>
            <a:r>
              <a:rPr lang="en-US" sz="4000" b="1" dirty="0"/>
              <a:t> </a:t>
            </a:r>
            <a:r>
              <a:rPr lang="en-US" sz="4000" b="1" dirty="0" err="1"/>
              <a:t>gì</a:t>
            </a:r>
            <a:r>
              <a:rPr lang="en-US" sz="4000" b="1" dirty="0"/>
              <a:t>?: </a:t>
            </a:r>
            <a:r>
              <a:rPr lang="en-US" sz="4000" dirty="0"/>
              <a:t>Portable Execute (PE) </a:t>
            </a:r>
            <a:r>
              <a:rPr lang="en-US" sz="4000" dirty="0" err="1"/>
              <a:t>là</a:t>
            </a:r>
            <a:r>
              <a:rPr lang="en-US" sz="4000" dirty="0"/>
              <a:t> </a:t>
            </a:r>
            <a:r>
              <a:rPr lang="en-US" sz="4000" dirty="0" err="1"/>
              <a:t>một</a:t>
            </a:r>
            <a:r>
              <a:rPr lang="en-US" sz="4000" dirty="0"/>
              <a:t> </a:t>
            </a:r>
            <a:r>
              <a:rPr lang="en-US" sz="4000" dirty="0" err="1"/>
              <a:t>định</a:t>
            </a:r>
            <a:r>
              <a:rPr lang="en-US" sz="4000" dirty="0"/>
              <a:t> </a:t>
            </a:r>
            <a:r>
              <a:rPr lang="en-US" sz="4000" dirty="0" err="1"/>
              <a:t>dạng</a:t>
            </a:r>
            <a:r>
              <a:rPr lang="en-US" sz="4000" dirty="0"/>
              <a:t> file </a:t>
            </a:r>
            <a:r>
              <a:rPr lang="en-US" sz="4000" dirty="0" err="1"/>
              <a:t>riêng</a:t>
            </a:r>
            <a:r>
              <a:rPr lang="en-US" sz="4000" dirty="0"/>
              <a:t> </a:t>
            </a:r>
            <a:r>
              <a:rPr lang="en-US" sz="4000" dirty="0" err="1"/>
              <a:t>của</a:t>
            </a:r>
            <a:r>
              <a:rPr lang="en-US" sz="4000" dirty="0"/>
              <a:t> Win32, </a:t>
            </a:r>
            <a:r>
              <a:rPr lang="en-US" sz="4000" dirty="0" err="1"/>
              <a:t>tất</a:t>
            </a:r>
            <a:r>
              <a:rPr lang="en-US" sz="4000" dirty="0"/>
              <a:t> </a:t>
            </a:r>
            <a:r>
              <a:rPr lang="en-US" sz="4000" dirty="0" err="1"/>
              <a:t>cả</a:t>
            </a:r>
            <a:r>
              <a:rPr lang="en-US" sz="4000" dirty="0"/>
              <a:t> </a:t>
            </a:r>
            <a:r>
              <a:rPr lang="en-US" sz="4000" dirty="0" err="1"/>
              <a:t>các</a:t>
            </a:r>
            <a:r>
              <a:rPr lang="en-US" sz="4000" dirty="0"/>
              <a:t> file </a:t>
            </a:r>
            <a:r>
              <a:rPr lang="en-US" sz="4000" dirty="0" err="1"/>
              <a:t>có</a:t>
            </a:r>
            <a:r>
              <a:rPr lang="en-US" sz="4000" dirty="0"/>
              <a:t> </a:t>
            </a:r>
            <a:r>
              <a:rPr lang="en-US" sz="4000" dirty="0" err="1"/>
              <a:t>thể</a:t>
            </a:r>
            <a:r>
              <a:rPr lang="en-US" sz="4000" dirty="0"/>
              <a:t> </a:t>
            </a:r>
            <a:r>
              <a:rPr lang="en-US" sz="4000" dirty="0" err="1"/>
              <a:t>thực</a:t>
            </a:r>
            <a:r>
              <a:rPr lang="en-US" sz="4000" dirty="0"/>
              <a:t> </a:t>
            </a:r>
            <a:r>
              <a:rPr lang="en-US" sz="4000" dirty="0" err="1"/>
              <a:t>thi</a:t>
            </a:r>
            <a:r>
              <a:rPr lang="en-US" sz="4000" dirty="0"/>
              <a:t> </a:t>
            </a:r>
            <a:r>
              <a:rPr lang="en-US" sz="4000" dirty="0" err="1"/>
              <a:t>trong</a:t>
            </a:r>
            <a:r>
              <a:rPr lang="en-US" sz="4000" dirty="0"/>
              <a:t> Win32 </a:t>
            </a:r>
            <a:r>
              <a:rPr lang="en-US" sz="4000" dirty="0" err="1"/>
              <a:t>đều</a:t>
            </a:r>
            <a:r>
              <a:rPr lang="en-US" sz="4000" dirty="0"/>
              <a:t> </a:t>
            </a:r>
            <a:r>
              <a:rPr lang="en-US" sz="4000" dirty="0" err="1"/>
              <a:t>sử</a:t>
            </a:r>
            <a:r>
              <a:rPr lang="en-US" sz="4000" dirty="0"/>
              <a:t> </a:t>
            </a:r>
            <a:r>
              <a:rPr lang="en-US" sz="4000" dirty="0" err="1"/>
              <a:t>dụng</a:t>
            </a:r>
            <a:r>
              <a:rPr lang="en-US" sz="4000" dirty="0"/>
              <a:t> </a:t>
            </a:r>
            <a:r>
              <a:rPr lang="en-US" sz="4000" dirty="0" err="1"/>
              <a:t>định</a:t>
            </a:r>
            <a:r>
              <a:rPr lang="en-US" sz="4000" dirty="0"/>
              <a:t> </a:t>
            </a:r>
            <a:r>
              <a:rPr lang="en-US" sz="4000" dirty="0" err="1"/>
              <a:t>dạng</a:t>
            </a:r>
            <a:r>
              <a:rPr lang="en-US" sz="4000" dirty="0"/>
              <a:t> PE (</a:t>
            </a:r>
            <a:r>
              <a:rPr lang="en-US" sz="4000" dirty="0" err="1"/>
              <a:t>ngoại</a:t>
            </a:r>
            <a:r>
              <a:rPr lang="en-US" sz="4000" dirty="0"/>
              <a:t> </a:t>
            </a:r>
            <a:r>
              <a:rPr lang="en-US" sz="4000" dirty="0" err="1"/>
              <a:t>trừ</a:t>
            </a:r>
            <a:r>
              <a:rPr lang="en-US" sz="4000" dirty="0"/>
              <a:t> </a:t>
            </a: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tập</a:t>
            </a:r>
            <a:r>
              <a:rPr lang="en-US" sz="4000" dirty="0"/>
              <a:t> tin </a:t>
            </a:r>
            <a:r>
              <a:rPr lang="en-US" sz="4000" dirty="0" err="1"/>
              <a:t>VxDs</a:t>
            </a:r>
            <a:r>
              <a:rPr lang="en-US" sz="4000" dirty="0"/>
              <a:t> </a:t>
            </a:r>
            <a:r>
              <a:rPr lang="en-US" sz="4000" dirty="0" err="1"/>
              <a:t>và</a:t>
            </a:r>
            <a:r>
              <a:rPr lang="en-US" sz="4000" dirty="0"/>
              <a:t> </a:t>
            </a:r>
            <a:r>
              <a:rPr lang="en-US" sz="4000" dirty="0" err="1"/>
              <a:t>các</a:t>
            </a:r>
            <a:r>
              <a:rPr lang="en-US" sz="4000" dirty="0"/>
              <a:t> file DLL 16bit).</a:t>
            </a:r>
          </a:p>
          <a:p>
            <a:pPr marL="0" indent="0" algn="just">
              <a:buNone/>
            </a:pPr>
            <a:r>
              <a:rPr lang="en-US" sz="4000" dirty="0" err="1"/>
              <a:t>Một</a:t>
            </a:r>
            <a:r>
              <a:rPr lang="en-US" sz="4000" dirty="0"/>
              <a:t> </a:t>
            </a:r>
            <a:r>
              <a:rPr lang="en-US" sz="4000" dirty="0" err="1"/>
              <a:t>số</a:t>
            </a:r>
            <a:r>
              <a:rPr lang="en-US" sz="4000" dirty="0"/>
              <a:t> </a:t>
            </a:r>
            <a:r>
              <a:rPr lang="en-US" sz="4000" dirty="0" err="1"/>
              <a:t>loại</a:t>
            </a:r>
            <a:r>
              <a:rPr lang="en-US" sz="4000" dirty="0"/>
              <a:t> file </a:t>
            </a:r>
            <a:r>
              <a:rPr lang="en-US" sz="4000" dirty="0" err="1"/>
              <a:t>thực</a:t>
            </a:r>
            <a:r>
              <a:rPr lang="en-US" sz="4000" dirty="0"/>
              <a:t> </a:t>
            </a:r>
            <a:r>
              <a:rPr lang="en-US" sz="4000" dirty="0" err="1"/>
              <a:t>thi</a:t>
            </a:r>
            <a:r>
              <a:rPr lang="en-US" sz="4000" dirty="0"/>
              <a:t> </a:t>
            </a:r>
            <a:r>
              <a:rPr lang="en-US" sz="4000" dirty="0" err="1"/>
              <a:t>định</a:t>
            </a:r>
            <a:r>
              <a:rPr lang="en-US" sz="4000" dirty="0"/>
              <a:t> </a:t>
            </a:r>
            <a:r>
              <a:rPr lang="en-US" sz="4000" dirty="0" err="1"/>
              <a:t>dạng</a:t>
            </a:r>
            <a:r>
              <a:rPr lang="en-US" sz="4000" dirty="0"/>
              <a:t> PE: EXE, DLL 32bit, CPL, </a:t>
            </a: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ứng</a:t>
            </a:r>
            <a:r>
              <a:rPr lang="en-US" sz="4000" dirty="0"/>
              <a:t> </a:t>
            </a:r>
            <a:r>
              <a:rPr lang="en-US" sz="4000" dirty="0" err="1"/>
              <a:t>dụng</a:t>
            </a:r>
            <a:r>
              <a:rPr lang="en-US" sz="4000" dirty="0"/>
              <a:t> .NET,…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22027-8F7E-4AF3-9807-27A6F358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4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9D6F-9769-4182-B27B-0A0C2CFD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 PHÂN TÍCH FILE 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FF7A3-AC93-443C-85B5-397776E84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b="1" dirty="0" err="1"/>
              <a:t>Lí</a:t>
            </a:r>
            <a:r>
              <a:rPr lang="en-US" sz="4000" b="1" dirty="0"/>
              <a:t> do </a:t>
            </a:r>
            <a:r>
              <a:rPr lang="en-US" sz="4000" b="1" dirty="0" err="1"/>
              <a:t>chọn</a:t>
            </a:r>
            <a:r>
              <a:rPr lang="en-US" sz="4000" b="1" dirty="0"/>
              <a:t> </a:t>
            </a:r>
            <a:r>
              <a:rPr lang="en-US" sz="4000" b="1" dirty="0" err="1"/>
              <a:t>phân</a:t>
            </a:r>
            <a:r>
              <a:rPr lang="en-US" sz="4000" b="1" dirty="0"/>
              <a:t> </a:t>
            </a:r>
            <a:r>
              <a:rPr lang="en-US" sz="4000" b="1" dirty="0" err="1"/>
              <a:t>tích</a:t>
            </a:r>
            <a:r>
              <a:rPr lang="en-US" sz="4000" b="1" dirty="0"/>
              <a:t> file PE?</a:t>
            </a:r>
          </a:p>
          <a:p>
            <a:pPr algn="just"/>
            <a:r>
              <a:rPr lang="en-US" sz="4000" dirty="0"/>
              <a:t>Windows </a:t>
            </a:r>
            <a:r>
              <a:rPr lang="en-US" sz="4000" dirty="0" err="1"/>
              <a:t>là</a:t>
            </a:r>
            <a:r>
              <a:rPr lang="en-US" sz="4000" dirty="0"/>
              <a:t> </a:t>
            </a:r>
            <a:r>
              <a:rPr lang="en-US" sz="4000" dirty="0" err="1"/>
              <a:t>hệ</a:t>
            </a:r>
            <a:r>
              <a:rPr lang="en-US" sz="4000" dirty="0"/>
              <a:t> </a:t>
            </a:r>
            <a:r>
              <a:rPr lang="en-US" sz="4000" dirty="0" err="1"/>
              <a:t>điều</a:t>
            </a:r>
            <a:r>
              <a:rPr lang="en-US" sz="4000" dirty="0"/>
              <a:t> </a:t>
            </a:r>
            <a:r>
              <a:rPr lang="en-US" sz="4000" dirty="0" err="1"/>
              <a:t>hành</a:t>
            </a:r>
            <a:r>
              <a:rPr lang="en-US" sz="4000" dirty="0"/>
              <a:t> </a:t>
            </a:r>
            <a:r>
              <a:rPr lang="en-US" sz="4000" dirty="0" err="1"/>
              <a:t>phổ</a:t>
            </a:r>
            <a:r>
              <a:rPr lang="en-US" sz="4000" dirty="0"/>
              <a:t> </a:t>
            </a:r>
            <a:r>
              <a:rPr lang="en-US" sz="4000" dirty="0" err="1"/>
              <a:t>biến</a:t>
            </a:r>
            <a:r>
              <a:rPr lang="en-US" sz="4000" dirty="0"/>
              <a:t> </a:t>
            </a:r>
            <a:r>
              <a:rPr lang="en-US" sz="4000" dirty="0" err="1"/>
              <a:t>nhất</a:t>
            </a:r>
            <a:r>
              <a:rPr lang="en-US" sz="4000" dirty="0"/>
              <a:t> </a:t>
            </a:r>
            <a:r>
              <a:rPr lang="en-US" sz="4000" dirty="0" err="1"/>
              <a:t>trên</a:t>
            </a:r>
            <a:r>
              <a:rPr lang="en-US" sz="4000" dirty="0"/>
              <a:t> </a:t>
            </a:r>
            <a:r>
              <a:rPr lang="en-US" sz="4000" dirty="0" err="1"/>
              <a:t>thế</a:t>
            </a:r>
            <a:r>
              <a:rPr lang="en-US" sz="4000" dirty="0"/>
              <a:t> </a:t>
            </a:r>
            <a:r>
              <a:rPr lang="en-US" sz="4000" dirty="0" err="1"/>
              <a:t>giới</a:t>
            </a:r>
            <a:r>
              <a:rPr lang="en-US" sz="4000" dirty="0"/>
              <a:t>.</a:t>
            </a:r>
          </a:p>
          <a:p>
            <a:pPr algn="just"/>
            <a:r>
              <a:rPr lang="en-US" sz="4000" dirty="0"/>
              <a:t>File PE </a:t>
            </a:r>
            <a:r>
              <a:rPr lang="en-US" sz="4000" dirty="0" err="1"/>
              <a:t>chiếm</a:t>
            </a:r>
            <a:r>
              <a:rPr lang="en-US" sz="4000" dirty="0"/>
              <a:t> </a:t>
            </a:r>
            <a:r>
              <a:rPr lang="en-US" sz="4000" dirty="0" err="1"/>
              <a:t>gần</a:t>
            </a:r>
            <a:r>
              <a:rPr lang="en-US" sz="4000" dirty="0"/>
              <a:t> </a:t>
            </a:r>
            <a:r>
              <a:rPr lang="en-US" sz="4000" dirty="0" err="1"/>
              <a:t>một</a:t>
            </a:r>
            <a:r>
              <a:rPr lang="en-US" sz="4000" dirty="0"/>
              <a:t> </a:t>
            </a:r>
            <a:r>
              <a:rPr lang="en-US" sz="4000" dirty="0" err="1"/>
              <a:t>nửa</a:t>
            </a:r>
            <a:r>
              <a:rPr lang="en-US" sz="4000" dirty="0"/>
              <a:t> </a:t>
            </a:r>
            <a:r>
              <a:rPr lang="en-US" sz="4000" dirty="0" err="1"/>
              <a:t>số</a:t>
            </a:r>
            <a:r>
              <a:rPr lang="en-US" sz="4000" dirty="0"/>
              <a:t> l</a:t>
            </a:r>
            <a:r>
              <a:rPr lang="vi-VN" sz="4000" dirty="0"/>
              <a:t>ư</a:t>
            </a:r>
            <a:r>
              <a:rPr lang="en-US" sz="4000" dirty="0" err="1"/>
              <a:t>ợng</a:t>
            </a:r>
            <a:r>
              <a:rPr lang="en-US" sz="4000" dirty="0"/>
              <a:t> file </a:t>
            </a:r>
            <a:r>
              <a:rPr lang="en-US" sz="4000" dirty="0" err="1"/>
              <a:t>hệ</a:t>
            </a:r>
            <a:r>
              <a:rPr lang="en-US" sz="4000" dirty="0"/>
              <a:t> </a:t>
            </a:r>
            <a:r>
              <a:rPr lang="en-US" sz="4000" dirty="0" err="1"/>
              <a:t>thống</a:t>
            </a:r>
            <a:r>
              <a:rPr lang="en-US" sz="4000" dirty="0"/>
              <a:t> Windows.</a:t>
            </a:r>
          </a:p>
          <a:p>
            <a:pPr algn="just"/>
            <a:r>
              <a:rPr lang="en-US" sz="4000" dirty="0" err="1"/>
              <a:t>Cấu</a:t>
            </a:r>
            <a:r>
              <a:rPr lang="en-US" sz="4000" dirty="0"/>
              <a:t> </a:t>
            </a:r>
            <a:r>
              <a:rPr lang="en-US" sz="4000" dirty="0" err="1"/>
              <a:t>trúc</a:t>
            </a:r>
            <a:r>
              <a:rPr lang="en-US" sz="4000" dirty="0"/>
              <a:t> file PE </a:t>
            </a:r>
            <a:r>
              <a:rPr lang="en-US" sz="4000" dirty="0" err="1"/>
              <a:t>cho</a:t>
            </a:r>
            <a:r>
              <a:rPr lang="en-US" sz="4000" dirty="0"/>
              <a:t> </a:t>
            </a:r>
            <a:r>
              <a:rPr lang="en-US" sz="4000" dirty="0" err="1"/>
              <a:t>phép</a:t>
            </a:r>
            <a:r>
              <a:rPr lang="en-US" sz="4000" dirty="0"/>
              <a:t> </a:t>
            </a:r>
            <a:r>
              <a:rPr lang="en-US" sz="4000" dirty="0" err="1"/>
              <a:t>chèn</a:t>
            </a:r>
            <a:r>
              <a:rPr lang="en-US" sz="4000" dirty="0"/>
              <a:t> </a:t>
            </a:r>
            <a:r>
              <a:rPr lang="en-US" sz="4000" dirty="0" err="1"/>
              <a:t>thêm</a:t>
            </a:r>
            <a:r>
              <a:rPr lang="en-US" sz="4000" dirty="0"/>
              <a:t> code </a:t>
            </a:r>
            <a:r>
              <a:rPr lang="en-US" sz="4000" dirty="0" err="1"/>
              <a:t>vào</a:t>
            </a:r>
            <a:r>
              <a:rPr lang="en-US" sz="4000" dirty="0"/>
              <a:t> </a:t>
            </a:r>
            <a:r>
              <a:rPr lang="en-US" sz="4000" dirty="0" err="1"/>
              <a:t>và</a:t>
            </a:r>
            <a:r>
              <a:rPr lang="en-US" sz="4000" dirty="0"/>
              <a:t> </a:t>
            </a:r>
            <a:r>
              <a:rPr lang="en-US" sz="4000" dirty="0" err="1"/>
              <a:t>có</a:t>
            </a:r>
            <a:r>
              <a:rPr lang="en-US" sz="4000" dirty="0"/>
              <a:t> </a:t>
            </a:r>
            <a:r>
              <a:rPr lang="en-US" sz="4000" dirty="0" err="1"/>
              <a:t>thể</a:t>
            </a:r>
            <a:r>
              <a:rPr lang="en-US" sz="4000" dirty="0"/>
              <a:t> packing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ED971-18E9-4BE0-A794-BDB61673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9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CEE1-7836-4D29-BE4E-1C4D172B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 PHÂN TÍCH FILE 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D40F6-1E78-4823-96C5-5D1B76F1C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975" y="1386900"/>
            <a:ext cx="6219825" cy="496944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dirty="0"/>
              <a:t>← </a:t>
            </a:r>
            <a:r>
              <a:rPr lang="en-US" sz="4000" dirty="0" err="1"/>
              <a:t>Cấu</a:t>
            </a:r>
            <a:r>
              <a:rPr lang="en-US" sz="4000" dirty="0"/>
              <a:t> </a:t>
            </a:r>
            <a:r>
              <a:rPr lang="en-US" sz="4000" dirty="0" err="1"/>
              <a:t>trúc</a:t>
            </a:r>
            <a:r>
              <a:rPr lang="en-US" sz="4000" dirty="0"/>
              <a:t> </a:t>
            </a:r>
            <a:r>
              <a:rPr lang="en-US" sz="4000" dirty="0" err="1"/>
              <a:t>chính</a:t>
            </a:r>
            <a:r>
              <a:rPr lang="en-US" sz="4000" dirty="0"/>
              <a:t> </a:t>
            </a:r>
            <a:r>
              <a:rPr lang="en-US" sz="4000" dirty="0" err="1"/>
              <a:t>của</a:t>
            </a:r>
            <a:r>
              <a:rPr lang="en-US" sz="4000" dirty="0"/>
              <a:t> file PE:</a:t>
            </a:r>
          </a:p>
          <a:p>
            <a:pPr marL="457200" lvl="1" indent="0">
              <a:buNone/>
            </a:pPr>
            <a:r>
              <a:rPr lang="en-US" sz="4000" b="1" dirty="0"/>
              <a:t>DOS MZ Header</a:t>
            </a:r>
          </a:p>
          <a:p>
            <a:pPr marL="457200" lvl="1" indent="0">
              <a:buNone/>
            </a:pPr>
            <a:r>
              <a:rPr lang="en-US" sz="4000" b="1" dirty="0"/>
              <a:t>PE Header:</a:t>
            </a:r>
          </a:p>
          <a:p>
            <a:pPr lvl="1"/>
            <a:r>
              <a:rPr lang="en-US" sz="4000" dirty="0"/>
              <a:t>PE File Header</a:t>
            </a:r>
          </a:p>
          <a:p>
            <a:pPr lvl="1"/>
            <a:r>
              <a:rPr lang="en-US" sz="4000" dirty="0" err="1"/>
              <a:t>Image_Optional_Header</a:t>
            </a:r>
            <a:endParaRPr lang="en-US" sz="4000" dirty="0"/>
          </a:p>
          <a:p>
            <a:pPr marL="457200" lvl="1" indent="0">
              <a:buNone/>
            </a:pPr>
            <a:r>
              <a:rPr lang="en-US" sz="4000" b="1" dirty="0"/>
              <a:t>Section Table:</a:t>
            </a:r>
          </a:p>
          <a:p>
            <a:pPr lvl="1"/>
            <a:r>
              <a:rPr lang="en-US" sz="4000" dirty="0" err="1"/>
              <a:t>Image_Section_Header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110F0-5EBD-4F5E-855A-9A611979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8</a:t>
            </a:fld>
            <a:endParaRPr lang="en-US"/>
          </a:p>
        </p:txBody>
      </p:sp>
      <p:pic>
        <p:nvPicPr>
          <p:cNvPr id="1030" name="Picture 6" descr="PE_File_Struct.png">
            <a:extLst>
              <a:ext uri="{FF2B5EF4-FFF2-40B4-BE49-F238E27FC236}">
                <a16:creationId xmlns:a16="http://schemas.microsoft.com/office/drawing/2014/main" id="{23F8C029-45B6-4AAA-AA49-31025CD2F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6900"/>
            <a:ext cx="4295775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0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Arial" panose="020B0604020202020204" pitchFamily="34" charset="0"/>
              </a:rPr>
              <a:t>3. GIỚI THIỆU VỀ HỌC SÂU (DEEP LEARNING)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noProof="1"/>
              <a:t>Học sâu là gì?</a:t>
            </a:r>
          </a:p>
          <a:p>
            <a:r>
              <a:rPr lang="en-US" sz="4000" noProof="1"/>
              <a:t>Là một nhánh của học máy (Machine Learning).</a:t>
            </a:r>
          </a:p>
          <a:p>
            <a:r>
              <a:rPr lang="en-US" sz="4000" noProof="1"/>
              <a:t>Sử dụng mô hình tính toán với nhiều lớp (mạng thần kinh nhân tạo).</a:t>
            </a:r>
          </a:p>
          <a:p>
            <a:endParaRPr lang="en-US" sz="4000" b="1" noProof="1"/>
          </a:p>
          <a:p>
            <a:endParaRPr lang="en-US" sz="4000" b="1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3C1-0944-4D4C-8012-068BE4B28FBB}" type="slidenum">
              <a:rPr lang="en-US" smtClean="0"/>
              <a:t>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C18DEC7-1709-4737-A1AD-596169298B93}"/>
              </a:ext>
            </a:extLst>
          </p:cNvPr>
          <p:cNvGrpSpPr/>
          <p:nvPr/>
        </p:nvGrpSpPr>
        <p:grpSpPr>
          <a:xfrm>
            <a:off x="1968776" y="4436511"/>
            <a:ext cx="8254448" cy="2284964"/>
            <a:chOff x="0" y="0"/>
            <a:chExt cx="5756910" cy="1806575"/>
          </a:xfrm>
        </p:grpSpPr>
        <p:pic>
          <p:nvPicPr>
            <p:cNvPr id="10" name="Picture 9" descr="Káº¿t quáº£ hÃ¬nh áº£nh cho neural network brain">
              <a:extLst>
                <a:ext uri="{FF2B5EF4-FFF2-40B4-BE49-F238E27FC236}">
                  <a16:creationId xmlns:a16="http://schemas.microsoft.com/office/drawing/2014/main" id="{6AC32B29-632A-465E-BBB3-88B4FF3A1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0"/>
              <a:ext cx="2861310" cy="178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 descr="network-neurale">
              <a:extLst>
                <a:ext uri="{FF2B5EF4-FFF2-40B4-BE49-F238E27FC236}">
                  <a16:creationId xmlns:a16="http://schemas.microsoft.com/office/drawing/2014/main" id="{4A91710D-0C11-40AD-95AF-C62F91DD4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913380" cy="1806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9391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2091</TotalTime>
  <Words>1082</Words>
  <Application>Microsoft Office PowerPoint</Application>
  <PresentationFormat>Widescreen</PresentationFormat>
  <Paragraphs>131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ĐỀ TÀI:</vt:lpstr>
      <vt:lpstr>PHỤ LỤC CHÍNH:</vt:lpstr>
      <vt:lpstr>1. GIỚI THIỆU MỤC ĐÍCH, MỤC TIÊU</vt:lpstr>
      <vt:lpstr>2.1. TỔNG QUAN MÃ ĐỘC</vt:lpstr>
      <vt:lpstr>2.1. TỔNG QUAN MÃ ĐỘC</vt:lpstr>
      <vt:lpstr>2.2. PHÂN TÍCH FILE PE</vt:lpstr>
      <vt:lpstr>2.2. PHÂN TÍCH FILE PE</vt:lpstr>
      <vt:lpstr>2.2. PHÂN TÍCH FILE PE</vt:lpstr>
      <vt:lpstr>3. GIỚI THIỆU VỀ HỌC SÂU (DEEP LEARNING)</vt:lpstr>
      <vt:lpstr>3. GIỚI THIỆU VỀ HỌC SÂU (DEEP LEARNING)</vt:lpstr>
      <vt:lpstr>3. GIỚI THIỆU VỀ HỌC SÂU (DEEP LEARNING)</vt:lpstr>
      <vt:lpstr>4. TRÌNH BÀY SẢN PHẨM CỦA NHÓM</vt:lpstr>
      <vt:lpstr>4.1. THIẾT LẬP MÔI TRƯỜNG, CÔNG CỤ</vt:lpstr>
      <vt:lpstr>4.2.1 DỮ LIỆU HUẤN LUYỆN</vt:lpstr>
      <vt:lpstr>4.2.2. TRÍCH XUẤT ĐẶC TRƯNG</vt:lpstr>
      <vt:lpstr>4.2.2. TRÍCH XUẤT ĐẶC TRƯNG</vt:lpstr>
      <vt:lpstr>4.3. MÔ HÌNH HỌC SÂU CỦA SẢN PHẨM</vt:lpstr>
      <vt:lpstr>4.3. MÔ HÌNH HỌC SÂU CỦA SẢN PHẨM</vt:lpstr>
      <vt:lpstr>4.3. MÔ HÌNH HỌC SÂU CỦA SẢN PHẨM</vt:lpstr>
      <vt:lpstr>4.3. MÔ HÌNH HỌC SÂU CỦA SẢN PHẨM</vt:lpstr>
      <vt:lpstr>4.3. MÔ HÌNH HỌC SÂU CỦA SẢN PHẨM</vt:lpstr>
      <vt:lpstr>4.4. DEMO SẢN PHẨM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</dc:title>
  <dc:creator>trần mạnh</dc:creator>
  <cp:lastModifiedBy>Admin</cp:lastModifiedBy>
  <cp:revision>138</cp:revision>
  <dcterms:created xsi:type="dcterms:W3CDTF">2019-04-12T06:33:38Z</dcterms:created>
  <dcterms:modified xsi:type="dcterms:W3CDTF">2019-04-17T00:15:45Z</dcterms:modified>
</cp:coreProperties>
</file>