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7" r:id="rId5"/>
    <p:sldId id="259"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varScale="1">
        <p:scale>
          <a:sx n="74" d="100"/>
          <a:sy n="74"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29B8-ADAF-4F87-A0E8-EDEEC29B7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3C43F-0E06-48D8-BB16-BE6C28EB0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10B7A4-1583-471E-B880-C53D3ECF423B}"/>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5" name="Footer Placeholder 4">
            <a:extLst>
              <a:ext uri="{FF2B5EF4-FFF2-40B4-BE49-F238E27FC236}">
                <a16:creationId xmlns:a16="http://schemas.microsoft.com/office/drawing/2014/main" id="{402CA144-8473-4EE7-B70B-1FE282932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DFEA8-1407-4201-A593-D8B5D5788B98}"/>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71015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5E11-A8C9-4525-9063-58E07E08F7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0E6544-ECE3-4354-B48C-11012AF6F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482DB-1811-4DB0-8F21-2DBFE5ACBC12}"/>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5" name="Footer Placeholder 4">
            <a:extLst>
              <a:ext uri="{FF2B5EF4-FFF2-40B4-BE49-F238E27FC236}">
                <a16:creationId xmlns:a16="http://schemas.microsoft.com/office/drawing/2014/main" id="{75C16ADF-07BE-43DE-B1B2-ED5AE77D9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4A41D-DC85-44B4-89A7-B1D68798CFEC}"/>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123972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14BE9-D0A2-4311-B7EA-ECDCA9B872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D8F451-A6CA-46AC-9719-A00CC20FAE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D79FD-4D54-4525-B1FA-6A7D67D2FC3D}"/>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5" name="Footer Placeholder 4">
            <a:extLst>
              <a:ext uri="{FF2B5EF4-FFF2-40B4-BE49-F238E27FC236}">
                <a16:creationId xmlns:a16="http://schemas.microsoft.com/office/drawing/2014/main" id="{A5DB6355-644F-407E-9268-F11EA77CA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7BCF4-47A6-45EB-B291-ADCA71F3B212}"/>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62080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87EE-8D8B-446F-A024-5A814883A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D6559-D5E5-4DBB-882F-E9CC62287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0704-8CE7-4725-BCFF-DE09A750D974}"/>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5" name="Footer Placeholder 4">
            <a:extLst>
              <a:ext uri="{FF2B5EF4-FFF2-40B4-BE49-F238E27FC236}">
                <a16:creationId xmlns:a16="http://schemas.microsoft.com/office/drawing/2014/main" id="{AB6FCCB8-5CAA-499C-A304-288B26B9C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A05C2-CC91-498C-BA05-9316D0221636}"/>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242876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237A-C321-442A-BA8C-DBBA56D33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0E3D32-1BB5-4655-B723-5B59F7F1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EC7E0-75EE-4DE6-9601-2D4113C82EF6}"/>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5" name="Footer Placeholder 4">
            <a:extLst>
              <a:ext uri="{FF2B5EF4-FFF2-40B4-BE49-F238E27FC236}">
                <a16:creationId xmlns:a16="http://schemas.microsoft.com/office/drawing/2014/main" id="{23B35054-3500-4B25-9BA7-F5B1CB050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2CB36-3C17-48ED-BA37-C6999413FCE6}"/>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3991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645B-748D-49ED-9E4A-6D114A654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4AAAF3-80FB-4C48-AAF5-FE3EB8F8B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1BA264-C94D-4AF8-9E79-FD1F3512A7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5D6627-E1AF-4565-9D4A-CC5F9A96C62F}"/>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6" name="Footer Placeholder 5">
            <a:extLst>
              <a:ext uri="{FF2B5EF4-FFF2-40B4-BE49-F238E27FC236}">
                <a16:creationId xmlns:a16="http://schemas.microsoft.com/office/drawing/2014/main" id="{AF9371ED-9CD2-4945-90EA-9A3725145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6A347-0404-42D4-8A13-967396594D83}"/>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11759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6AC9-9D1B-4227-97FA-52EB0E10D0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260083-B6A9-414B-A04C-3A9A388DE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76A44C-C616-4CBF-AA29-BA64AB520D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8A20B3-1DCF-4C4E-AAE2-8117F44C8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D0EED-9D65-4633-B050-F3287C9C0C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3EBF7-4666-4FDF-899B-FF0E33453BF1}"/>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8" name="Footer Placeholder 7">
            <a:extLst>
              <a:ext uri="{FF2B5EF4-FFF2-40B4-BE49-F238E27FC236}">
                <a16:creationId xmlns:a16="http://schemas.microsoft.com/office/drawing/2014/main" id="{2FC2DB50-DE8E-40EF-A777-C3383681A0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FDB4B7-EF85-4E07-88D1-47F446F2D14B}"/>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244743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DB6D-8B0B-41CF-8571-C95E27D260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0F4F05-A15A-4123-A552-741BD767C3A1}"/>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4" name="Footer Placeholder 3">
            <a:extLst>
              <a:ext uri="{FF2B5EF4-FFF2-40B4-BE49-F238E27FC236}">
                <a16:creationId xmlns:a16="http://schemas.microsoft.com/office/drawing/2014/main" id="{3122BC2D-B46E-4D5E-99CB-22F015DB08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21E70A-8D5B-4FBA-B050-4A49EC8A322E}"/>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176599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3078E-3BDD-42A2-B900-6DD77BCC173E}"/>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3" name="Footer Placeholder 2">
            <a:extLst>
              <a:ext uri="{FF2B5EF4-FFF2-40B4-BE49-F238E27FC236}">
                <a16:creationId xmlns:a16="http://schemas.microsoft.com/office/drawing/2014/main" id="{33727A1E-1102-4977-AEF3-74CDF51FFA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599611-F367-409D-BA25-2DFE97F87C0C}"/>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216628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5B61-B89B-4664-B7F8-A4F5617E4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07AD05-3CDF-430C-A9AF-3735639790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45CFE-DB5A-4AFC-939E-2D5E8E714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64625-3AD2-40F5-8825-9FEB4064662C}"/>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6" name="Footer Placeholder 5">
            <a:extLst>
              <a:ext uri="{FF2B5EF4-FFF2-40B4-BE49-F238E27FC236}">
                <a16:creationId xmlns:a16="http://schemas.microsoft.com/office/drawing/2014/main" id="{F418D0F2-C499-4545-8184-EED19F448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96FB4-24D2-4098-B414-C7890F10BDEE}"/>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151719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A6B5-B371-43AA-9397-CEF3FD479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DF7F2-2ABC-4A90-9945-2B160B7CB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F1D56-AFD9-46F7-A4F8-9A954F083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DE6DE-7E6C-470C-A512-E742B1CEEE75}"/>
              </a:ext>
            </a:extLst>
          </p:cNvPr>
          <p:cNvSpPr>
            <a:spLocks noGrp="1"/>
          </p:cNvSpPr>
          <p:nvPr>
            <p:ph type="dt" sz="half" idx="10"/>
          </p:nvPr>
        </p:nvSpPr>
        <p:spPr/>
        <p:txBody>
          <a:bodyPr/>
          <a:lstStyle/>
          <a:p>
            <a:fld id="{54C1D611-3D78-41F7-AEFB-EC627EB44C22}" type="datetimeFigureOut">
              <a:rPr lang="en-US" smtClean="0"/>
              <a:t>4/16/2021</a:t>
            </a:fld>
            <a:endParaRPr lang="en-US"/>
          </a:p>
        </p:txBody>
      </p:sp>
      <p:sp>
        <p:nvSpPr>
          <p:cNvPr id="6" name="Footer Placeholder 5">
            <a:extLst>
              <a:ext uri="{FF2B5EF4-FFF2-40B4-BE49-F238E27FC236}">
                <a16:creationId xmlns:a16="http://schemas.microsoft.com/office/drawing/2014/main" id="{F4691411-0EC5-4331-9F86-74D91D447C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41E0D-FAE1-4BBC-AA79-B3E76483BF8B}"/>
              </a:ext>
            </a:extLst>
          </p:cNvPr>
          <p:cNvSpPr>
            <a:spLocks noGrp="1"/>
          </p:cNvSpPr>
          <p:nvPr>
            <p:ph type="sldNum" sz="quarter" idx="12"/>
          </p:nvPr>
        </p:nvSpPr>
        <p:spPr/>
        <p:txBody>
          <a:bodyPr/>
          <a:lstStyle/>
          <a:p>
            <a:fld id="{01DD809A-3F7A-4BBB-8B53-7BEA06691151}" type="slidenum">
              <a:rPr lang="en-US" smtClean="0"/>
              <a:t>‹#›</a:t>
            </a:fld>
            <a:endParaRPr lang="en-US"/>
          </a:p>
        </p:txBody>
      </p:sp>
    </p:spTree>
    <p:extLst>
      <p:ext uri="{BB962C8B-B14F-4D97-AF65-F5344CB8AC3E}">
        <p14:creationId xmlns:p14="http://schemas.microsoft.com/office/powerpoint/2010/main" val="218891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8DAFC-9252-4507-8A61-C9F26EAC2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6CBB9C-6F65-4865-971F-1BCD5BCF0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58C8F-4E57-4D55-B8C0-9868E73C5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1D611-3D78-41F7-AEFB-EC627EB44C22}" type="datetimeFigureOut">
              <a:rPr lang="en-US" smtClean="0"/>
              <a:t>4/16/2021</a:t>
            </a:fld>
            <a:endParaRPr lang="en-US"/>
          </a:p>
        </p:txBody>
      </p:sp>
      <p:sp>
        <p:nvSpPr>
          <p:cNvPr id="5" name="Footer Placeholder 4">
            <a:extLst>
              <a:ext uri="{FF2B5EF4-FFF2-40B4-BE49-F238E27FC236}">
                <a16:creationId xmlns:a16="http://schemas.microsoft.com/office/drawing/2014/main" id="{D45F4C93-5B5A-40E7-A56C-0A01FFB1F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7AA7D-8C2E-4A2F-8F03-BB4CF0745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D809A-3F7A-4BBB-8B53-7BEA06691151}" type="slidenum">
              <a:rPr lang="en-US" smtClean="0"/>
              <a:t>‹#›</a:t>
            </a:fld>
            <a:endParaRPr lang="en-US"/>
          </a:p>
        </p:txBody>
      </p:sp>
    </p:spTree>
    <p:extLst>
      <p:ext uri="{BB962C8B-B14F-4D97-AF65-F5344CB8AC3E}">
        <p14:creationId xmlns:p14="http://schemas.microsoft.com/office/powerpoint/2010/main" val="103731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3290-7D33-454E-A9B4-B016E91C53F8}"/>
              </a:ext>
            </a:extLst>
          </p:cNvPr>
          <p:cNvSpPr>
            <a:spLocks noGrp="1"/>
          </p:cNvSpPr>
          <p:nvPr>
            <p:ph type="ctrTitle"/>
          </p:nvPr>
        </p:nvSpPr>
        <p:spPr>
          <a:xfrm>
            <a:off x="1524000" y="682580"/>
            <a:ext cx="9144000" cy="2827383"/>
          </a:xfrm>
        </p:spPr>
        <p:txBody>
          <a:bodyPr>
            <a:normAutofit fontScale="90000"/>
          </a:bodyPr>
          <a:lstStyle/>
          <a:p>
            <a:r>
              <a:rPr lang="en-US" sz="3100"/>
              <a:t>HỌC VIỆN KỸ THUẬT MẬT MÃ</a:t>
            </a:r>
            <a:br>
              <a:rPr lang="en-US" sz="3100"/>
            </a:br>
            <a:br>
              <a:rPr lang="en-US"/>
            </a:br>
            <a:r>
              <a:rPr lang="en-US" sz="3600">
                <a:latin typeface="Calibri Light (Headings)"/>
              </a:rPr>
              <a:t>BÀI THUYẾT TRÌNH MÔN</a:t>
            </a:r>
            <a:br>
              <a:rPr lang="en-US" sz="3600">
                <a:latin typeface="Calibri Light (Headings)"/>
              </a:rPr>
            </a:br>
            <a:r>
              <a:rPr lang="en-US" sz="3600">
                <a:latin typeface="Calibri Light (Headings)"/>
              </a:rPr>
              <a:t>NGUYÊN LÍ HỆ ĐIỀU HÀNH</a:t>
            </a:r>
            <a:br>
              <a:rPr lang="en-US" sz="4400"/>
            </a:br>
            <a:r>
              <a:rPr lang="en-US" sz="3100" err="1"/>
              <a:t>Bài</a:t>
            </a:r>
            <a:r>
              <a:rPr lang="en-US" sz="3100"/>
              <a:t> 4.1: </a:t>
            </a:r>
            <a:r>
              <a:rPr lang="en-US" sz="3100" err="1"/>
              <a:t>Ứng</a:t>
            </a:r>
            <a:r>
              <a:rPr lang="en-US" sz="3100"/>
              <a:t> </a:t>
            </a:r>
            <a:r>
              <a:rPr lang="en-US" sz="3100" err="1"/>
              <a:t>dụng</a:t>
            </a:r>
            <a:r>
              <a:rPr lang="en-US" sz="3100"/>
              <a:t> multi-thread </a:t>
            </a:r>
            <a:r>
              <a:rPr lang="en-US" sz="3100" err="1"/>
              <a:t>trong</a:t>
            </a:r>
            <a:r>
              <a:rPr lang="en-US" sz="3100"/>
              <a:t> </a:t>
            </a:r>
            <a:r>
              <a:rPr lang="en-US" sz="3100" err="1"/>
              <a:t>bài</a:t>
            </a:r>
            <a:r>
              <a:rPr lang="en-US" sz="3100"/>
              <a:t> </a:t>
            </a:r>
            <a:r>
              <a:rPr lang="en-US" sz="3100" err="1"/>
              <a:t>toán</a:t>
            </a:r>
            <a:r>
              <a:rPr lang="en-US" sz="3100"/>
              <a:t> </a:t>
            </a:r>
            <a:r>
              <a:rPr lang="en-US" sz="3100" err="1"/>
              <a:t>nhân</a:t>
            </a:r>
            <a:r>
              <a:rPr lang="en-US" sz="3100"/>
              <a:t> ma </a:t>
            </a:r>
            <a:r>
              <a:rPr lang="en-US" sz="3100" err="1"/>
              <a:t>trận</a:t>
            </a:r>
            <a:endParaRPr lang="en-US"/>
          </a:p>
        </p:txBody>
      </p:sp>
      <p:sp>
        <p:nvSpPr>
          <p:cNvPr id="3" name="Subtitle 2">
            <a:extLst>
              <a:ext uri="{FF2B5EF4-FFF2-40B4-BE49-F238E27FC236}">
                <a16:creationId xmlns:a16="http://schemas.microsoft.com/office/drawing/2014/main" id="{9CAF5FFF-CEE3-490E-B613-5F299BCA6330}"/>
              </a:ext>
            </a:extLst>
          </p:cNvPr>
          <p:cNvSpPr>
            <a:spLocks noGrp="1"/>
          </p:cNvSpPr>
          <p:nvPr>
            <p:ph type="subTitle" idx="1"/>
          </p:nvPr>
        </p:nvSpPr>
        <p:spPr>
          <a:xfrm>
            <a:off x="6096001" y="4079875"/>
            <a:ext cx="2265872" cy="1655762"/>
          </a:xfrm>
        </p:spPr>
        <p:txBody>
          <a:bodyPr>
            <a:normAutofit fontScale="77500" lnSpcReduction="20000"/>
          </a:bodyPr>
          <a:lstStyle/>
          <a:p>
            <a:pPr algn="l"/>
            <a:r>
              <a:rPr lang="en-US" err="1"/>
              <a:t>Ngô</a:t>
            </a:r>
            <a:r>
              <a:rPr lang="en-US"/>
              <a:t> Quang Sang</a:t>
            </a:r>
          </a:p>
          <a:p>
            <a:pPr algn="l"/>
            <a:r>
              <a:rPr lang="en-US"/>
              <a:t>Nguyễn </a:t>
            </a:r>
            <a:r>
              <a:rPr lang="en-US" err="1"/>
              <a:t>Thành</a:t>
            </a:r>
            <a:r>
              <a:rPr lang="en-US"/>
              <a:t> Tiến</a:t>
            </a:r>
          </a:p>
          <a:p>
            <a:pPr algn="l"/>
            <a:r>
              <a:rPr lang="en-US" err="1"/>
              <a:t>Nông</a:t>
            </a:r>
            <a:r>
              <a:rPr lang="en-US"/>
              <a:t> </a:t>
            </a:r>
            <a:r>
              <a:rPr lang="en-US" err="1"/>
              <a:t>Văn</a:t>
            </a:r>
            <a:r>
              <a:rPr lang="en-US"/>
              <a:t> Tô</a:t>
            </a:r>
          </a:p>
          <a:p>
            <a:pPr algn="l"/>
            <a:r>
              <a:rPr lang="en-US"/>
              <a:t>Nguyễn </a:t>
            </a:r>
            <a:r>
              <a:rPr lang="en-US" err="1"/>
              <a:t>Hữu</a:t>
            </a:r>
            <a:r>
              <a:rPr lang="en-US"/>
              <a:t> Luân</a:t>
            </a:r>
          </a:p>
          <a:p>
            <a:pPr algn="l"/>
            <a:r>
              <a:rPr lang="en-US"/>
              <a:t>Lê </a:t>
            </a:r>
            <a:r>
              <a:rPr lang="en-US" err="1"/>
              <a:t>Hữu</a:t>
            </a:r>
            <a:r>
              <a:rPr lang="en-US"/>
              <a:t> Luân</a:t>
            </a:r>
          </a:p>
        </p:txBody>
      </p:sp>
      <p:sp>
        <p:nvSpPr>
          <p:cNvPr id="4" name="Subtitle 2">
            <a:extLst>
              <a:ext uri="{FF2B5EF4-FFF2-40B4-BE49-F238E27FC236}">
                <a16:creationId xmlns:a16="http://schemas.microsoft.com/office/drawing/2014/main" id="{8ABA06F4-B306-4273-9574-AAF442E552C2}"/>
              </a:ext>
            </a:extLst>
          </p:cNvPr>
          <p:cNvSpPr txBox="1">
            <a:spLocks/>
          </p:cNvSpPr>
          <p:nvPr/>
        </p:nvSpPr>
        <p:spPr>
          <a:xfrm>
            <a:off x="3830128" y="4079875"/>
            <a:ext cx="226587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300000"/>
              </a:lnSpc>
            </a:pPr>
            <a:r>
              <a:rPr lang="en-US"/>
              <a:t>#teamdeepweb</a:t>
            </a:r>
          </a:p>
        </p:txBody>
      </p:sp>
      <p:sp>
        <p:nvSpPr>
          <p:cNvPr id="5" name="Subtitle 2">
            <a:extLst>
              <a:ext uri="{FF2B5EF4-FFF2-40B4-BE49-F238E27FC236}">
                <a16:creationId xmlns:a16="http://schemas.microsoft.com/office/drawing/2014/main" id="{33A40CE3-12C9-43EF-AB47-E6DB232EFD10}"/>
              </a:ext>
            </a:extLst>
          </p:cNvPr>
          <p:cNvSpPr txBox="1">
            <a:spLocks/>
          </p:cNvSpPr>
          <p:nvPr/>
        </p:nvSpPr>
        <p:spPr>
          <a:xfrm>
            <a:off x="8361873" y="4049243"/>
            <a:ext cx="1672107" cy="1655762"/>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CT030343</a:t>
            </a:r>
          </a:p>
          <a:p>
            <a:pPr algn="l"/>
            <a:r>
              <a:rPr lang="en-US"/>
              <a:t>AT150809</a:t>
            </a:r>
          </a:p>
          <a:p>
            <a:pPr algn="l"/>
            <a:r>
              <a:rPr lang="en-US"/>
              <a:t>AT150850</a:t>
            </a:r>
          </a:p>
          <a:p>
            <a:pPr algn="l"/>
            <a:r>
              <a:rPr lang="en-US"/>
              <a:t>AT150731</a:t>
            </a:r>
          </a:p>
          <a:p>
            <a:pPr algn="l"/>
            <a:r>
              <a:rPr lang="en-US"/>
              <a:t>AT150830</a:t>
            </a:r>
          </a:p>
        </p:txBody>
      </p:sp>
    </p:spTree>
    <p:extLst>
      <p:ext uri="{BB962C8B-B14F-4D97-AF65-F5344CB8AC3E}">
        <p14:creationId xmlns:p14="http://schemas.microsoft.com/office/powerpoint/2010/main" val="367482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2C820-7A5B-43D4-9A3F-6A3D25C0C6B9}"/>
              </a:ext>
            </a:extLst>
          </p:cNvPr>
          <p:cNvSpPr>
            <a:spLocks noGrp="1"/>
          </p:cNvSpPr>
          <p:nvPr>
            <p:ph type="title"/>
          </p:nvPr>
        </p:nvSpPr>
        <p:spPr>
          <a:xfrm>
            <a:off x="838200" y="2766218"/>
            <a:ext cx="10515600" cy="1325563"/>
          </a:xfrm>
        </p:spPr>
        <p:txBody>
          <a:bodyPr/>
          <a:lstStyle/>
          <a:p>
            <a:pPr algn="ctr"/>
            <a:r>
              <a:rPr lang="en-US"/>
              <a:t>Cám ơn các bạn đã theo dõi!</a:t>
            </a:r>
          </a:p>
        </p:txBody>
      </p:sp>
      <p:sp>
        <p:nvSpPr>
          <p:cNvPr id="5" name="TextBox 4">
            <a:extLst>
              <a:ext uri="{FF2B5EF4-FFF2-40B4-BE49-F238E27FC236}">
                <a16:creationId xmlns:a16="http://schemas.microsoft.com/office/drawing/2014/main" id="{282CE7F4-33C9-44C8-9214-BF9A8D585974}"/>
              </a:ext>
            </a:extLst>
          </p:cNvPr>
          <p:cNvSpPr txBox="1"/>
          <p:nvPr/>
        </p:nvSpPr>
        <p:spPr>
          <a:xfrm>
            <a:off x="5077709" y="5244057"/>
            <a:ext cx="4824334" cy="461665"/>
          </a:xfrm>
          <a:prstGeom prst="rect">
            <a:avLst/>
          </a:prstGeom>
          <a:noFill/>
        </p:spPr>
        <p:txBody>
          <a:bodyPr wrap="none" rtlCol="0">
            <a:spAutoFit/>
          </a:bodyPr>
          <a:lstStyle/>
          <a:p>
            <a:r>
              <a:rPr lang="en-US" sz="2400">
                <a:latin typeface="+mj-lt"/>
              </a:rPr>
              <a:t>Có thắc mắc nào hãy đặt câu hỏi nhé!</a:t>
            </a:r>
          </a:p>
        </p:txBody>
      </p:sp>
      <p:pic>
        <p:nvPicPr>
          <p:cNvPr id="1038" name="Picture 14" descr="Just Do It Shia LaBeouf transparent PNG - StickPNG">
            <a:extLst>
              <a:ext uri="{FF2B5EF4-FFF2-40B4-BE49-F238E27FC236}">
                <a16:creationId xmlns:a16="http://schemas.microsoft.com/office/drawing/2014/main" id="{67AE5086-9717-4CA8-ABFB-7535F964C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2043" y="3136173"/>
            <a:ext cx="2289957" cy="372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51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891-7DFF-46B9-B028-1B53A948D4EB}"/>
              </a:ext>
            </a:extLst>
          </p:cNvPr>
          <p:cNvSpPr>
            <a:spLocks noGrp="1"/>
          </p:cNvSpPr>
          <p:nvPr>
            <p:ph type="title"/>
          </p:nvPr>
        </p:nvSpPr>
        <p:spPr/>
        <p:txBody>
          <a:bodyPr/>
          <a:lstStyle/>
          <a:p>
            <a:r>
              <a:rPr lang="en-US" b="1"/>
              <a:t>1. Đa nhiệm, song song và đồng thời</a:t>
            </a:r>
          </a:p>
        </p:txBody>
      </p:sp>
      <p:sp>
        <p:nvSpPr>
          <p:cNvPr id="3" name="Content Placeholder 2">
            <a:extLst>
              <a:ext uri="{FF2B5EF4-FFF2-40B4-BE49-F238E27FC236}">
                <a16:creationId xmlns:a16="http://schemas.microsoft.com/office/drawing/2014/main" id="{F46083A0-0B2B-4BB0-AFF6-ADF1448D325D}"/>
              </a:ext>
            </a:extLst>
          </p:cNvPr>
          <p:cNvSpPr>
            <a:spLocks noGrp="1"/>
          </p:cNvSpPr>
          <p:nvPr>
            <p:ph idx="1"/>
          </p:nvPr>
        </p:nvSpPr>
        <p:spPr/>
        <p:txBody>
          <a:bodyPr/>
          <a:lstStyle/>
          <a:p>
            <a:pPr marL="0" indent="0" algn="just">
              <a:buNone/>
            </a:pPr>
            <a:r>
              <a:rPr lang="en-US" b="1">
                <a:latin typeface="Calibri" panose="020F0502020204030204" pitchFamily="34" charset="0"/>
                <a:cs typeface="Calibri" panose="020F0502020204030204" pitchFamily="34" charset="0"/>
              </a:rPr>
              <a:t>Đa nhiệm </a:t>
            </a:r>
            <a:r>
              <a:rPr lang="en-US">
                <a:latin typeface="Calibri" panose="020F0502020204030204" pitchFamily="34" charset="0"/>
                <a:cs typeface="Calibri" panose="020F0502020204030204" pitchFamily="34" charset="0"/>
              </a:rPr>
              <a:t>là việc chạy </a:t>
            </a:r>
            <a:r>
              <a:rPr lang="en-US" i="1">
                <a:latin typeface="Calibri" panose="020F0502020204030204" pitchFamily="34" charset="0"/>
                <a:cs typeface="Calibri" panose="020F0502020204030204" pitchFamily="34" charset="0"/>
              </a:rPr>
              <a:t>đồng thời </a:t>
            </a:r>
            <a:r>
              <a:rPr lang="en-US">
                <a:latin typeface="Calibri" panose="020F0502020204030204" pitchFamily="34" charset="0"/>
                <a:cs typeface="Calibri" panose="020F0502020204030204" pitchFamily="34" charset="0"/>
              </a:rPr>
              <a:t>và </a:t>
            </a:r>
            <a:r>
              <a:rPr lang="en-US" i="1">
                <a:latin typeface="Calibri" panose="020F0502020204030204" pitchFamily="34" charset="0"/>
                <a:cs typeface="Calibri" panose="020F0502020204030204" pitchFamily="34" charset="0"/>
              </a:rPr>
              <a:t>song song </a:t>
            </a:r>
            <a:r>
              <a:rPr lang="en-US">
                <a:latin typeface="Calibri" panose="020F0502020204030204" pitchFamily="34" charset="0"/>
                <a:cs typeface="Calibri" panose="020F0502020204030204" pitchFamily="34" charset="0"/>
              </a:rPr>
              <a:t>hai hay nhiều tác vụ cùng một lúc:</a:t>
            </a:r>
          </a:p>
          <a:p>
            <a:pPr algn="just"/>
            <a:r>
              <a:rPr lang="en-US">
                <a:latin typeface="Calibri" panose="020F0502020204030204" pitchFamily="34" charset="0"/>
                <a:cs typeface="Calibri" panose="020F0502020204030204" pitchFamily="34" charset="0"/>
              </a:rPr>
              <a:t>Xử lý </a:t>
            </a:r>
            <a:r>
              <a:rPr lang="en-US" b="1">
                <a:latin typeface="Calibri" panose="020F0502020204030204" pitchFamily="34" charset="0"/>
                <a:cs typeface="Calibri" panose="020F0502020204030204" pitchFamily="34" charset="0"/>
              </a:rPr>
              <a:t>đồng thời </a:t>
            </a:r>
            <a:r>
              <a:rPr lang="en-US">
                <a:latin typeface="Calibri" panose="020F0502020204030204" pitchFamily="34" charset="0"/>
                <a:cs typeface="Calibri" panose="020F0502020204030204" pitchFamily="34" charset="0"/>
              </a:rPr>
              <a:t>là khả năng phân chia và điều phối nhiều tác vụ khác nhau trong cùng một khoảng thời gian và tại một thời điểm chỉ có thể xử lý một tác vụ.</a:t>
            </a:r>
          </a:p>
          <a:p>
            <a:pPr algn="just"/>
            <a:r>
              <a:rPr lang="en-US">
                <a:latin typeface="Calibri" panose="020F0502020204030204" pitchFamily="34" charset="0"/>
                <a:cs typeface="Calibri" panose="020F0502020204030204" pitchFamily="34" charset="0"/>
              </a:rPr>
              <a:t>Xử lý </a:t>
            </a:r>
            <a:r>
              <a:rPr lang="en-US" b="1">
                <a:latin typeface="Calibri" panose="020F0502020204030204" pitchFamily="34" charset="0"/>
                <a:cs typeface="Calibri" panose="020F0502020204030204" pitchFamily="34" charset="0"/>
              </a:rPr>
              <a:t>song song </a:t>
            </a:r>
            <a:r>
              <a:rPr lang="en-US">
                <a:latin typeface="Calibri" panose="020F0502020204030204" pitchFamily="34" charset="0"/>
                <a:cs typeface="Calibri" panose="020F0502020204030204" pitchFamily="34" charset="0"/>
              </a:rPr>
              <a:t>là khả năng xử lý nhiều tác vụ khác nhau trong cùng một thời điểm, các tác vụ này hoàn toàn độc lập với nhau.</a:t>
            </a:r>
          </a:p>
        </p:txBody>
      </p:sp>
    </p:spTree>
    <p:extLst>
      <p:ext uri="{BB962C8B-B14F-4D97-AF65-F5344CB8AC3E}">
        <p14:creationId xmlns:p14="http://schemas.microsoft.com/office/powerpoint/2010/main" val="227592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2E4933-FEE6-4DB6-97DF-4C03220175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5364" y="783115"/>
            <a:ext cx="10201275" cy="1895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CBEB1C-B752-4017-9A38-616A361497E0}"/>
              </a:ext>
            </a:extLst>
          </p:cNvPr>
          <p:cNvSpPr txBox="1"/>
          <p:nvPr/>
        </p:nvSpPr>
        <p:spPr>
          <a:xfrm>
            <a:off x="3327043" y="2656052"/>
            <a:ext cx="5537915" cy="461665"/>
          </a:xfrm>
          <a:prstGeom prst="rect">
            <a:avLst/>
          </a:prstGeom>
          <a:noFill/>
        </p:spPr>
        <p:txBody>
          <a:bodyPr wrap="square" rtlCol="0">
            <a:spAutoFit/>
          </a:bodyPr>
          <a:lstStyle/>
          <a:p>
            <a:pPr algn="ctr"/>
            <a:r>
              <a:rPr lang="en-US" sz="2400" i="1"/>
              <a:t>Xử lý đồng thời</a:t>
            </a:r>
          </a:p>
        </p:txBody>
      </p:sp>
      <p:pic>
        <p:nvPicPr>
          <p:cNvPr id="1028" name="Picture 4">
            <a:extLst>
              <a:ext uri="{FF2B5EF4-FFF2-40B4-BE49-F238E27FC236}">
                <a16:creationId xmlns:a16="http://schemas.microsoft.com/office/drawing/2014/main" id="{299A3D80-821A-4792-9C4A-746AAC62B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612" y="3429000"/>
            <a:ext cx="6962775" cy="21050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A89B188-8D8B-4EB6-B6AA-216CB0EA7057}"/>
              </a:ext>
            </a:extLst>
          </p:cNvPr>
          <p:cNvSpPr txBox="1"/>
          <p:nvPr/>
        </p:nvSpPr>
        <p:spPr>
          <a:xfrm>
            <a:off x="3327043" y="5534025"/>
            <a:ext cx="5537915" cy="461665"/>
          </a:xfrm>
          <a:prstGeom prst="rect">
            <a:avLst/>
          </a:prstGeom>
          <a:noFill/>
        </p:spPr>
        <p:txBody>
          <a:bodyPr wrap="square" rtlCol="0">
            <a:spAutoFit/>
          </a:bodyPr>
          <a:lstStyle/>
          <a:p>
            <a:pPr algn="ctr"/>
            <a:r>
              <a:rPr lang="en-US" sz="2400" i="1"/>
              <a:t>Xử lý song song</a:t>
            </a:r>
          </a:p>
        </p:txBody>
      </p:sp>
    </p:spTree>
    <p:extLst>
      <p:ext uri="{BB962C8B-B14F-4D97-AF65-F5344CB8AC3E}">
        <p14:creationId xmlns:p14="http://schemas.microsoft.com/office/powerpoint/2010/main" val="296015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891-7DFF-46B9-B028-1B53A948D4EB}"/>
              </a:ext>
            </a:extLst>
          </p:cNvPr>
          <p:cNvSpPr>
            <a:spLocks noGrp="1"/>
          </p:cNvSpPr>
          <p:nvPr>
            <p:ph type="title"/>
          </p:nvPr>
        </p:nvSpPr>
        <p:spPr/>
        <p:txBody>
          <a:bodyPr/>
          <a:lstStyle/>
          <a:p>
            <a:r>
              <a:rPr lang="en-US" b="1"/>
              <a:t>2. Thread – Multi-threading</a:t>
            </a:r>
          </a:p>
        </p:txBody>
      </p:sp>
      <p:sp>
        <p:nvSpPr>
          <p:cNvPr id="3" name="Content Placeholder 2">
            <a:extLst>
              <a:ext uri="{FF2B5EF4-FFF2-40B4-BE49-F238E27FC236}">
                <a16:creationId xmlns:a16="http://schemas.microsoft.com/office/drawing/2014/main" id="{F46083A0-0B2B-4BB0-AFF6-ADF1448D325D}"/>
              </a:ext>
            </a:extLst>
          </p:cNvPr>
          <p:cNvSpPr>
            <a:spLocks noGrp="1"/>
          </p:cNvSpPr>
          <p:nvPr>
            <p:ph idx="1"/>
          </p:nvPr>
        </p:nvSpPr>
        <p:spPr/>
        <p:txBody>
          <a:bodyPr/>
          <a:lstStyle/>
          <a:p>
            <a:pPr marL="0" indent="0">
              <a:buNone/>
            </a:pPr>
            <a:r>
              <a:rPr lang="en-US" i="0">
                <a:effectLst/>
                <a:latin typeface="Calibri" panose="020F0502020204030204" pitchFamily="34" charset="0"/>
                <a:cs typeface="Calibri" panose="020F0502020204030204" pitchFamily="34" charset="0"/>
              </a:rPr>
              <a:t>Ứng dụng của việc xử lí đa nhiệm trên CPU có nhiều core và thread:</a:t>
            </a:r>
          </a:p>
          <a:p>
            <a:r>
              <a:rPr lang="vi-VN" b="1" i="0">
                <a:effectLst/>
                <a:latin typeface="Calibri" panose="020F0502020204030204" pitchFamily="34" charset="0"/>
                <a:cs typeface="Calibri" panose="020F0502020204030204" pitchFamily="34" charset="0"/>
              </a:rPr>
              <a:t>Thread</a:t>
            </a:r>
            <a:r>
              <a:rPr lang="vi-VN" b="0" i="0">
                <a:effectLst/>
                <a:latin typeface="Calibri" panose="020F0502020204030204" pitchFamily="34" charset="0"/>
                <a:cs typeface="Calibri" panose="020F0502020204030204" pitchFamily="34" charset="0"/>
              </a:rPr>
              <a:t> (luồng) là một tiến trình con (sub-process)</a:t>
            </a:r>
            <a:r>
              <a:rPr lang="en-US" b="0" i="0">
                <a:effectLst/>
                <a:latin typeface="Calibri" panose="020F0502020204030204" pitchFamily="34" charset="0"/>
                <a:cs typeface="Calibri" panose="020F0502020204030204" pitchFamily="34" charset="0"/>
              </a:rPr>
              <a:t>.</a:t>
            </a:r>
          </a:p>
          <a:p>
            <a:r>
              <a:rPr lang="en-US" b="1">
                <a:latin typeface="Calibri" panose="020F0502020204030204" pitchFamily="34" charset="0"/>
                <a:cs typeface="Calibri" panose="020F0502020204030204" pitchFamily="34" charset="0"/>
              </a:rPr>
              <a:t>Multi-thread</a:t>
            </a:r>
            <a:r>
              <a:rPr lang="en-US">
                <a:latin typeface="Calibri" panose="020F0502020204030204" pitchFamily="34" charset="0"/>
                <a:cs typeface="Calibri" panose="020F0502020204030204" pitchFamily="34" charset="0"/>
              </a:rPr>
              <a:t> (đa luồng) là một tiến trình thực hiện nhiều luồng đồng thời.</a:t>
            </a:r>
          </a:p>
        </p:txBody>
      </p:sp>
    </p:spTree>
    <p:extLst>
      <p:ext uri="{BB962C8B-B14F-4D97-AF65-F5344CB8AC3E}">
        <p14:creationId xmlns:p14="http://schemas.microsoft.com/office/powerpoint/2010/main" val="190572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45FA920-E5B0-4490-8A99-7E3DDB27A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808" y="571836"/>
            <a:ext cx="5146383" cy="51463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3F90D21-9D8A-495E-910D-EA0EFBE667EF}"/>
              </a:ext>
            </a:extLst>
          </p:cNvPr>
          <p:cNvSpPr txBox="1"/>
          <p:nvPr/>
        </p:nvSpPr>
        <p:spPr>
          <a:xfrm>
            <a:off x="3327041" y="5718219"/>
            <a:ext cx="5537915" cy="461665"/>
          </a:xfrm>
          <a:prstGeom prst="rect">
            <a:avLst/>
          </a:prstGeom>
          <a:noFill/>
        </p:spPr>
        <p:txBody>
          <a:bodyPr wrap="square" rtlCol="0">
            <a:spAutoFit/>
          </a:bodyPr>
          <a:lstStyle/>
          <a:p>
            <a:pPr algn="ctr"/>
            <a:r>
              <a:rPr lang="en-US" sz="2400" i="1"/>
              <a:t>Mô hình multi-thread trong proccess</a:t>
            </a:r>
          </a:p>
        </p:txBody>
      </p:sp>
    </p:spTree>
    <p:extLst>
      <p:ext uri="{BB962C8B-B14F-4D97-AF65-F5344CB8AC3E}">
        <p14:creationId xmlns:p14="http://schemas.microsoft.com/office/powerpoint/2010/main" val="358100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A894-1EAF-4A9D-BFE5-142BF87111C0}"/>
              </a:ext>
            </a:extLst>
          </p:cNvPr>
          <p:cNvSpPr>
            <a:spLocks noGrp="1"/>
          </p:cNvSpPr>
          <p:nvPr>
            <p:ph type="title"/>
          </p:nvPr>
        </p:nvSpPr>
        <p:spPr/>
        <p:txBody>
          <a:bodyPr/>
          <a:lstStyle/>
          <a:p>
            <a:r>
              <a:rPr lang="en-US" b="1"/>
              <a:t>3. Phương pháp nhân hai ma trận</a:t>
            </a:r>
          </a:p>
        </p:txBody>
      </p:sp>
      <p:pic>
        <p:nvPicPr>
          <p:cNvPr id="4098" name="Picture 2" descr="Best Matrix Multiplication GIFs | Gfycat">
            <a:extLst>
              <a:ext uri="{FF2B5EF4-FFF2-40B4-BE49-F238E27FC236}">
                <a16:creationId xmlns:a16="http://schemas.microsoft.com/office/drawing/2014/main" id="{01245C37-1C60-4AE7-8794-EE5C0689961B}"/>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76435" y="1609087"/>
            <a:ext cx="4877365" cy="3639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ác thuật toán nhân ma trận | Huy's Blog">
            <a:extLst>
              <a:ext uri="{FF2B5EF4-FFF2-40B4-BE49-F238E27FC236}">
                <a16:creationId xmlns:a16="http://schemas.microsoft.com/office/drawing/2014/main" id="{FBF7CF34-7E70-4EF9-8677-81EFE3262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566" y="1757361"/>
            <a:ext cx="3810000" cy="3343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F40-832A-40B2-931E-901DE54DA1AF}"/>
              </a:ext>
            </a:extLst>
          </p:cNvPr>
          <p:cNvSpPr txBox="1"/>
          <p:nvPr/>
        </p:nvSpPr>
        <p:spPr>
          <a:xfrm>
            <a:off x="3327042" y="5315585"/>
            <a:ext cx="5537915" cy="461665"/>
          </a:xfrm>
          <a:prstGeom prst="rect">
            <a:avLst/>
          </a:prstGeom>
          <a:noFill/>
        </p:spPr>
        <p:txBody>
          <a:bodyPr wrap="square" rtlCol="0">
            <a:spAutoFit/>
          </a:bodyPr>
          <a:lstStyle/>
          <a:p>
            <a:pPr algn="ctr"/>
            <a:r>
              <a:rPr lang="en-US" sz="2400" i="1"/>
              <a:t>Nhân hai ma trận</a:t>
            </a:r>
          </a:p>
        </p:txBody>
      </p:sp>
    </p:spTree>
    <p:extLst>
      <p:ext uri="{BB962C8B-B14F-4D97-AF65-F5344CB8AC3E}">
        <p14:creationId xmlns:p14="http://schemas.microsoft.com/office/powerpoint/2010/main" val="1017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A894-1EAF-4A9D-BFE5-142BF87111C0}"/>
              </a:ext>
            </a:extLst>
          </p:cNvPr>
          <p:cNvSpPr>
            <a:spLocks noGrp="1"/>
          </p:cNvSpPr>
          <p:nvPr>
            <p:ph type="title"/>
          </p:nvPr>
        </p:nvSpPr>
        <p:spPr/>
        <p:txBody>
          <a:bodyPr/>
          <a:lstStyle/>
          <a:p>
            <a:r>
              <a:rPr lang="en-US" b="1"/>
              <a:t>4. Ứng dụng</a:t>
            </a:r>
          </a:p>
        </p:txBody>
      </p:sp>
      <p:sp>
        <p:nvSpPr>
          <p:cNvPr id="6" name="TextBox 5">
            <a:extLst>
              <a:ext uri="{FF2B5EF4-FFF2-40B4-BE49-F238E27FC236}">
                <a16:creationId xmlns:a16="http://schemas.microsoft.com/office/drawing/2014/main" id="{E36E9F40-832A-40B2-931E-901DE54DA1AF}"/>
              </a:ext>
            </a:extLst>
          </p:cNvPr>
          <p:cNvSpPr txBox="1"/>
          <p:nvPr/>
        </p:nvSpPr>
        <p:spPr>
          <a:xfrm>
            <a:off x="3327039" y="4939741"/>
            <a:ext cx="5537915" cy="461665"/>
          </a:xfrm>
          <a:prstGeom prst="rect">
            <a:avLst/>
          </a:prstGeom>
          <a:noFill/>
        </p:spPr>
        <p:txBody>
          <a:bodyPr wrap="square" rtlCol="0">
            <a:spAutoFit/>
          </a:bodyPr>
          <a:lstStyle/>
          <a:p>
            <a:pPr algn="ctr"/>
            <a:r>
              <a:rPr lang="en-US" sz="2400" i="1"/>
              <a:t>Phương pháp nhân hai ma trận</a:t>
            </a:r>
          </a:p>
        </p:txBody>
      </p:sp>
      <p:pic>
        <p:nvPicPr>
          <p:cNvPr id="18" name="Content Placeholder 17">
            <a:extLst>
              <a:ext uri="{FF2B5EF4-FFF2-40B4-BE49-F238E27FC236}">
                <a16:creationId xmlns:a16="http://schemas.microsoft.com/office/drawing/2014/main" id="{143ADCA8-3103-4667-83CC-EE6E78A04C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358" y="1569032"/>
            <a:ext cx="11239275" cy="3370709"/>
          </a:xfrm>
        </p:spPr>
      </p:pic>
    </p:spTree>
    <p:extLst>
      <p:ext uri="{BB962C8B-B14F-4D97-AF65-F5344CB8AC3E}">
        <p14:creationId xmlns:p14="http://schemas.microsoft.com/office/powerpoint/2010/main" val="106646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6E9F40-832A-40B2-931E-901DE54DA1AF}"/>
              </a:ext>
            </a:extLst>
          </p:cNvPr>
          <p:cNvSpPr txBox="1"/>
          <p:nvPr/>
        </p:nvSpPr>
        <p:spPr>
          <a:xfrm>
            <a:off x="3327037" y="4579989"/>
            <a:ext cx="5537915" cy="461665"/>
          </a:xfrm>
          <a:prstGeom prst="rect">
            <a:avLst/>
          </a:prstGeom>
          <a:noFill/>
        </p:spPr>
        <p:txBody>
          <a:bodyPr wrap="square" rtlCol="0">
            <a:spAutoFit/>
          </a:bodyPr>
          <a:lstStyle/>
          <a:p>
            <a:pPr algn="ctr"/>
            <a:r>
              <a:rPr lang="en-US" sz="2400" i="1"/>
              <a:t>Sơ đồ chương trình nhân hai ma trận</a:t>
            </a:r>
          </a:p>
        </p:txBody>
      </p:sp>
      <p:pic>
        <p:nvPicPr>
          <p:cNvPr id="9" name="Content Placeholder 8">
            <a:extLst>
              <a:ext uri="{FF2B5EF4-FFF2-40B4-BE49-F238E27FC236}">
                <a16:creationId xmlns:a16="http://schemas.microsoft.com/office/drawing/2014/main" id="{E7CBE891-E897-4EF9-BF6C-CDDF96BCFC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627" y="1456594"/>
            <a:ext cx="11408737" cy="3123395"/>
          </a:xfrm>
        </p:spPr>
      </p:pic>
    </p:spTree>
    <p:extLst>
      <p:ext uri="{BB962C8B-B14F-4D97-AF65-F5344CB8AC3E}">
        <p14:creationId xmlns:p14="http://schemas.microsoft.com/office/powerpoint/2010/main" val="230974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A894-1EAF-4A9D-BFE5-142BF87111C0}"/>
              </a:ext>
            </a:extLst>
          </p:cNvPr>
          <p:cNvSpPr>
            <a:spLocks noGrp="1"/>
          </p:cNvSpPr>
          <p:nvPr>
            <p:ph type="title"/>
          </p:nvPr>
        </p:nvSpPr>
        <p:spPr/>
        <p:txBody>
          <a:bodyPr/>
          <a:lstStyle/>
          <a:p>
            <a:r>
              <a:rPr lang="en-US" b="1"/>
              <a:t>5. Kết quả</a:t>
            </a:r>
          </a:p>
        </p:txBody>
      </p:sp>
      <p:sp>
        <p:nvSpPr>
          <p:cNvPr id="6" name="TextBox 5">
            <a:extLst>
              <a:ext uri="{FF2B5EF4-FFF2-40B4-BE49-F238E27FC236}">
                <a16:creationId xmlns:a16="http://schemas.microsoft.com/office/drawing/2014/main" id="{E36E9F40-832A-40B2-931E-901DE54DA1AF}"/>
              </a:ext>
            </a:extLst>
          </p:cNvPr>
          <p:cNvSpPr txBox="1"/>
          <p:nvPr/>
        </p:nvSpPr>
        <p:spPr>
          <a:xfrm>
            <a:off x="2144113" y="5505717"/>
            <a:ext cx="8464000" cy="461665"/>
          </a:xfrm>
          <a:prstGeom prst="rect">
            <a:avLst/>
          </a:prstGeom>
          <a:noFill/>
        </p:spPr>
        <p:txBody>
          <a:bodyPr wrap="square" rtlCol="0">
            <a:spAutoFit/>
          </a:bodyPr>
          <a:lstStyle/>
          <a:p>
            <a:pPr algn="ctr"/>
            <a:r>
              <a:rPr lang="en-US" sz="2400" i="1"/>
              <a:t>Kết quả thực nghiệm (CPU Intel G4560 2 cores 4 threads)</a:t>
            </a:r>
          </a:p>
        </p:txBody>
      </p:sp>
      <p:pic>
        <p:nvPicPr>
          <p:cNvPr id="7" name="Picture 6">
            <a:extLst>
              <a:ext uri="{FF2B5EF4-FFF2-40B4-BE49-F238E27FC236}">
                <a16:creationId xmlns:a16="http://schemas.microsoft.com/office/drawing/2014/main" id="{811FCF04-98E6-4B50-9D2C-76EA21623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128" y="1352283"/>
            <a:ext cx="5537915" cy="4153436"/>
          </a:xfrm>
          <a:prstGeom prst="rect">
            <a:avLst/>
          </a:prstGeom>
        </p:spPr>
      </p:pic>
      <p:pic>
        <p:nvPicPr>
          <p:cNvPr id="9" name="Picture 8">
            <a:extLst>
              <a:ext uri="{FF2B5EF4-FFF2-40B4-BE49-F238E27FC236}">
                <a16:creationId xmlns:a16="http://schemas.microsoft.com/office/drawing/2014/main" id="{21A4E61C-72AF-42A8-A160-B81B9C01C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352282"/>
            <a:ext cx="5537913" cy="4153435"/>
          </a:xfrm>
          <a:prstGeom prst="rect">
            <a:avLst/>
          </a:prstGeom>
        </p:spPr>
      </p:pic>
    </p:spTree>
    <p:extLst>
      <p:ext uri="{BB962C8B-B14F-4D97-AF65-F5344CB8AC3E}">
        <p14:creationId xmlns:p14="http://schemas.microsoft.com/office/powerpoint/2010/main" val="50218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278</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Calibri Light (Headings)</vt:lpstr>
      <vt:lpstr>Office Theme</vt:lpstr>
      <vt:lpstr>HỌC VIỆN KỸ THUẬT MẬT MÃ  BÀI THUYẾT TRÌNH MÔN NGUYÊN LÍ HỆ ĐIỀU HÀNH Bài 4.1: Ứng dụng multi-thread trong bài toán nhân ma trận</vt:lpstr>
      <vt:lpstr>1. Đa nhiệm, song song và đồng thời</vt:lpstr>
      <vt:lpstr>PowerPoint Presentation</vt:lpstr>
      <vt:lpstr>2. Thread – Multi-threading</vt:lpstr>
      <vt:lpstr>PowerPoint Presentation</vt:lpstr>
      <vt:lpstr>3. Phương pháp nhân hai ma trận</vt:lpstr>
      <vt:lpstr>4. Ứng dụng</vt:lpstr>
      <vt:lpstr>PowerPoint Presentation</vt:lpstr>
      <vt:lpstr>5. Kết quả</vt:lpstr>
      <vt:lpstr>Cám ơn các bạn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Mật Mã  Bài thuyết trình môn Nguyên Lý Hệ Điều Hành</dc:title>
  <dc:creator>NGO SANG</dc:creator>
  <cp:lastModifiedBy>NGO SANG</cp:lastModifiedBy>
  <cp:revision>72</cp:revision>
  <dcterms:created xsi:type="dcterms:W3CDTF">2021-04-15T15:01:16Z</dcterms:created>
  <dcterms:modified xsi:type="dcterms:W3CDTF">2021-04-16T12:34:57Z</dcterms:modified>
</cp:coreProperties>
</file>