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71" r:id="rId3"/>
    <p:sldId id="257" r:id="rId4"/>
    <p:sldId id="272" r:id="rId5"/>
    <p:sldId id="273" r:id="rId6"/>
    <p:sldId id="287" r:id="rId7"/>
    <p:sldId id="274" r:id="rId8"/>
    <p:sldId id="288" r:id="rId9"/>
    <p:sldId id="276" r:id="rId10"/>
    <p:sldId id="289" r:id="rId11"/>
    <p:sldId id="290" r:id="rId12"/>
    <p:sldId id="291" r:id="rId13"/>
    <p:sldId id="292" r:id="rId14"/>
    <p:sldId id="278" r:id="rId15"/>
    <p:sldId id="280" r:id="rId16"/>
    <p:sldId id="281" r:id="rId17"/>
    <p:sldId id="282" r:id="rId18"/>
    <p:sldId id="293" r:id="rId19"/>
    <p:sldId id="294" r:id="rId20"/>
    <p:sldId id="295" r:id="rId21"/>
    <p:sldId id="296" r:id="rId22"/>
    <p:sldId id="297" r:id="rId23"/>
    <p:sldId id="298" r:id="rId24"/>
    <p:sldId id="286" r:id="rId25"/>
    <p:sldId id="299" r:id="rId26"/>
    <p:sldId id="283" r:id="rId27"/>
    <p:sldId id="300" r:id="rId28"/>
    <p:sldId id="285" r:id="rId29"/>
    <p:sldId id="301"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4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396D08-62C9-4825-8AEF-16330FD700E8}" type="datetimeFigureOut">
              <a:rPr lang="vi-VN" smtClean="0"/>
              <a:t>27/10/2023</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FD1B1DA9-7A60-4E81-9292-A00C29CA0312}" type="slidenum">
              <a:rPr lang="vi-VN" smtClean="0"/>
              <a:t>‹#›</a:t>
            </a:fld>
            <a:endParaRPr lang="vi-VN"/>
          </a:p>
        </p:txBody>
      </p:sp>
    </p:spTree>
    <p:extLst>
      <p:ext uri="{BB962C8B-B14F-4D97-AF65-F5344CB8AC3E}">
        <p14:creationId xmlns:p14="http://schemas.microsoft.com/office/powerpoint/2010/main" val="1879058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396D08-62C9-4825-8AEF-16330FD700E8}" type="datetimeFigureOut">
              <a:rPr lang="vi-VN" smtClean="0"/>
              <a:t>27/10/2023</a:t>
            </a:fld>
            <a:endParaRPr lang="vi-VN"/>
          </a:p>
        </p:txBody>
      </p:sp>
      <p:sp>
        <p:nvSpPr>
          <p:cNvPr id="5" name="Footer Placeholder 4"/>
          <p:cNvSpPr>
            <a:spLocks noGrp="1"/>
          </p:cNvSpPr>
          <p:nvPr>
            <p:ph type="ftr" sz="quarter" idx="11"/>
          </p:nvPr>
        </p:nvSpPr>
        <p:spPr/>
        <p:txBody>
          <a:bodyPr/>
          <a:lstStyle/>
          <a:p>
            <a:endParaRPr lang="vi-V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FD1B1DA9-7A60-4E81-9292-A00C29CA0312}" type="slidenum">
              <a:rPr lang="vi-VN" smtClean="0"/>
              <a:t>‹#›</a:t>
            </a:fld>
            <a:endParaRPr lang="vi-VN"/>
          </a:p>
        </p:txBody>
      </p:sp>
    </p:spTree>
    <p:extLst>
      <p:ext uri="{BB962C8B-B14F-4D97-AF65-F5344CB8AC3E}">
        <p14:creationId xmlns:p14="http://schemas.microsoft.com/office/powerpoint/2010/main" val="2277744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396D08-62C9-4825-8AEF-16330FD700E8}" type="datetimeFigureOut">
              <a:rPr lang="vi-VN" smtClean="0"/>
              <a:t>27/10/2023</a:t>
            </a:fld>
            <a:endParaRPr lang="vi-VN"/>
          </a:p>
        </p:txBody>
      </p:sp>
      <p:sp>
        <p:nvSpPr>
          <p:cNvPr id="5" name="Footer Placeholder 4"/>
          <p:cNvSpPr>
            <a:spLocks noGrp="1"/>
          </p:cNvSpPr>
          <p:nvPr>
            <p:ph type="ftr" sz="quarter" idx="11"/>
          </p:nvPr>
        </p:nvSpPr>
        <p:spPr/>
        <p:txBody>
          <a:bodyPr/>
          <a:lstStyle/>
          <a:p>
            <a:endParaRPr lang="vi-V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FD1B1DA9-7A60-4E81-9292-A00C29CA0312}" type="slidenum">
              <a:rPr lang="vi-VN" smtClean="0"/>
              <a:t>‹#›</a:t>
            </a:fld>
            <a:endParaRPr lang="vi-V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69445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7396D08-62C9-4825-8AEF-16330FD700E8}" type="datetimeFigureOut">
              <a:rPr lang="vi-VN" smtClean="0"/>
              <a:t>27/10/2023</a:t>
            </a:fld>
            <a:endParaRPr lang="vi-VN"/>
          </a:p>
        </p:txBody>
      </p:sp>
      <p:sp>
        <p:nvSpPr>
          <p:cNvPr id="6" name="Footer Placeholder 5"/>
          <p:cNvSpPr>
            <a:spLocks noGrp="1"/>
          </p:cNvSpPr>
          <p:nvPr>
            <p:ph type="ftr" sz="quarter" idx="11"/>
          </p:nvPr>
        </p:nvSpPr>
        <p:spPr/>
        <p:txBody>
          <a:bodyPr/>
          <a:lstStyle/>
          <a:p>
            <a:endParaRPr lang="vi-V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FD1B1DA9-7A60-4E81-9292-A00C29CA0312}" type="slidenum">
              <a:rPr lang="vi-VN" smtClean="0"/>
              <a:t>‹#›</a:t>
            </a:fld>
            <a:endParaRPr lang="vi-VN"/>
          </a:p>
        </p:txBody>
      </p:sp>
    </p:spTree>
    <p:extLst>
      <p:ext uri="{BB962C8B-B14F-4D97-AF65-F5344CB8AC3E}">
        <p14:creationId xmlns:p14="http://schemas.microsoft.com/office/powerpoint/2010/main" val="1610406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7396D08-62C9-4825-8AEF-16330FD700E8}" type="datetimeFigureOut">
              <a:rPr lang="vi-VN" smtClean="0"/>
              <a:t>27/10/2023</a:t>
            </a:fld>
            <a:endParaRPr lang="vi-VN"/>
          </a:p>
        </p:txBody>
      </p:sp>
      <p:sp>
        <p:nvSpPr>
          <p:cNvPr id="6" name="Footer Placeholder 5"/>
          <p:cNvSpPr>
            <a:spLocks noGrp="1"/>
          </p:cNvSpPr>
          <p:nvPr>
            <p:ph type="ftr" sz="quarter" idx="11"/>
          </p:nvPr>
        </p:nvSpPr>
        <p:spPr/>
        <p:txBody>
          <a:bodyPr/>
          <a:lstStyle/>
          <a:p>
            <a:endParaRPr lang="vi-V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FD1B1DA9-7A60-4E81-9292-A00C29CA0312}" type="slidenum">
              <a:rPr lang="vi-VN" smtClean="0"/>
              <a:t>‹#›</a:t>
            </a:fld>
            <a:endParaRPr lang="vi-V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024961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7396D08-62C9-4825-8AEF-16330FD700E8}" type="datetimeFigureOut">
              <a:rPr lang="vi-VN" smtClean="0"/>
              <a:t>27/10/2023</a:t>
            </a:fld>
            <a:endParaRPr lang="vi-VN"/>
          </a:p>
        </p:txBody>
      </p:sp>
      <p:sp>
        <p:nvSpPr>
          <p:cNvPr id="6" name="Footer Placeholder 5"/>
          <p:cNvSpPr>
            <a:spLocks noGrp="1"/>
          </p:cNvSpPr>
          <p:nvPr>
            <p:ph type="ftr" sz="quarter" idx="11"/>
          </p:nvPr>
        </p:nvSpPr>
        <p:spPr/>
        <p:txBody>
          <a:bodyPr/>
          <a:lstStyle/>
          <a:p>
            <a:endParaRPr lang="vi-V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FD1B1DA9-7A60-4E81-9292-A00C29CA0312}" type="slidenum">
              <a:rPr lang="vi-VN" smtClean="0"/>
              <a:t>‹#›</a:t>
            </a:fld>
            <a:endParaRPr lang="vi-VN"/>
          </a:p>
        </p:txBody>
      </p:sp>
    </p:spTree>
    <p:extLst>
      <p:ext uri="{BB962C8B-B14F-4D97-AF65-F5344CB8AC3E}">
        <p14:creationId xmlns:p14="http://schemas.microsoft.com/office/powerpoint/2010/main" val="2332482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96D08-62C9-4825-8AEF-16330FD700E8}" type="datetimeFigureOut">
              <a:rPr lang="vi-VN" smtClean="0"/>
              <a:t>27/10/2023</a:t>
            </a:fld>
            <a:endParaRPr lang="vi-VN"/>
          </a:p>
        </p:txBody>
      </p:sp>
      <p:sp>
        <p:nvSpPr>
          <p:cNvPr id="5" name="Footer Placeholder 4"/>
          <p:cNvSpPr>
            <a:spLocks noGrp="1"/>
          </p:cNvSpPr>
          <p:nvPr>
            <p:ph type="ftr" sz="quarter" idx="11"/>
          </p:nvPr>
        </p:nvSpPr>
        <p:spPr/>
        <p:txBody>
          <a:bodyPr/>
          <a:lstStyle/>
          <a:p>
            <a:endParaRPr lang="vi-V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D1B1DA9-7A60-4E81-9292-A00C29CA0312}" type="slidenum">
              <a:rPr lang="vi-VN" smtClean="0"/>
              <a:t>‹#›</a:t>
            </a:fld>
            <a:endParaRPr lang="vi-VN"/>
          </a:p>
        </p:txBody>
      </p:sp>
    </p:spTree>
    <p:extLst>
      <p:ext uri="{BB962C8B-B14F-4D97-AF65-F5344CB8AC3E}">
        <p14:creationId xmlns:p14="http://schemas.microsoft.com/office/powerpoint/2010/main" val="2576911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96D08-62C9-4825-8AEF-16330FD700E8}" type="datetimeFigureOut">
              <a:rPr lang="vi-VN" smtClean="0"/>
              <a:t>27/10/2023</a:t>
            </a:fld>
            <a:endParaRPr lang="vi-VN"/>
          </a:p>
        </p:txBody>
      </p:sp>
      <p:sp>
        <p:nvSpPr>
          <p:cNvPr id="5" name="Footer Placeholder 4"/>
          <p:cNvSpPr>
            <a:spLocks noGrp="1"/>
          </p:cNvSpPr>
          <p:nvPr>
            <p:ph type="ftr" sz="quarter" idx="11"/>
          </p:nvPr>
        </p:nvSpPr>
        <p:spPr/>
        <p:txBody>
          <a:bodyPr/>
          <a:lstStyle/>
          <a:p>
            <a:endParaRPr lang="vi-V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D1B1DA9-7A60-4E81-9292-A00C29CA0312}" type="slidenum">
              <a:rPr lang="vi-VN" smtClean="0"/>
              <a:t>‹#›</a:t>
            </a:fld>
            <a:endParaRPr lang="vi-VN"/>
          </a:p>
        </p:txBody>
      </p:sp>
    </p:spTree>
    <p:extLst>
      <p:ext uri="{BB962C8B-B14F-4D97-AF65-F5344CB8AC3E}">
        <p14:creationId xmlns:p14="http://schemas.microsoft.com/office/powerpoint/2010/main" val="555108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96D08-62C9-4825-8AEF-16330FD700E8}" type="datetimeFigureOut">
              <a:rPr lang="vi-VN" smtClean="0"/>
              <a:t>27/10/2023</a:t>
            </a:fld>
            <a:endParaRPr lang="vi-VN"/>
          </a:p>
        </p:txBody>
      </p:sp>
      <p:sp>
        <p:nvSpPr>
          <p:cNvPr id="5" name="Footer Placeholder 4"/>
          <p:cNvSpPr>
            <a:spLocks noGrp="1"/>
          </p:cNvSpPr>
          <p:nvPr>
            <p:ph type="ftr" sz="quarter" idx="11"/>
          </p:nvPr>
        </p:nvSpPr>
        <p:spPr/>
        <p:txBody>
          <a:bodyPr/>
          <a:lstStyle/>
          <a:p>
            <a:endParaRPr lang="vi-V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D1B1DA9-7A60-4E81-9292-A00C29CA0312}" type="slidenum">
              <a:rPr lang="vi-VN" smtClean="0"/>
              <a:t>‹#›</a:t>
            </a:fld>
            <a:endParaRPr lang="vi-VN"/>
          </a:p>
        </p:txBody>
      </p:sp>
    </p:spTree>
    <p:extLst>
      <p:ext uri="{BB962C8B-B14F-4D97-AF65-F5344CB8AC3E}">
        <p14:creationId xmlns:p14="http://schemas.microsoft.com/office/powerpoint/2010/main" val="4040840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396D08-62C9-4825-8AEF-16330FD700E8}" type="datetimeFigureOut">
              <a:rPr lang="vi-VN" smtClean="0"/>
              <a:t>27/10/2023</a:t>
            </a:fld>
            <a:endParaRPr lang="vi-VN"/>
          </a:p>
        </p:txBody>
      </p:sp>
      <p:sp>
        <p:nvSpPr>
          <p:cNvPr id="5" name="Footer Placeholder 4"/>
          <p:cNvSpPr>
            <a:spLocks noGrp="1"/>
          </p:cNvSpPr>
          <p:nvPr>
            <p:ph type="ftr" sz="quarter" idx="11"/>
          </p:nvPr>
        </p:nvSpPr>
        <p:spPr/>
        <p:txBody>
          <a:bodyPr/>
          <a:lstStyle/>
          <a:p>
            <a:endParaRPr lang="vi-V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FD1B1DA9-7A60-4E81-9292-A00C29CA0312}" type="slidenum">
              <a:rPr lang="vi-VN" smtClean="0"/>
              <a:t>‹#›</a:t>
            </a:fld>
            <a:endParaRPr lang="vi-VN"/>
          </a:p>
        </p:txBody>
      </p:sp>
    </p:spTree>
    <p:extLst>
      <p:ext uri="{BB962C8B-B14F-4D97-AF65-F5344CB8AC3E}">
        <p14:creationId xmlns:p14="http://schemas.microsoft.com/office/powerpoint/2010/main" val="2666137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396D08-62C9-4825-8AEF-16330FD700E8}" type="datetimeFigureOut">
              <a:rPr lang="vi-VN" smtClean="0"/>
              <a:t>27/10/2023</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FD1B1DA9-7A60-4E81-9292-A00C29CA0312}" type="slidenum">
              <a:rPr lang="vi-VN" smtClean="0"/>
              <a:t>‹#›</a:t>
            </a:fld>
            <a:endParaRPr lang="vi-VN"/>
          </a:p>
        </p:txBody>
      </p:sp>
    </p:spTree>
    <p:extLst>
      <p:ext uri="{BB962C8B-B14F-4D97-AF65-F5344CB8AC3E}">
        <p14:creationId xmlns:p14="http://schemas.microsoft.com/office/powerpoint/2010/main" val="2580110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396D08-62C9-4825-8AEF-16330FD700E8}" type="datetimeFigureOut">
              <a:rPr lang="vi-VN" smtClean="0"/>
              <a:t>27/10/2023</a:t>
            </a:fld>
            <a:endParaRPr lang="vi-VN"/>
          </a:p>
        </p:txBody>
      </p:sp>
      <p:sp>
        <p:nvSpPr>
          <p:cNvPr id="8" name="Footer Placeholder 7"/>
          <p:cNvSpPr>
            <a:spLocks noGrp="1"/>
          </p:cNvSpPr>
          <p:nvPr>
            <p:ph type="ftr" sz="quarter" idx="11"/>
          </p:nvPr>
        </p:nvSpPr>
        <p:spPr/>
        <p:txBody>
          <a:bodyPr/>
          <a:lstStyle/>
          <a:p>
            <a:endParaRPr lang="vi-V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FD1B1DA9-7A60-4E81-9292-A00C29CA0312}" type="slidenum">
              <a:rPr lang="vi-VN" smtClean="0"/>
              <a:t>‹#›</a:t>
            </a:fld>
            <a:endParaRPr lang="vi-VN"/>
          </a:p>
        </p:txBody>
      </p:sp>
    </p:spTree>
    <p:extLst>
      <p:ext uri="{BB962C8B-B14F-4D97-AF65-F5344CB8AC3E}">
        <p14:creationId xmlns:p14="http://schemas.microsoft.com/office/powerpoint/2010/main" val="2231869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396D08-62C9-4825-8AEF-16330FD700E8}" type="datetimeFigureOut">
              <a:rPr lang="vi-VN" smtClean="0"/>
              <a:t>27/10/2023</a:t>
            </a:fld>
            <a:endParaRPr lang="vi-VN"/>
          </a:p>
        </p:txBody>
      </p:sp>
      <p:sp>
        <p:nvSpPr>
          <p:cNvPr id="4" name="Footer Placeholder 3"/>
          <p:cNvSpPr>
            <a:spLocks noGrp="1"/>
          </p:cNvSpPr>
          <p:nvPr>
            <p:ph type="ftr" sz="quarter" idx="11"/>
          </p:nvPr>
        </p:nvSpPr>
        <p:spPr/>
        <p:txBody>
          <a:bodyPr/>
          <a:lstStyle/>
          <a:p>
            <a:endParaRPr lang="vi-V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D1B1DA9-7A60-4E81-9292-A00C29CA0312}" type="slidenum">
              <a:rPr lang="vi-VN" smtClean="0"/>
              <a:t>‹#›</a:t>
            </a:fld>
            <a:endParaRPr lang="vi-VN"/>
          </a:p>
        </p:txBody>
      </p:sp>
    </p:spTree>
    <p:extLst>
      <p:ext uri="{BB962C8B-B14F-4D97-AF65-F5344CB8AC3E}">
        <p14:creationId xmlns:p14="http://schemas.microsoft.com/office/powerpoint/2010/main" val="3113631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396D08-62C9-4825-8AEF-16330FD700E8}" type="datetimeFigureOut">
              <a:rPr lang="vi-VN" smtClean="0"/>
              <a:t>27/10/2023</a:t>
            </a:fld>
            <a:endParaRPr lang="vi-VN"/>
          </a:p>
        </p:txBody>
      </p:sp>
      <p:sp>
        <p:nvSpPr>
          <p:cNvPr id="3" name="Footer Placeholder 2"/>
          <p:cNvSpPr>
            <a:spLocks noGrp="1"/>
          </p:cNvSpPr>
          <p:nvPr>
            <p:ph type="ftr" sz="quarter" idx="11"/>
          </p:nvPr>
        </p:nvSpPr>
        <p:spPr/>
        <p:txBody>
          <a:bodyPr/>
          <a:lstStyle/>
          <a:p>
            <a:endParaRPr lang="vi-V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D1B1DA9-7A60-4E81-9292-A00C29CA0312}" type="slidenum">
              <a:rPr lang="vi-VN" smtClean="0"/>
              <a:t>‹#›</a:t>
            </a:fld>
            <a:endParaRPr lang="vi-VN"/>
          </a:p>
        </p:txBody>
      </p:sp>
    </p:spTree>
    <p:extLst>
      <p:ext uri="{BB962C8B-B14F-4D97-AF65-F5344CB8AC3E}">
        <p14:creationId xmlns:p14="http://schemas.microsoft.com/office/powerpoint/2010/main" val="2853836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396D08-62C9-4825-8AEF-16330FD700E8}" type="datetimeFigureOut">
              <a:rPr lang="vi-VN" smtClean="0"/>
              <a:t>27/10/2023</a:t>
            </a:fld>
            <a:endParaRPr lang="vi-VN"/>
          </a:p>
        </p:txBody>
      </p:sp>
      <p:sp>
        <p:nvSpPr>
          <p:cNvPr id="6" name="Footer Placeholder 5"/>
          <p:cNvSpPr>
            <a:spLocks noGrp="1"/>
          </p:cNvSpPr>
          <p:nvPr>
            <p:ph type="ftr" sz="quarter" idx="11"/>
          </p:nvPr>
        </p:nvSpPr>
        <p:spPr/>
        <p:txBody>
          <a:bodyPr/>
          <a:lstStyle/>
          <a:p>
            <a:endParaRPr lang="vi-V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D1B1DA9-7A60-4E81-9292-A00C29CA0312}" type="slidenum">
              <a:rPr lang="vi-VN" smtClean="0"/>
              <a:t>‹#›</a:t>
            </a:fld>
            <a:endParaRPr lang="vi-VN"/>
          </a:p>
        </p:txBody>
      </p:sp>
    </p:spTree>
    <p:extLst>
      <p:ext uri="{BB962C8B-B14F-4D97-AF65-F5344CB8AC3E}">
        <p14:creationId xmlns:p14="http://schemas.microsoft.com/office/powerpoint/2010/main" val="2644207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396D08-62C9-4825-8AEF-16330FD700E8}" type="datetimeFigureOut">
              <a:rPr lang="vi-VN" smtClean="0"/>
              <a:t>27/10/2023</a:t>
            </a:fld>
            <a:endParaRPr lang="vi-VN"/>
          </a:p>
        </p:txBody>
      </p:sp>
      <p:sp>
        <p:nvSpPr>
          <p:cNvPr id="6" name="Footer Placeholder 5"/>
          <p:cNvSpPr>
            <a:spLocks noGrp="1"/>
          </p:cNvSpPr>
          <p:nvPr>
            <p:ph type="ftr" sz="quarter" idx="11"/>
          </p:nvPr>
        </p:nvSpPr>
        <p:spPr/>
        <p:txBody>
          <a:bodyPr/>
          <a:lstStyle/>
          <a:p>
            <a:endParaRPr lang="vi-V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FD1B1DA9-7A60-4E81-9292-A00C29CA0312}" type="slidenum">
              <a:rPr lang="vi-VN" smtClean="0"/>
              <a:t>‹#›</a:t>
            </a:fld>
            <a:endParaRPr lang="vi-VN"/>
          </a:p>
        </p:txBody>
      </p:sp>
    </p:spTree>
    <p:extLst>
      <p:ext uri="{BB962C8B-B14F-4D97-AF65-F5344CB8AC3E}">
        <p14:creationId xmlns:p14="http://schemas.microsoft.com/office/powerpoint/2010/main" val="4042949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67396D08-62C9-4825-8AEF-16330FD700E8}" type="datetimeFigureOut">
              <a:rPr lang="vi-VN" smtClean="0"/>
              <a:t>27/10/2023</a:t>
            </a:fld>
            <a:endParaRPr lang="vi-V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FD1B1DA9-7A60-4E81-9292-A00C29CA0312}" type="slidenum">
              <a:rPr lang="vi-VN" smtClean="0"/>
              <a:t>‹#›</a:t>
            </a:fld>
            <a:endParaRPr lang="vi-VN"/>
          </a:p>
        </p:txBody>
      </p:sp>
    </p:spTree>
    <p:extLst>
      <p:ext uri="{BB962C8B-B14F-4D97-AF65-F5344CB8AC3E}">
        <p14:creationId xmlns:p14="http://schemas.microsoft.com/office/powerpoint/2010/main" val="376652433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F9A35-8FC5-A89A-7D69-306AEFFE35F0}"/>
              </a:ext>
            </a:extLst>
          </p:cNvPr>
          <p:cNvSpPr>
            <a:spLocks noGrp="1"/>
          </p:cNvSpPr>
          <p:nvPr>
            <p:ph type="ctrTitle"/>
          </p:nvPr>
        </p:nvSpPr>
        <p:spPr>
          <a:xfrm>
            <a:off x="445626" y="648182"/>
            <a:ext cx="8252749" cy="1892092"/>
          </a:xfrm>
        </p:spPr>
        <p:txBody>
          <a:bodyPr>
            <a:normAutofit fontScale="90000"/>
          </a:bodyPr>
          <a:lstStyle/>
          <a:p>
            <a:pPr algn="ctr"/>
            <a:r>
              <a:rPr lang="vi-VN" sz="4400" b="1" dirty="0"/>
              <a:t>BÁO CÁO</a:t>
            </a:r>
            <a:br>
              <a:rPr lang="vi-VN" sz="4400" b="1" dirty="0"/>
            </a:br>
            <a:r>
              <a:rPr lang="vi-VN" sz="4400" b="1" dirty="0"/>
              <a:t>MÔN HỌC KỸ THUẬT THỦY KHÍ</a:t>
            </a:r>
          </a:p>
        </p:txBody>
      </p:sp>
      <p:sp>
        <p:nvSpPr>
          <p:cNvPr id="3" name="Subtitle 2">
            <a:extLst>
              <a:ext uri="{FF2B5EF4-FFF2-40B4-BE49-F238E27FC236}">
                <a16:creationId xmlns:a16="http://schemas.microsoft.com/office/drawing/2014/main" id="{54963347-B29D-1DA9-7F7C-8A329E8787A0}"/>
              </a:ext>
            </a:extLst>
          </p:cNvPr>
          <p:cNvSpPr>
            <a:spLocks noGrp="1"/>
          </p:cNvSpPr>
          <p:nvPr>
            <p:ph type="subTitle" idx="1"/>
          </p:nvPr>
        </p:nvSpPr>
        <p:spPr>
          <a:xfrm>
            <a:off x="5984110" y="2989162"/>
            <a:ext cx="2662176" cy="957805"/>
          </a:xfrm>
        </p:spPr>
        <p:txBody>
          <a:bodyPr>
            <a:normAutofit/>
          </a:bodyPr>
          <a:lstStyle/>
          <a:p>
            <a:r>
              <a:rPr lang="vi-VN" sz="1600" dirty="0">
                <a:latin typeface="+mj-lt"/>
              </a:rPr>
              <a:t>GVHD: ĐOÀN PHƯỚC THỌ</a:t>
            </a:r>
          </a:p>
          <a:p>
            <a:r>
              <a:rPr lang="vi-VN" sz="1600" dirty="0">
                <a:latin typeface="+mj-lt"/>
              </a:rPr>
              <a:t>LỚP: 63.CNOT-3		</a:t>
            </a:r>
            <a:endParaRPr lang="vi-VN" sz="2000" dirty="0">
              <a:latin typeface="+mj-lt"/>
            </a:endParaRPr>
          </a:p>
        </p:txBody>
      </p:sp>
    </p:spTree>
    <p:extLst>
      <p:ext uri="{BB962C8B-B14F-4D97-AF65-F5344CB8AC3E}">
        <p14:creationId xmlns:p14="http://schemas.microsoft.com/office/powerpoint/2010/main" val="2635453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04D7-B106-41FA-A103-ACB5C2D6D763}"/>
              </a:ext>
            </a:extLst>
          </p:cNvPr>
          <p:cNvSpPr>
            <a:spLocks noGrp="1"/>
          </p:cNvSpPr>
          <p:nvPr>
            <p:ph type="title"/>
          </p:nvPr>
        </p:nvSpPr>
        <p:spPr>
          <a:xfrm>
            <a:off x="632750" y="647259"/>
            <a:ext cx="8245032" cy="1470908"/>
          </a:xfrm>
        </p:spPr>
        <p:txBody>
          <a:bodyPr>
            <a:normAutofit fontScale="90000"/>
          </a:bodyPr>
          <a:lstStyle/>
          <a:p>
            <a:r>
              <a:rPr lang="vi-VN" sz="4000" dirty="0"/>
              <a:t>		Nội Dung 3: Chức năng, nhiệm vụ, đặc điểm cấu tạo các thành phần.</a:t>
            </a:r>
            <a:endParaRPr lang="vi-VN" dirty="0"/>
          </a:p>
        </p:txBody>
      </p:sp>
      <p:sp>
        <p:nvSpPr>
          <p:cNvPr id="3" name="Content Placeholder 2">
            <a:extLst>
              <a:ext uri="{FF2B5EF4-FFF2-40B4-BE49-F238E27FC236}">
                <a16:creationId xmlns:a16="http://schemas.microsoft.com/office/drawing/2014/main" id="{92E135BA-AAC2-F07E-06DB-536E90E91FF5}"/>
              </a:ext>
            </a:extLst>
          </p:cNvPr>
          <p:cNvSpPr>
            <a:spLocks noGrp="1"/>
          </p:cNvSpPr>
          <p:nvPr>
            <p:ph idx="1"/>
          </p:nvPr>
        </p:nvSpPr>
        <p:spPr>
          <a:xfrm>
            <a:off x="752354" y="1920392"/>
            <a:ext cx="7758896" cy="1015313"/>
          </a:xfrm>
        </p:spPr>
        <p:txBody>
          <a:bodyPr>
            <a:noAutofit/>
          </a:bodyPr>
          <a:lstStyle/>
          <a:p>
            <a:pPr algn="just">
              <a:lnSpc>
                <a:spcPct val="115000"/>
              </a:lnSpc>
              <a:buFont typeface="+mj-lt"/>
              <a:buAutoNum type="arabicPeriod"/>
            </a:pPr>
            <a:r>
              <a:rPr lang="vi-VN" sz="2000" b="1" dirty="0">
                <a:solidFill>
                  <a:srgbClr val="000000"/>
                </a:solidFill>
                <a:latin typeface="+mj-lt"/>
                <a:ea typeface="Calibri" panose="020F0502020204030204" pitchFamily="34" charset="0"/>
                <a:cs typeface="Times New Roman" panose="02020603050405020304" pitchFamily="18" charset="0"/>
              </a:rPr>
              <a:t>Chức năng, nhiệm vụ:</a:t>
            </a:r>
            <a:endParaRPr lang="vi-VN" sz="2000" dirty="0">
              <a:latin typeface="+mj-lt"/>
              <a:ea typeface="Calibri" panose="020F0502020204030204" pitchFamily="34" charset="0"/>
              <a:cs typeface="Times New Roman" panose="02020603050405020304" pitchFamily="18" charset="0"/>
            </a:endParaRPr>
          </a:p>
          <a:p>
            <a:pPr algn="just">
              <a:lnSpc>
                <a:spcPct val="115000"/>
              </a:lnSpc>
              <a:buFont typeface="Wingdings" panose="05000000000000000000" pitchFamily="2" charset="2"/>
              <a:buChar char="q"/>
            </a:pPr>
            <a:r>
              <a:rPr lang="vi-VN" sz="2000" dirty="0">
                <a:solidFill>
                  <a:srgbClr val="000000"/>
                </a:solidFill>
                <a:latin typeface="+mj-lt"/>
                <a:ea typeface="Calibri" panose="020F0502020204030204" pitchFamily="34" charset="0"/>
                <a:cs typeface="Times New Roman" panose="02020603050405020304" pitchFamily="18" charset="0"/>
              </a:rPr>
              <a:t>Biến mô thủy lực</a:t>
            </a:r>
            <a:endParaRPr lang="vi-VN" sz="2000" dirty="0">
              <a:latin typeface="+mj-lt"/>
              <a:ea typeface="Calibri" panose="020F0502020204030204" pitchFamily="34"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72FCCE91-CE58-7BE6-5C57-9047CCAA2875}"/>
              </a:ext>
            </a:extLst>
          </p:cNvPr>
          <p:cNvSpPr txBox="1">
            <a:spLocks/>
          </p:cNvSpPr>
          <p:nvPr/>
        </p:nvSpPr>
        <p:spPr>
          <a:xfrm>
            <a:off x="935620" y="2833227"/>
            <a:ext cx="7758896" cy="331735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42900" lvl="0" indent="-342900" algn="just">
              <a:lnSpc>
                <a:spcPct val="115000"/>
              </a:lnSpc>
              <a:buFont typeface="Courier New" panose="02070309020205020404" pitchFamily="49" charset="0"/>
              <a:buChar char="o"/>
            </a:pPr>
            <a:r>
              <a:rPr lang="vi-VN" sz="2000" dirty="0">
                <a:solidFill>
                  <a:srgbClr val="000000"/>
                </a:solidFill>
                <a:effectLst/>
                <a:latin typeface="+mj-lt"/>
                <a:ea typeface="Calibri" panose="020F0502020204030204" pitchFamily="34" charset="0"/>
                <a:cs typeface="Times New Roman" panose="02020603050405020304" pitchFamily="18" charset="0"/>
              </a:rPr>
              <a:t>Bánh tua bin (Turbine): Bánh tua bin được nối với trục sơ cấp của hộp số. Nhận dòng chất lỏng từ bánh bơm chuyển thành mô men và tốc độ quay cho trục sơ cấp hộp số.</a:t>
            </a:r>
            <a:endParaRPr lang="vi-VN" sz="2000" dirty="0">
              <a:effectLst/>
              <a:latin typeface="+mj-lt"/>
              <a:ea typeface="Calibri" panose="020F0502020204030204" pitchFamily="34" charset="0"/>
              <a:cs typeface="Times New Roman" panose="02020603050405020304" pitchFamily="18" charset="0"/>
            </a:endParaRPr>
          </a:p>
          <a:p>
            <a:pPr marL="342900" lvl="0" indent="-342900" algn="just">
              <a:lnSpc>
                <a:spcPct val="115000"/>
              </a:lnSpc>
              <a:buFont typeface="Courier New" panose="02070309020205020404" pitchFamily="49" charset="0"/>
              <a:buChar char="o"/>
            </a:pPr>
            <a:r>
              <a:rPr lang="vi-VN" sz="2000" dirty="0">
                <a:solidFill>
                  <a:srgbClr val="000000"/>
                </a:solidFill>
                <a:effectLst/>
                <a:latin typeface="+mj-lt"/>
                <a:ea typeface="Calibri" panose="020F0502020204030204" pitchFamily="34" charset="0"/>
                <a:cs typeface="Times New Roman" panose="02020603050405020304" pitchFamily="18" charset="0"/>
              </a:rPr>
              <a:t>Stator: Chuyển hướng dòng chất lỏng giữa 2 bánh công tắc. Đảm bảo chất lỏng trở lại bánh bơm sau khi thoát ra khỏi bánh tua bin, tạo ra dòng chảy liên tục và tăng hiệu suất biến mô.</a:t>
            </a:r>
            <a:endParaRPr lang="vi-VN" sz="2000" dirty="0">
              <a:effectLst/>
              <a:latin typeface="+mj-lt"/>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Courier New" panose="02070309020205020404" pitchFamily="49" charset="0"/>
              <a:buChar char="o"/>
            </a:pPr>
            <a:r>
              <a:rPr lang="vi-VN" sz="2000" dirty="0">
                <a:solidFill>
                  <a:srgbClr val="000000"/>
                </a:solidFill>
                <a:effectLst/>
                <a:latin typeface="+mj-lt"/>
                <a:ea typeface="Calibri" panose="020F0502020204030204" pitchFamily="34" charset="0"/>
                <a:cs typeface="Times New Roman" panose="02020603050405020304" pitchFamily="18" charset="0"/>
              </a:rPr>
              <a:t>Khớp một chiều: Ngăn việc chuyển động ngược chiều của dòng chất lỏng giữa 2 bánh công tác.</a:t>
            </a:r>
            <a:endParaRPr lang="vi-VN" sz="2000" dirty="0">
              <a:effectLst/>
              <a:latin typeface="+mj-lt"/>
              <a:ea typeface="Calibri" panose="020F0502020204030204" pitchFamily="34" charset="0"/>
              <a:cs typeface="Times New Roman" panose="02020603050405020304" pitchFamily="18" charset="0"/>
            </a:endParaRPr>
          </a:p>
          <a:p>
            <a:pPr marL="0" indent="0" algn="just">
              <a:lnSpc>
                <a:spcPct val="115000"/>
              </a:lnSpc>
              <a:buNone/>
            </a:pPr>
            <a:endParaRPr lang="vi-VN" sz="2000"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68683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04D7-B106-41FA-A103-ACB5C2D6D763}"/>
              </a:ext>
            </a:extLst>
          </p:cNvPr>
          <p:cNvSpPr>
            <a:spLocks noGrp="1"/>
          </p:cNvSpPr>
          <p:nvPr>
            <p:ph type="title"/>
          </p:nvPr>
        </p:nvSpPr>
        <p:spPr>
          <a:xfrm>
            <a:off x="632750" y="647259"/>
            <a:ext cx="8245032" cy="1470908"/>
          </a:xfrm>
        </p:spPr>
        <p:txBody>
          <a:bodyPr>
            <a:normAutofit fontScale="90000"/>
          </a:bodyPr>
          <a:lstStyle/>
          <a:p>
            <a:r>
              <a:rPr lang="vi-VN" sz="4000" dirty="0"/>
              <a:t>		Nội Dung 3: Chức năng, nhiệm vụ, đặc điểm cấu tạo các thành phần.</a:t>
            </a:r>
            <a:endParaRPr lang="vi-VN" dirty="0"/>
          </a:p>
        </p:txBody>
      </p:sp>
      <p:sp>
        <p:nvSpPr>
          <p:cNvPr id="3" name="Content Placeholder 2">
            <a:extLst>
              <a:ext uri="{FF2B5EF4-FFF2-40B4-BE49-F238E27FC236}">
                <a16:creationId xmlns:a16="http://schemas.microsoft.com/office/drawing/2014/main" id="{92E135BA-AAC2-F07E-06DB-536E90E91FF5}"/>
              </a:ext>
            </a:extLst>
          </p:cNvPr>
          <p:cNvSpPr>
            <a:spLocks noGrp="1"/>
          </p:cNvSpPr>
          <p:nvPr>
            <p:ph idx="1"/>
          </p:nvPr>
        </p:nvSpPr>
        <p:spPr>
          <a:xfrm>
            <a:off x="752354" y="1920392"/>
            <a:ext cx="7758896" cy="1015313"/>
          </a:xfrm>
        </p:spPr>
        <p:txBody>
          <a:bodyPr>
            <a:noAutofit/>
          </a:bodyPr>
          <a:lstStyle/>
          <a:p>
            <a:pPr algn="just">
              <a:lnSpc>
                <a:spcPct val="115000"/>
              </a:lnSpc>
              <a:buFont typeface="+mj-lt"/>
              <a:buAutoNum type="arabicPeriod"/>
            </a:pPr>
            <a:r>
              <a:rPr lang="vi-VN" sz="2000" b="1" dirty="0">
                <a:solidFill>
                  <a:srgbClr val="000000"/>
                </a:solidFill>
                <a:latin typeface="+mj-lt"/>
                <a:ea typeface="Calibri" panose="020F0502020204030204" pitchFamily="34" charset="0"/>
                <a:cs typeface="Times New Roman" panose="02020603050405020304" pitchFamily="18" charset="0"/>
              </a:rPr>
              <a:t>Chức năng, nhiệm vụ:</a:t>
            </a:r>
            <a:endParaRPr lang="vi-VN" sz="2000" dirty="0">
              <a:latin typeface="+mj-lt"/>
              <a:ea typeface="Calibri" panose="020F0502020204030204" pitchFamily="34" charset="0"/>
              <a:cs typeface="Times New Roman" panose="02020603050405020304" pitchFamily="18" charset="0"/>
            </a:endParaRPr>
          </a:p>
          <a:p>
            <a:pPr algn="just">
              <a:lnSpc>
                <a:spcPct val="115000"/>
              </a:lnSpc>
              <a:buFont typeface="Wingdings" panose="05000000000000000000" pitchFamily="2" charset="2"/>
              <a:buChar char="q"/>
            </a:pPr>
            <a:r>
              <a:rPr lang="vi-VN" sz="2000" dirty="0">
                <a:solidFill>
                  <a:srgbClr val="000000"/>
                </a:solidFill>
                <a:latin typeface="+mj-lt"/>
                <a:ea typeface="Calibri" panose="020F0502020204030204" pitchFamily="34" charset="0"/>
                <a:cs typeface="Times New Roman" panose="02020603050405020304" pitchFamily="18" charset="0"/>
              </a:rPr>
              <a:t>Bộ bánh răng hành tinh:</a:t>
            </a:r>
            <a:endParaRPr lang="vi-VN" sz="2000" dirty="0">
              <a:latin typeface="+mj-lt"/>
              <a:ea typeface="Calibri" panose="020F0502020204030204" pitchFamily="34"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72FCCE91-CE58-7BE6-5C57-9047CCAA2875}"/>
              </a:ext>
            </a:extLst>
          </p:cNvPr>
          <p:cNvSpPr txBox="1">
            <a:spLocks/>
          </p:cNvSpPr>
          <p:nvPr/>
        </p:nvSpPr>
        <p:spPr>
          <a:xfrm>
            <a:off x="935620" y="2833227"/>
            <a:ext cx="7758896" cy="331735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42900" lvl="0" indent="-342900" algn="just">
              <a:lnSpc>
                <a:spcPct val="115000"/>
              </a:lnSpc>
              <a:buFont typeface="Courier New" panose="02070309020205020404" pitchFamily="49" charset="0"/>
              <a:buChar char="o"/>
            </a:pPr>
            <a:r>
              <a:rPr lang="vi-VN" sz="2000" dirty="0">
                <a:solidFill>
                  <a:srgbClr val="000000"/>
                </a:solidFill>
                <a:effectLst/>
                <a:latin typeface="+mj-lt"/>
                <a:ea typeface="Calibri" panose="020F0502020204030204" pitchFamily="34" charset="0"/>
                <a:cs typeface="Times New Roman" panose="02020603050405020304" pitchFamily="18" charset="0"/>
              </a:rPr>
              <a:t>Bánh răng hành tinh có vai trò qaun trọng trong việc chuyển đổi tỷ số truyền của hộp dố tự động. Chúng cho phép hộp số tự động cung cấp nhiều dãy số khác nhau để phù hợp với điều kiện lái xe và tốc độ của xe.</a:t>
            </a:r>
            <a:endParaRPr lang="vi-VN" sz="2000"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55625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04D7-B106-41FA-A103-ACB5C2D6D763}"/>
              </a:ext>
            </a:extLst>
          </p:cNvPr>
          <p:cNvSpPr>
            <a:spLocks noGrp="1"/>
          </p:cNvSpPr>
          <p:nvPr>
            <p:ph type="title"/>
          </p:nvPr>
        </p:nvSpPr>
        <p:spPr>
          <a:xfrm>
            <a:off x="632750" y="647259"/>
            <a:ext cx="8245032" cy="1470908"/>
          </a:xfrm>
        </p:spPr>
        <p:txBody>
          <a:bodyPr>
            <a:normAutofit fontScale="90000"/>
          </a:bodyPr>
          <a:lstStyle/>
          <a:p>
            <a:r>
              <a:rPr lang="vi-VN" sz="4000" dirty="0"/>
              <a:t>		Nội Dung 3: Chức năng, nhiệm vụ, đặc điểm cấu tạo các thành phần.</a:t>
            </a:r>
            <a:endParaRPr lang="vi-VN" dirty="0"/>
          </a:p>
        </p:txBody>
      </p:sp>
      <p:sp>
        <p:nvSpPr>
          <p:cNvPr id="3" name="Content Placeholder 2">
            <a:extLst>
              <a:ext uri="{FF2B5EF4-FFF2-40B4-BE49-F238E27FC236}">
                <a16:creationId xmlns:a16="http://schemas.microsoft.com/office/drawing/2014/main" id="{92E135BA-AAC2-F07E-06DB-536E90E91FF5}"/>
              </a:ext>
            </a:extLst>
          </p:cNvPr>
          <p:cNvSpPr>
            <a:spLocks noGrp="1"/>
          </p:cNvSpPr>
          <p:nvPr>
            <p:ph idx="1"/>
          </p:nvPr>
        </p:nvSpPr>
        <p:spPr>
          <a:xfrm>
            <a:off x="752354" y="1920392"/>
            <a:ext cx="7758896" cy="1015313"/>
          </a:xfrm>
        </p:spPr>
        <p:txBody>
          <a:bodyPr>
            <a:noAutofit/>
          </a:bodyPr>
          <a:lstStyle/>
          <a:p>
            <a:pPr algn="just">
              <a:lnSpc>
                <a:spcPct val="115000"/>
              </a:lnSpc>
              <a:buFont typeface="+mj-lt"/>
              <a:buAutoNum type="arabicPeriod"/>
            </a:pPr>
            <a:r>
              <a:rPr lang="vi-VN" sz="2000" b="1" dirty="0">
                <a:solidFill>
                  <a:srgbClr val="000000"/>
                </a:solidFill>
                <a:latin typeface="+mj-lt"/>
                <a:ea typeface="Calibri" panose="020F0502020204030204" pitchFamily="34" charset="0"/>
                <a:cs typeface="Times New Roman" panose="02020603050405020304" pitchFamily="18" charset="0"/>
              </a:rPr>
              <a:t>Chức năng, nhiệm vụ:</a:t>
            </a:r>
            <a:endParaRPr lang="vi-VN" sz="2000" dirty="0">
              <a:latin typeface="+mj-lt"/>
              <a:ea typeface="Calibri" panose="020F0502020204030204" pitchFamily="34" charset="0"/>
              <a:cs typeface="Times New Roman" panose="02020603050405020304" pitchFamily="18" charset="0"/>
            </a:endParaRPr>
          </a:p>
          <a:p>
            <a:pPr algn="just">
              <a:lnSpc>
                <a:spcPct val="115000"/>
              </a:lnSpc>
              <a:buFont typeface="Wingdings" panose="05000000000000000000" pitchFamily="2" charset="2"/>
              <a:buChar char="q"/>
            </a:pPr>
            <a:r>
              <a:rPr lang="vi-VN" sz="2000" dirty="0">
                <a:solidFill>
                  <a:srgbClr val="000000"/>
                </a:solidFill>
                <a:latin typeface="+mj-lt"/>
                <a:ea typeface="Calibri" panose="020F0502020204030204" pitchFamily="34" charset="0"/>
                <a:cs typeface="Times New Roman" panose="02020603050405020304" pitchFamily="18" charset="0"/>
              </a:rPr>
              <a:t>Bộ điều khiển tự động (TCM):</a:t>
            </a:r>
            <a:endParaRPr lang="vi-VN" sz="2000" dirty="0">
              <a:latin typeface="+mj-lt"/>
              <a:ea typeface="Calibri" panose="020F0502020204030204" pitchFamily="34"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72FCCE91-CE58-7BE6-5C57-9047CCAA2875}"/>
              </a:ext>
            </a:extLst>
          </p:cNvPr>
          <p:cNvSpPr txBox="1">
            <a:spLocks/>
          </p:cNvSpPr>
          <p:nvPr/>
        </p:nvSpPr>
        <p:spPr>
          <a:xfrm>
            <a:off x="935620" y="2833227"/>
            <a:ext cx="7758896" cy="331735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42900" lvl="0" indent="-342900" algn="just">
              <a:lnSpc>
                <a:spcPct val="115000"/>
              </a:lnSpc>
              <a:buFont typeface="Courier New" panose="02070309020205020404" pitchFamily="49" charset="0"/>
              <a:buChar char="o"/>
            </a:pPr>
            <a:r>
              <a:rPr lang="vi-VN" sz="2000" dirty="0">
                <a:solidFill>
                  <a:srgbClr val="000000"/>
                </a:solidFill>
                <a:effectLst/>
                <a:latin typeface="+mj-lt"/>
                <a:ea typeface="Calibri" panose="020F0502020204030204" pitchFamily="34" charset="0"/>
                <a:cs typeface="Times New Roman" panose="02020603050405020304" pitchFamily="18" charset="0"/>
              </a:rPr>
              <a:t>Bộ điều khiển tự động (TCM) là một bộ điều khiển điện tử chịu trách nhiệm quản lý và điều khiển hoạt động của hộp số tự động. Nó hoạt động dựa trên thông tin từ các cảm biến trong và ngoài xe để quyết định khi nào nên thay đổi tỷ số hộp số, tăng cường mô men và hiệu suất của xe.</a:t>
            </a:r>
            <a:endParaRPr lang="vi-VN" sz="2000"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36226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04D7-B106-41FA-A103-ACB5C2D6D763}"/>
              </a:ext>
            </a:extLst>
          </p:cNvPr>
          <p:cNvSpPr>
            <a:spLocks noGrp="1"/>
          </p:cNvSpPr>
          <p:nvPr>
            <p:ph type="title"/>
          </p:nvPr>
        </p:nvSpPr>
        <p:spPr>
          <a:xfrm>
            <a:off x="632750" y="647259"/>
            <a:ext cx="8245032" cy="1470908"/>
          </a:xfrm>
        </p:spPr>
        <p:txBody>
          <a:bodyPr>
            <a:normAutofit fontScale="90000"/>
          </a:bodyPr>
          <a:lstStyle/>
          <a:p>
            <a:r>
              <a:rPr lang="vi-VN" sz="4000" dirty="0"/>
              <a:t>		Nội Dung 3: Chức năng, nhiệm vụ, đặc điểm cấu tạo các thành phần.</a:t>
            </a:r>
            <a:endParaRPr lang="vi-VN" dirty="0"/>
          </a:p>
        </p:txBody>
      </p:sp>
      <p:sp>
        <p:nvSpPr>
          <p:cNvPr id="3" name="Content Placeholder 2">
            <a:extLst>
              <a:ext uri="{FF2B5EF4-FFF2-40B4-BE49-F238E27FC236}">
                <a16:creationId xmlns:a16="http://schemas.microsoft.com/office/drawing/2014/main" id="{92E135BA-AAC2-F07E-06DB-536E90E91FF5}"/>
              </a:ext>
            </a:extLst>
          </p:cNvPr>
          <p:cNvSpPr>
            <a:spLocks noGrp="1"/>
          </p:cNvSpPr>
          <p:nvPr>
            <p:ph idx="1"/>
          </p:nvPr>
        </p:nvSpPr>
        <p:spPr>
          <a:xfrm>
            <a:off x="752354" y="1920392"/>
            <a:ext cx="7758896" cy="1015313"/>
          </a:xfrm>
        </p:spPr>
        <p:txBody>
          <a:bodyPr>
            <a:noAutofit/>
          </a:bodyPr>
          <a:lstStyle/>
          <a:p>
            <a:pPr algn="just">
              <a:lnSpc>
                <a:spcPct val="115000"/>
              </a:lnSpc>
              <a:buFont typeface="+mj-lt"/>
              <a:buAutoNum type="arabicPeriod"/>
            </a:pPr>
            <a:r>
              <a:rPr lang="vi-VN" sz="2000" b="1" dirty="0">
                <a:solidFill>
                  <a:srgbClr val="000000"/>
                </a:solidFill>
                <a:latin typeface="+mj-lt"/>
                <a:ea typeface="Calibri" panose="020F0502020204030204" pitchFamily="34" charset="0"/>
                <a:cs typeface="Times New Roman" panose="02020603050405020304" pitchFamily="18" charset="0"/>
              </a:rPr>
              <a:t>Chức năng, nhiệm vụ:</a:t>
            </a:r>
            <a:endParaRPr lang="vi-VN" sz="2000" dirty="0">
              <a:latin typeface="+mj-lt"/>
              <a:ea typeface="Calibri" panose="020F0502020204030204" pitchFamily="34" charset="0"/>
              <a:cs typeface="Times New Roman" panose="02020603050405020304" pitchFamily="18" charset="0"/>
            </a:endParaRPr>
          </a:p>
          <a:p>
            <a:pPr algn="just">
              <a:lnSpc>
                <a:spcPct val="115000"/>
              </a:lnSpc>
              <a:buFont typeface="Wingdings" panose="05000000000000000000" pitchFamily="2" charset="2"/>
              <a:buChar char="q"/>
            </a:pPr>
            <a:r>
              <a:rPr lang="vi-VN" sz="2000" dirty="0">
                <a:solidFill>
                  <a:srgbClr val="000000"/>
                </a:solidFill>
                <a:latin typeface="+mj-lt"/>
                <a:ea typeface="Calibri" panose="020F0502020204030204" pitchFamily="34" charset="0"/>
                <a:cs typeface="Times New Roman" panose="02020603050405020304" pitchFamily="18" charset="0"/>
              </a:rPr>
              <a:t>Bộ ly hợp thủy lực:</a:t>
            </a:r>
            <a:endParaRPr lang="vi-VN" sz="2000" dirty="0">
              <a:latin typeface="+mj-lt"/>
              <a:ea typeface="Calibri" panose="020F0502020204030204" pitchFamily="34"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72FCCE91-CE58-7BE6-5C57-9047CCAA2875}"/>
              </a:ext>
            </a:extLst>
          </p:cNvPr>
          <p:cNvSpPr txBox="1">
            <a:spLocks/>
          </p:cNvSpPr>
          <p:nvPr/>
        </p:nvSpPr>
        <p:spPr>
          <a:xfrm>
            <a:off x="935620" y="2833227"/>
            <a:ext cx="7758896" cy="331735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42900" lvl="0" indent="-342900" algn="just">
              <a:lnSpc>
                <a:spcPct val="115000"/>
              </a:lnSpc>
              <a:buFont typeface="Courier New" panose="02070309020205020404" pitchFamily="49" charset="0"/>
              <a:buChar char="o"/>
            </a:pPr>
            <a:r>
              <a:rPr lang="vi-VN" sz="2000" dirty="0">
                <a:solidFill>
                  <a:srgbClr val="000000"/>
                </a:solidFill>
                <a:effectLst/>
                <a:latin typeface="+mj-lt"/>
                <a:ea typeface="Calibri" panose="020F0502020204030204" pitchFamily="34" charset="0"/>
                <a:cs typeface="Times New Roman" panose="02020603050405020304" pitchFamily="18" charset="0"/>
              </a:rPr>
              <a:t>Là một bộ truyền động tự động giữa động cơ và hộp số của ô tô. Chuyển đổi mô men xoắn từ động cơ thành mô men xoắn đủ để truyền động đến bánh xe</a:t>
            </a:r>
            <a:endParaRPr lang="vi-VN" sz="2000"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46145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04D7-B106-41FA-A103-ACB5C2D6D763}"/>
              </a:ext>
            </a:extLst>
          </p:cNvPr>
          <p:cNvSpPr>
            <a:spLocks noGrp="1"/>
          </p:cNvSpPr>
          <p:nvPr>
            <p:ph type="title"/>
          </p:nvPr>
        </p:nvSpPr>
        <p:spPr>
          <a:xfrm>
            <a:off x="632750" y="647259"/>
            <a:ext cx="8245032" cy="1470908"/>
          </a:xfrm>
        </p:spPr>
        <p:txBody>
          <a:bodyPr>
            <a:normAutofit fontScale="90000"/>
          </a:bodyPr>
          <a:lstStyle/>
          <a:p>
            <a:r>
              <a:rPr lang="vi-VN" sz="4000" dirty="0"/>
              <a:t>		Nội Dung 3: Chức năng, nhiệm vụ, đặc điểm cấu tạo các thành phần.</a:t>
            </a:r>
            <a:endParaRPr lang="vi-VN" dirty="0"/>
          </a:p>
        </p:txBody>
      </p:sp>
      <p:sp>
        <p:nvSpPr>
          <p:cNvPr id="3" name="Content Placeholder 2">
            <a:extLst>
              <a:ext uri="{FF2B5EF4-FFF2-40B4-BE49-F238E27FC236}">
                <a16:creationId xmlns:a16="http://schemas.microsoft.com/office/drawing/2014/main" id="{92E135BA-AAC2-F07E-06DB-536E90E91FF5}"/>
              </a:ext>
            </a:extLst>
          </p:cNvPr>
          <p:cNvSpPr>
            <a:spLocks noGrp="1"/>
          </p:cNvSpPr>
          <p:nvPr>
            <p:ph idx="1"/>
          </p:nvPr>
        </p:nvSpPr>
        <p:spPr>
          <a:xfrm>
            <a:off x="752354" y="1920393"/>
            <a:ext cx="7758896" cy="1771932"/>
          </a:xfrm>
        </p:spPr>
        <p:txBody>
          <a:bodyPr>
            <a:noAutofit/>
          </a:bodyPr>
          <a:lstStyle/>
          <a:p>
            <a:pPr marL="457200" indent="-457200" algn="just">
              <a:lnSpc>
                <a:spcPct val="115000"/>
              </a:lnSpc>
              <a:buFont typeface="+mj-lt"/>
              <a:buAutoNum type="arabicPeriod" startAt="2"/>
            </a:pPr>
            <a:r>
              <a:rPr lang="vi-VN" sz="2000" b="1" dirty="0">
                <a:latin typeface="+mj-lt"/>
                <a:ea typeface="Calibri" panose="020F0502020204030204" pitchFamily="34" charset="0"/>
                <a:cs typeface="Times New Roman" panose="02020603050405020304" pitchFamily="18" charset="0"/>
              </a:rPr>
              <a:t>Đặc điểm cấu tạo:</a:t>
            </a:r>
          </a:p>
          <a:p>
            <a:pPr marL="457200" indent="-457200" algn="just">
              <a:lnSpc>
                <a:spcPct val="115000"/>
              </a:lnSpc>
              <a:buFont typeface="+mj-lt"/>
              <a:buAutoNum type="arabicPeriod" startAt="2"/>
            </a:pPr>
            <a:endParaRPr lang="vi-VN" sz="2000" dirty="0">
              <a:latin typeface="+mj-l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D00FE7E-4B62-9E5B-3ECF-D68096075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830" y="3817929"/>
            <a:ext cx="4838218" cy="2895474"/>
          </a:xfrm>
          <a:prstGeom prst="rect">
            <a:avLst/>
          </a:prstGeom>
        </p:spPr>
      </p:pic>
      <p:sp>
        <p:nvSpPr>
          <p:cNvPr id="5" name="Content Placeholder 2">
            <a:extLst>
              <a:ext uri="{FF2B5EF4-FFF2-40B4-BE49-F238E27FC236}">
                <a16:creationId xmlns:a16="http://schemas.microsoft.com/office/drawing/2014/main" id="{AFCE13FC-8BB3-78D7-8631-77A3359335AE}"/>
              </a:ext>
            </a:extLst>
          </p:cNvPr>
          <p:cNvSpPr txBox="1">
            <a:spLocks/>
          </p:cNvSpPr>
          <p:nvPr/>
        </p:nvSpPr>
        <p:spPr>
          <a:xfrm>
            <a:off x="995777" y="2363667"/>
            <a:ext cx="2709948" cy="63722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15000"/>
              </a:lnSpc>
              <a:buFont typeface="Wingdings" panose="05000000000000000000" pitchFamily="2" charset="2"/>
              <a:buChar char="q"/>
            </a:pPr>
            <a:r>
              <a:rPr lang="vi-VN" sz="2000" dirty="0">
                <a:latin typeface="+mj-lt"/>
                <a:ea typeface="Calibri" panose="020F0502020204030204" pitchFamily="34" charset="0"/>
                <a:cs typeface="Times New Roman" panose="02020603050405020304" pitchFamily="18" charset="0"/>
              </a:rPr>
              <a:t>Biến mô thủy lực</a:t>
            </a:r>
            <a:endParaRPr lang="vi-VN" sz="2000" dirty="0"/>
          </a:p>
        </p:txBody>
      </p:sp>
      <p:sp>
        <p:nvSpPr>
          <p:cNvPr id="6" name="Content Placeholder 2">
            <a:extLst>
              <a:ext uri="{FF2B5EF4-FFF2-40B4-BE49-F238E27FC236}">
                <a16:creationId xmlns:a16="http://schemas.microsoft.com/office/drawing/2014/main" id="{37FF8D32-AB7A-8ECD-4237-9996C217DE92}"/>
              </a:ext>
            </a:extLst>
          </p:cNvPr>
          <p:cNvSpPr txBox="1">
            <a:spLocks/>
          </p:cNvSpPr>
          <p:nvPr/>
        </p:nvSpPr>
        <p:spPr>
          <a:xfrm>
            <a:off x="1290119" y="2748244"/>
            <a:ext cx="7101527" cy="177193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vi-VN" sz="2000" dirty="0">
                <a:solidFill>
                  <a:srgbClr val="000000"/>
                </a:solidFill>
                <a:latin typeface="+mj-lt"/>
                <a:ea typeface="Calibri" panose="020F0502020204030204" pitchFamily="34" charset="0"/>
                <a:cs typeface="Times New Roman" panose="02020603050405020304" pitchFamily="18" charset="0"/>
              </a:rPr>
              <a:t>Vỏ biến mô (Cover): Hình dạng của vỏ biến mô thường là 2 nửa bán cầu ghép lại với nhau, dùng để bao bọc các thành phần biến mô. Được liên kết trực tiếp với bánh đà của động cơ.</a:t>
            </a:r>
          </a:p>
        </p:txBody>
      </p:sp>
    </p:spTree>
    <p:extLst>
      <p:ext uri="{BB962C8B-B14F-4D97-AF65-F5344CB8AC3E}">
        <p14:creationId xmlns:p14="http://schemas.microsoft.com/office/powerpoint/2010/main" val="1048918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04D7-B106-41FA-A103-ACB5C2D6D763}"/>
              </a:ext>
            </a:extLst>
          </p:cNvPr>
          <p:cNvSpPr>
            <a:spLocks noGrp="1"/>
          </p:cNvSpPr>
          <p:nvPr>
            <p:ph type="title"/>
          </p:nvPr>
        </p:nvSpPr>
        <p:spPr>
          <a:xfrm>
            <a:off x="632750" y="647259"/>
            <a:ext cx="8245032" cy="1470908"/>
          </a:xfrm>
        </p:spPr>
        <p:txBody>
          <a:bodyPr>
            <a:normAutofit fontScale="90000"/>
          </a:bodyPr>
          <a:lstStyle/>
          <a:p>
            <a:r>
              <a:rPr lang="vi-VN" sz="4000" dirty="0"/>
              <a:t>		Nội Dung 3: Chức năng, nhiệm vụ, đặc điểm cấu tạo các thành phần.</a:t>
            </a:r>
            <a:endParaRPr lang="vi-VN" dirty="0"/>
          </a:p>
        </p:txBody>
      </p:sp>
      <p:sp>
        <p:nvSpPr>
          <p:cNvPr id="3" name="Content Placeholder 2">
            <a:extLst>
              <a:ext uri="{FF2B5EF4-FFF2-40B4-BE49-F238E27FC236}">
                <a16:creationId xmlns:a16="http://schemas.microsoft.com/office/drawing/2014/main" id="{92E135BA-AAC2-F07E-06DB-536E90E91FF5}"/>
              </a:ext>
            </a:extLst>
          </p:cNvPr>
          <p:cNvSpPr>
            <a:spLocks noGrp="1"/>
          </p:cNvSpPr>
          <p:nvPr>
            <p:ph idx="1"/>
          </p:nvPr>
        </p:nvSpPr>
        <p:spPr>
          <a:xfrm>
            <a:off x="752354" y="1920393"/>
            <a:ext cx="7758896" cy="1771932"/>
          </a:xfrm>
        </p:spPr>
        <p:txBody>
          <a:bodyPr>
            <a:noAutofit/>
          </a:bodyPr>
          <a:lstStyle/>
          <a:p>
            <a:pPr algn="just"/>
            <a:r>
              <a:rPr lang="vi-VN" sz="2000" dirty="0">
                <a:solidFill>
                  <a:srgbClr val="000000"/>
                </a:solidFill>
                <a:latin typeface="+mj-lt"/>
                <a:ea typeface="Calibri" panose="020F0502020204030204" pitchFamily="34" charset="0"/>
                <a:cs typeface="Times New Roman" panose="02020603050405020304" pitchFamily="18" charset="0"/>
              </a:rPr>
              <a:t>Bánh bơm (Impeller): bánh bơm biến mô được gắn trên vỏ biến mô, các cánh bánh bơm cong, gắp vào nhau, xếp đều nhau để tạo ra áp suất và luồng chất lỏng, trên bánh bơm có 1 vành dẫn hướng dòng chảy.</a:t>
            </a:r>
            <a:endParaRPr lang="vi-VN" sz="2000" dirty="0"/>
          </a:p>
        </p:txBody>
      </p:sp>
      <p:pic>
        <p:nvPicPr>
          <p:cNvPr id="4" name="Picture 3">
            <a:extLst>
              <a:ext uri="{FF2B5EF4-FFF2-40B4-BE49-F238E27FC236}">
                <a16:creationId xmlns:a16="http://schemas.microsoft.com/office/drawing/2014/main" id="{F811E781-E937-6543-59CD-3F7A525CF4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9256" y="3407357"/>
            <a:ext cx="4840503" cy="2889272"/>
          </a:xfrm>
          <a:prstGeom prst="rect">
            <a:avLst/>
          </a:prstGeom>
        </p:spPr>
      </p:pic>
    </p:spTree>
    <p:extLst>
      <p:ext uri="{BB962C8B-B14F-4D97-AF65-F5344CB8AC3E}">
        <p14:creationId xmlns:p14="http://schemas.microsoft.com/office/powerpoint/2010/main" val="3195882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04D7-B106-41FA-A103-ACB5C2D6D763}"/>
              </a:ext>
            </a:extLst>
          </p:cNvPr>
          <p:cNvSpPr>
            <a:spLocks noGrp="1"/>
          </p:cNvSpPr>
          <p:nvPr>
            <p:ph type="title"/>
          </p:nvPr>
        </p:nvSpPr>
        <p:spPr>
          <a:xfrm>
            <a:off x="632750" y="647259"/>
            <a:ext cx="8245032" cy="1470908"/>
          </a:xfrm>
        </p:spPr>
        <p:txBody>
          <a:bodyPr>
            <a:normAutofit fontScale="90000"/>
          </a:bodyPr>
          <a:lstStyle/>
          <a:p>
            <a:r>
              <a:rPr lang="vi-VN" sz="4000" dirty="0"/>
              <a:t>		Nội Dung 3: Chức năng, nhiệm vụ, đặc điểm cấu tạo các thành phần.</a:t>
            </a:r>
            <a:endParaRPr lang="vi-VN" dirty="0"/>
          </a:p>
        </p:txBody>
      </p:sp>
      <p:sp>
        <p:nvSpPr>
          <p:cNvPr id="3" name="Content Placeholder 2">
            <a:extLst>
              <a:ext uri="{FF2B5EF4-FFF2-40B4-BE49-F238E27FC236}">
                <a16:creationId xmlns:a16="http://schemas.microsoft.com/office/drawing/2014/main" id="{92E135BA-AAC2-F07E-06DB-536E90E91FF5}"/>
              </a:ext>
            </a:extLst>
          </p:cNvPr>
          <p:cNvSpPr>
            <a:spLocks noGrp="1"/>
          </p:cNvSpPr>
          <p:nvPr>
            <p:ph idx="1"/>
          </p:nvPr>
        </p:nvSpPr>
        <p:spPr>
          <a:xfrm>
            <a:off x="752354" y="1920393"/>
            <a:ext cx="4027990" cy="3820650"/>
          </a:xfrm>
        </p:spPr>
        <p:txBody>
          <a:bodyPr>
            <a:noAutofit/>
          </a:bodyPr>
          <a:lstStyle/>
          <a:p>
            <a:pPr algn="just"/>
            <a:r>
              <a:rPr lang="vi-VN" sz="2000" dirty="0">
                <a:solidFill>
                  <a:srgbClr val="000000"/>
                </a:solidFill>
                <a:latin typeface="+mj-lt"/>
                <a:ea typeface="Calibri" panose="020F0502020204030204" pitchFamily="34" charset="0"/>
              </a:rPr>
              <a:t>Bánh tua bin (Turbine): Cánh tua bin có các cánh hoặc lá chắn để tạo lực đẩy khi chất lỏng tác động lên bánh tua bin. Bánh tua bin được gắn trên trục sơ cấp của hộp số. Trên bánh tua bin cũng có 1 vành dẫn hướng dòng chảy như bánh bơm.</a:t>
            </a:r>
            <a:endParaRPr lang="vi-VN" sz="2000" dirty="0">
              <a:latin typeface="+mj-lt"/>
            </a:endParaRPr>
          </a:p>
        </p:txBody>
      </p:sp>
      <p:pic>
        <p:nvPicPr>
          <p:cNvPr id="5" name="Picture 4">
            <a:extLst>
              <a:ext uri="{FF2B5EF4-FFF2-40B4-BE49-F238E27FC236}">
                <a16:creationId xmlns:a16="http://schemas.microsoft.com/office/drawing/2014/main" id="{4899831D-DA39-C1A3-E3B3-5080C51A0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3391" y="2089231"/>
            <a:ext cx="3864391" cy="3088651"/>
          </a:xfrm>
          <a:prstGeom prst="rect">
            <a:avLst/>
          </a:prstGeom>
        </p:spPr>
      </p:pic>
    </p:spTree>
    <p:extLst>
      <p:ext uri="{BB962C8B-B14F-4D97-AF65-F5344CB8AC3E}">
        <p14:creationId xmlns:p14="http://schemas.microsoft.com/office/powerpoint/2010/main" val="1106697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04D7-B106-41FA-A103-ACB5C2D6D763}"/>
              </a:ext>
            </a:extLst>
          </p:cNvPr>
          <p:cNvSpPr>
            <a:spLocks noGrp="1"/>
          </p:cNvSpPr>
          <p:nvPr>
            <p:ph type="title"/>
          </p:nvPr>
        </p:nvSpPr>
        <p:spPr>
          <a:xfrm>
            <a:off x="632750" y="647259"/>
            <a:ext cx="8245032" cy="1470908"/>
          </a:xfrm>
        </p:spPr>
        <p:txBody>
          <a:bodyPr>
            <a:normAutofit fontScale="90000"/>
          </a:bodyPr>
          <a:lstStyle/>
          <a:p>
            <a:r>
              <a:rPr lang="vi-VN" sz="4000" dirty="0"/>
              <a:t>		Nội Dung 3: Chức năng, nhiệm vụ, đặc điểm cấu tạo các thành phần.</a:t>
            </a:r>
            <a:endParaRPr lang="vi-VN" dirty="0"/>
          </a:p>
        </p:txBody>
      </p:sp>
      <p:sp>
        <p:nvSpPr>
          <p:cNvPr id="3" name="Content Placeholder 2">
            <a:extLst>
              <a:ext uri="{FF2B5EF4-FFF2-40B4-BE49-F238E27FC236}">
                <a16:creationId xmlns:a16="http://schemas.microsoft.com/office/drawing/2014/main" id="{92E135BA-AAC2-F07E-06DB-536E90E91FF5}"/>
              </a:ext>
            </a:extLst>
          </p:cNvPr>
          <p:cNvSpPr>
            <a:spLocks noGrp="1"/>
          </p:cNvSpPr>
          <p:nvPr>
            <p:ph idx="1"/>
          </p:nvPr>
        </p:nvSpPr>
        <p:spPr>
          <a:xfrm>
            <a:off x="752354" y="1920393"/>
            <a:ext cx="4027990" cy="3820650"/>
          </a:xfrm>
        </p:spPr>
        <p:txBody>
          <a:bodyPr>
            <a:noAutofit/>
          </a:bodyPr>
          <a:lstStyle/>
          <a:p>
            <a:pPr algn="just"/>
            <a:r>
              <a:rPr lang="vi-VN" sz="2000" dirty="0">
                <a:solidFill>
                  <a:srgbClr val="000000"/>
                </a:solidFill>
                <a:effectLst/>
                <a:latin typeface="+mj-lt"/>
                <a:ea typeface="Calibri" panose="020F0502020204030204" pitchFamily="34" charset="0"/>
                <a:cs typeface="Times New Roman" panose="02020603050405020304" pitchFamily="18" charset="0"/>
              </a:rPr>
              <a:t>Stator: thường có các cánh hoặc lá đặc biệt để thực hiện chức năng chuyển hướng dòng chất lỏng. Nằm giữa bánh bơm và bánh tua bin, được lắp lên trục cảu nó và trục này được lắp cố định vào vỏ hộp số qua khớp 1 chiều</a:t>
            </a:r>
            <a:endParaRPr lang="vi-VN" sz="2000" dirty="0">
              <a:latin typeface="+mj-lt"/>
            </a:endParaRPr>
          </a:p>
        </p:txBody>
      </p:sp>
      <p:pic>
        <p:nvPicPr>
          <p:cNvPr id="4" name="Picture 3">
            <a:extLst>
              <a:ext uri="{FF2B5EF4-FFF2-40B4-BE49-F238E27FC236}">
                <a16:creationId xmlns:a16="http://schemas.microsoft.com/office/drawing/2014/main" id="{6B73054A-1BC1-F8AA-7939-7465D3589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249" y="2176040"/>
            <a:ext cx="3680396" cy="4010628"/>
          </a:xfrm>
          <a:prstGeom prst="rect">
            <a:avLst/>
          </a:prstGeom>
        </p:spPr>
      </p:pic>
    </p:spTree>
    <p:extLst>
      <p:ext uri="{BB962C8B-B14F-4D97-AF65-F5344CB8AC3E}">
        <p14:creationId xmlns:p14="http://schemas.microsoft.com/office/powerpoint/2010/main" val="4275246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04D7-B106-41FA-A103-ACB5C2D6D763}"/>
              </a:ext>
            </a:extLst>
          </p:cNvPr>
          <p:cNvSpPr>
            <a:spLocks noGrp="1"/>
          </p:cNvSpPr>
          <p:nvPr>
            <p:ph type="title"/>
          </p:nvPr>
        </p:nvSpPr>
        <p:spPr>
          <a:xfrm>
            <a:off x="632750" y="647259"/>
            <a:ext cx="8245032" cy="1470908"/>
          </a:xfrm>
        </p:spPr>
        <p:txBody>
          <a:bodyPr>
            <a:normAutofit fontScale="90000"/>
          </a:bodyPr>
          <a:lstStyle/>
          <a:p>
            <a:r>
              <a:rPr lang="vi-VN" sz="4000" dirty="0"/>
              <a:t>		Nội Dung 3: Chức năng, nhiệm vụ, đặc điểm cấu tạo các thành phần.</a:t>
            </a:r>
            <a:endParaRPr lang="vi-VN" dirty="0"/>
          </a:p>
        </p:txBody>
      </p:sp>
      <p:sp>
        <p:nvSpPr>
          <p:cNvPr id="3" name="Content Placeholder 2">
            <a:extLst>
              <a:ext uri="{FF2B5EF4-FFF2-40B4-BE49-F238E27FC236}">
                <a16:creationId xmlns:a16="http://schemas.microsoft.com/office/drawing/2014/main" id="{92E135BA-AAC2-F07E-06DB-536E90E91FF5}"/>
              </a:ext>
            </a:extLst>
          </p:cNvPr>
          <p:cNvSpPr>
            <a:spLocks noGrp="1"/>
          </p:cNvSpPr>
          <p:nvPr>
            <p:ph idx="1"/>
          </p:nvPr>
        </p:nvSpPr>
        <p:spPr>
          <a:xfrm>
            <a:off x="752354" y="1920393"/>
            <a:ext cx="4027990" cy="558112"/>
          </a:xfrm>
        </p:spPr>
        <p:txBody>
          <a:bodyPr>
            <a:noAutofit/>
          </a:bodyPr>
          <a:lstStyle/>
          <a:p>
            <a:pPr algn="just"/>
            <a:r>
              <a:rPr lang="vi-VN" sz="2000" dirty="0">
                <a:latin typeface="+mj-lt"/>
              </a:rPr>
              <a:t>Khóa biến mô:</a:t>
            </a:r>
          </a:p>
          <a:p>
            <a:pPr algn="just">
              <a:buFont typeface="Wingdings" panose="05000000000000000000" pitchFamily="2" charset="2"/>
              <a:buChar char="q"/>
            </a:pPr>
            <a:endParaRPr lang="vi-VN" sz="2000" dirty="0">
              <a:latin typeface="+mj-lt"/>
            </a:endParaRPr>
          </a:p>
        </p:txBody>
      </p:sp>
      <p:sp>
        <p:nvSpPr>
          <p:cNvPr id="5" name="Content Placeholder 2">
            <a:extLst>
              <a:ext uri="{FF2B5EF4-FFF2-40B4-BE49-F238E27FC236}">
                <a16:creationId xmlns:a16="http://schemas.microsoft.com/office/drawing/2014/main" id="{DDBFA8F9-82C4-F195-19EF-29A506271126}"/>
              </a:ext>
            </a:extLst>
          </p:cNvPr>
          <p:cNvSpPr txBox="1">
            <a:spLocks/>
          </p:cNvSpPr>
          <p:nvPr/>
        </p:nvSpPr>
        <p:spPr>
          <a:xfrm>
            <a:off x="1049133" y="2252734"/>
            <a:ext cx="6242004" cy="55811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q"/>
            </a:pPr>
            <a:r>
              <a:rPr lang="vi-VN" sz="2000" dirty="0">
                <a:latin typeface="+mj-lt"/>
              </a:rPr>
              <a:t>Đường dẫn chất lỏng đến biến mô thủy lực</a:t>
            </a:r>
          </a:p>
        </p:txBody>
      </p:sp>
      <p:sp>
        <p:nvSpPr>
          <p:cNvPr id="6" name="Content Placeholder 2">
            <a:extLst>
              <a:ext uri="{FF2B5EF4-FFF2-40B4-BE49-F238E27FC236}">
                <a16:creationId xmlns:a16="http://schemas.microsoft.com/office/drawing/2014/main" id="{A7FE6096-C19A-D681-1D4D-EF192601BE3F}"/>
              </a:ext>
            </a:extLst>
          </p:cNvPr>
          <p:cNvSpPr txBox="1">
            <a:spLocks/>
          </p:cNvSpPr>
          <p:nvPr/>
        </p:nvSpPr>
        <p:spPr>
          <a:xfrm>
            <a:off x="1049133" y="2610748"/>
            <a:ext cx="6242004" cy="55811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q"/>
            </a:pPr>
            <a:r>
              <a:rPr lang="vi-VN" sz="2000" dirty="0">
                <a:latin typeface="+mj-lt"/>
              </a:rPr>
              <a:t>Van điều khiển ly hợp khóa</a:t>
            </a:r>
          </a:p>
        </p:txBody>
      </p:sp>
      <p:pic>
        <p:nvPicPr>
          <p:cNvPr id="7" name="Hình ảnh 622458948">
            <a:extLst>
              <a:ext uri="{FF2B5EF4-FFF2-40B4-BE49-F238E27FC236}">
                <a16:creationId xmlns:a16="http://schemas.microsoft.com/office/drawing/2014/main" id="{E036AF17-1051-9A00-B584-15F3DE225D0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514" y="3301103"/>
            <a:ext cx="8116972" cy="2189748"/>
          </a:xfrm>
          <a:prstGeom prst="rect">
            <a:avLst/>
          </a:prstGeom>
          <a:noFill/>
          <a:ln>
            <a:noFill/>
          </a:ln>
        </p:spPr>
      </p:pic>
      <p:sp>
        <p:nvSpPr>
          <p:cNvPr id="8" name="Content Placeholder 2">
            <a:extLst>
              <a:ext uri="{FF2B5EF4-FFF2-40B4-BE49-F238E27FC236}">
                <a16:creationId xmlns:a16="http://schemas.microsoft.com/office/drawing/2014/main" id="{CD185051-71C5-EC90-4A08-93D1126ED0C0}"/>
              </a:ext>
            </a:extLst>
          </p:cNvPr>
          <p:cNvSpPr txBox="1">
            <a:spLocks/>
          </p:cNvSpPr>
          <p:nvPr/>
        </p:nvSpPr>
        <p:spPr>
          <a:xfrm>
            <a:off x="948573" y="5557668"/>
            <a:ext cx="7246854" cy="97173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vi-VN" sz="2000" b="1" dirty="0">
                <a:latin typeface="+mj-lt"/>
              </a:rPr>
              <a:t>Hình. Đường dẫn chất lỏng đến biến mô thủy lực</a:t>
            </a:r>
          </a:p>
          <a:p>
            <a:pPr marL="0" indent="0" algn="ctr">
              <a:buNone/>
            </a:pPr>
            <a:r>
              <a:rPr lang="vi-VN" sz="2000" dirty="0">
                <a:latin typeface="+mj-lt"/>
              </a:rPr>
              <a:t>a. Tốc độ xe dưới 60 km/h; b. Tốc độ xe trên 60 km/h</a:t>
            </a:r>
          </a:p>
        </p:txBody>
      </p:sp>
    </p:spTree>
    <p:extLst>
      <p:ext uri="{BB962C8B-B14F-4D97-AF65-F5344CB8AC3E}">
        <p14:creationId xmlns:p14="http://schemas.microsoft.com/office/powerpoint/2010/main" val="31200693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04D7-B106-41FA-A103-ACB5C2D6D763}"/>
              </a:ext>
            </a:extLst>
          </p:cNvPr>
          <p:cNvSpPr>
            <a:spLocks noGrp="1"/>
          </p:cNvSpPr>
          <p:nvPr>
            <p:ph type="title"/>
          </p:nvPr>
        </p:nvSpPr>
        <p:spPr>
          <a:xfrm>
            <a:off x="632750" y="647259"/>
            <a:ext cx="8245032" cy="1470908"/>
          </a:xfrm>
        </p:spPr>
        <p:txBody>
          <a:bodyPr>
            <a:normAutofit fontScale="90000"/>
          </a:bodyPr>
          <a:lstStyle/>
          <a:p>
            <a:r>
              <a:rPr lang="vi-VN" sz="4000" dirty="0"/>
              <a:t>		Nội Dung 3: Chức năng, nhiệm vụ, đặc điểm cấu tạo các thành phần.</a:t>
            </a:r>
            <a:endParaRPr lang="vi-VN" dirty="0"/>
          </a:p>
        </p:txBody>
      </p:sp>
      <p:sp>
        <p:nvSpPr>
          <p:cNvPr id="3" name="Content Placeholder 2">
            <a:extLst>
              <a:ext uri="{FF2B5EF4-FFF2-40B4-BE49-F238E27FC236}">
                <a16:creationId xmlns:a16="http://schemas.microsoft.com/office/drawing/2014/main" id="{92E135BA-AAC2-F07E-06DB-536E90E91FF5}"/>
              </a:ext>
            </a:extLst>
          </p:cNvPr>
          <p:cNvSpPr>
            <a:spLocks noGrp="1"/>
          </p:cNvSpPr>
          <p:nvPr>
            <p:ph idx="1"/>
          </p:nvPr>
        </p:nvSpPr>
        <p:spPr>
          <a:xfrm>
            <a:off x="752354" y="1920393"/>
            <a:ext cx="4027990" cy="558112"/>
          </a:xfrm>
        </p:spPr>
        <p:txBody>
          <a:bodyPr>
            <a:noAutofit/>
          </a:bodyPr>
          <a:lstStyle/>
          <a:p>
            <a:pPr algn="just"/>
            <a:r>
              <a:rPr lang="vi-VN" sz="2000" dirty="0">
                <a:latin typeface="+mj-lt"/>
              </a:rPr>
              <a:t>Khóa biến mô:</a:t>
            </a:r>
          </a:p>
          <a:p>
            <a:pPr algn="just">
              <a:buFont typeface="Wingdings" panose="05000000000000000000" pitchFamily="2" charset="2"/>
              <a:buChar char="q"/>
            </a:pPr>
            <a:endParaRPr lang="vi-VN" sz="2000" dirty="0">
              <a:latin typeface="+mj-lt"/>
            </a:endParaRPr>
          </a:p>
        </p:txBody>
      </p:sp>
      <p:sp>
        <p:nvSpPr>
          <p:cNvPr id="5" name="Content Placeholder 2">
            <a:extLst>
              <a:ext uri="{FF2B5EF4-FFF2-40B4-BE49-F238E27FC236}">
                <a16:creationId xmlns:a16="http://schemas.microsoft.com/office/drawing/2014/main" id="{DDBFA8F9-82C4-F195-19EF-29A506271126}"/>
              </a:ext>
            </a:extLst>
          </p:cNvPr>
          <p:cNvSpPr txBox="1">
            <a:spLocks/>
          </p:cNvSpPr>
          <p:nvPr/>
        </p:nvSpPr>
        <p:spPr>
          <a:xfrm>
            <a:off x="1049133" y="2252734"/>
            <a:ext cx="6242004" cy="55811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q"/>
            </a:pPr>
            <a:r>
              <a:rPr lang="vi-VN" sz="2000" dirty="0">
                <a:latin typeface="+mj-lt"/>
              </a:rPr>
              <a:t>Đường dẫn chất lỏng đến biến mô thủy lực</a:t>
            </a:r>
          </a:p>
        </p:txBody>
      </p:sp>
      <p:sp>
        <p:nvSpPr>
          <p:cNvPr id="6" name="Content Placeholder 2">
            <a:extLst>
              <a:ext uri="{FF2B5EF4-FFF2-40B4-BE49-F238E27FC236}">
                <a16:creationId xmlns:a16="http://schemas.microsoft.com/office/drawing/2014/main" id="{A7FE6096-C19A-D681-1D4D-EF192601BE3F}"/>
              </a:ext>
            </a:extLst>
          </p:cNvPr>
          <p:cNvSpPr txBox="1">
            <a:spLocks/>
          </p:cNvSpPr>
          <p:nvPr/>
        </p:nvSpPr>
        <p:spPr>
          <a:xfrm>
            <a:off x="1049133" y="2610748"/>
            <a:ext cx="6242004" cy="55811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q"/>
            </a:pPr>
            <a:r>
              <a:rPr lang="vi-VN" sz="2000" dirty="0">
                <a:latin typeface="+mj-lt"/>
              </a:rPr>
              <a:t>Ứng dụng cho một loại ly hợp khóa</a:t>
            </a:r>
          </a:p>
        </p:txBody>
      </p:sp>
      <p:sp>
        <p:nvSpPr>
          <p:cNvPr id="8" name="Content Placeholder 2">
            <a:extLst>
              <a:ext uri="{FF2B5EF4-FFF2-40B4-BE49-F238E27FC236}">
                <a16:creationId xmlns:a16="http://schemas.microsoft.com/office/drawing/2014/main" id="{CD185051-71C5-EC90-4A08-93D1126ED0C0}"/>
              </a:ext>
            </a:extLst>
          </p:cNvPr>
          <p:cNvSpPr txBox="1">
            <a:spLocks/>
          </p:cNvSpPr>
          <p:nvPr/>
        </p:nvSpPr>
        <p:spPr>
          <a:xfrm>
            <a:off x="948573" y="5557668"/>
            <a:ext cx="7246854" cy="97173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vi-VN" sz="2000" b="1" dirty="0">
                <a:latin typeface="+mj-lt"/>
              </a:rPr>
              <a:t>Hình. Đường dẫn chất lỏng đến biến mô thủy lực</a:t>
            </a:r>
          </a:p>
          <a:p>
            <a:pPr marL="0" indent="0" algn="ctr">
              <a:buNone/>
            </a:pPr>
            <a:r>
              <a:rPr lang="vi-VN" sz="2000" dirty="0">
                <a:latin typeface="+mj-lt"/>
              </a:rPr>
              <a:t>a. Tốc độ xe dưới 60 km/h; b. Tốc độ xe trên 60 km/h</a:t>
            </a:r>
          </a:p>
        </p:txBody>
      </p:sp>
      <p:pic>
        <p:nvPicPr>
          <p:cNvPr id="4" name="Hình ảnh 1427667877">
            <a:extLst>
              <a:ext uri="{FF2B5EF4-FFF2-40B4-BE49-F238E27FC236}">
                <a16:creationId xmlns:a16="http://schemas.microsoft.com/office/drawing/2014/main" id="{3E0CFEBF-66E1-D9E9-2B5F-5B85B1C690C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363" y="3159884"/>
            <a:ext cx="8061274" cy="2334126"/>
          </a:xfrm>
          <a:prstGeom prst="rect">
            <a:avLst/>
          </a:prstGeom>
          <a:noFill/>
          <a:ln>
            <a:noFill/>
          </a:ln>
        </p:spPr>
      </p:pic>
    </p:spTree>
    <p:extLst>
      <p:ext uri="{BB962C8B-B14F-4D97-AF65-F5344CB8AC3E}">
        <p14:creationId xmlns:p14="http://schemas.microsoft.com/office/powerpoint/2010/main" val="17743779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04D7-B106-41FA-A103-ACB5C2D6D763}"/>
              </a:ext>
            </a:extLst>
          </p:cNvPr>
          <p:cNvSpPr>
            <a:spLocks noGrp="1"/>
          </p:cNvSpPr>
          <p:nvPr>
            <p:ph type="title"/>
          </p:nvPr>
        </p:nvSpPr>
        <p:spPr>
          <a:xfrm>
            <a:off x="1459066" y="647259"/>
            <a:ext cx="6589199" cy="1280890"/>
          </a:xfrm>
        </p:spPr>
        <p:txBody>
          <a:bodyPr>
            <a:normAutofit/>
          </a:bodyPr>
          <a:lstStyle/>
          <a:p>
            <a:r>
              <a:rPr lang="vi-VN" sz="3975" b="1" dirty="0"/>
              <a:t>Thành viên nhóm</a:t>
            </a:r>
            <a:br>
              <a:rPr lang="vi-VN" b="1" dirty="0"/>
            </a:br>
            <a:endParaRPr lang="vi-VN" b="1" dirty="0"/>
          </a:p>
        </p:txBody>
      </p:sp>
      <p:sp>
        <p:nvSpPr>
          <p:cNvPr id="3" name="Content Placeholder 2">
            <a:extLst>
              <a:ext uri="{FF2B5EF4-FFF2-40B4-BE49-F238E27FC236}">
                <a16:creationId xmlns:a16="http://schemas.microsoft.com/office/drawing/2014/main" id="{92E135BA-AAC2-F07E-06DB-536E90E91FF5}"/>
              </a:ext>
            </a:extLst>
          </p:cNvPr>
          <p:cNvSpPr>
            <a:spLocks noGrp="1"/>
          </p:cNvSpPr>
          <p:nvPr>
            <p:ph idx="1"/>
          </p:nvPr>
        </p:nvSpPr>
        <p:spPr>
          <a:xfrm>
            <a:off x="1919265" y="1659038"/>
            <a:ext cx="6591985" cy="3777622"/>
          </a:xfrm>
        </p:spPr>
        <p:txBody>
          <a:bodyPr>
            <a:normAutofit/>
          </a:bodyPr>
          <a:lstStyle/>
          <a:p>
            <a:r>
              <a:rPr lang="vi-VN" sz="2400" dirty="0"/>
              <a:t>Ngô Tấn Cảnh 			(63131866)</a:t>
            </a:r>
          </a:p>
          <a:p>
            <a:r>
              <a:rPr lang="vi-VN" sz="2400" dirty="0"/>
              <a:t>Nguyễn Trọng Quang 	(63131104)</a:t>
            </a:r>
          </a:p>
          <a:p>
            <a:r>
              <a:rPr lang="vi-VN" sz="2400" dirty="0"/>
              <a:t>Nguyễn Tuấn Kiệt 		(63130605)</a:t>
            </a:r>
          </a:p>
          <a:p>
            <a:r>
              <a:rPr lang="vi-VN" sz="2400" dirty="0"/>
              <a:t>Nguyễn Quốc Duy 		(63130268)</a:t>
            </a:r>
          </a:p>
        </p:txBody>
      </p:sp>
    </p:spTree>
    <p:extLst>
      <p:ext uri="{BB962C8B-B14F-4D97-AF65-F5344CB8AC3E}">
        <p14:creationId xmlns:p14="http://schemas.microsoft.com/office/powerpoint/2010/main" val="2016051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04D7-B106-41FA-A103-ACB5C2D6D763}"/>
              </a:ext>
            </a:extLst>
          </p:cNvPr>
          <p:cNvSpPr>
            <a:spLocks noGrp="1"/>
          </p:cNvSpPr>
          <p:nvPr>
            <p:ph type="title"/>
          </p:nvPr>
        </p:nvSpPr>
        <p:spPr>
          <a:xfrm>
            <a:off x="632750" y="647259"/>
            <a:ext cx="8245032" cy="1470908"/>
          </a:xfrm>
        </p:spPr>
        <p:txBody>
          <a:bodyPr>
            <a:normAutofit fontScale="90000"/>
          </a:bodyPr>
          <a:lstStyle/>
          <a:p>
            <a:r>
              <a:rPr lang="vi-VN" sz="4000" dirty="0"/>
              <a:t>		Nội Dung 3: Chức năng, nhiệm vụ, đặc điểm cấu tạo các thành phần.</a:t>
            </a:r>
            <a:endParaRPr lang="vi-VN" dirty="0"/>
          </a:p>
        </p:txBody>
      </p:sp>
      <p:sp>
        <p:nvSpPr>
          <p:cNvPr id="3" name="Content Placeholder 2">
            <a:extLst>
              <a:ext uri="{FF2B5EF4-FFF2-40B4-BE49-F238E27FC236}">
                <a16:creationId xmlns:a16="http://schemas.microsoft.com/office/drawing/2014/main" id="{92E135BA-AAC2-F07E-06DB-536E90E91FF5}"/>
              </a:ext>
            </a:extLst>
          </p:cNvPr>
          <p:cNvSpPr>
            <a:spLocks noGrp="1"/>
          </p:cNvSpPr>
          <p:nvPr>
            <p:ph idx="1"/>
          </p:nvPr>
        </p:nvSpPr>
        <p:spPr>
          <a:xfrm>
            <a:off x="752354" y="1920393"/>
            <a:ext cx="7758896" cy="1771932"/>
          </a:xfrm>
        </p:spPr>
        <p:txBody>
          <a:bodyPr>
            <a:noAutofit/>
          </a:bodyPr>
          <a:lstStyle/>
          <a:p>
            <a:pPr marL="457200" indent="-457200" algn="just">
              <a:lnSpc>
                <a:spcPct val="115000"/>
              </a:lnSpc>
              <a:buFont typeface="+mj-lt"/>
              <a:buAutoNum type="arabicPeriod" startAt="2"/>
            </a:pPr>
            <a:r>
              <a:rPr lang="vi-VN" sz="2000" b="1" dirty="0">
                <a:latin typeface="+mj-lt"/>
                <a:ea typeface="Calibri" panose="020F0502020204030204" pitchFamily="34" charset="0"/>
                <a:cs typeface="Times New Roman" panose="02020603050405020304" pitchFamily="18" charset="0"/>
              </a:rPr>
              <a:t>Đặc điểm cấu tạo:</a:t>
            </a:r>
          </a:p>
          <a:p>
            <a:pPr marL="457200" indent="-457200" algn="just">
              <a:lnSpc>
                <a:spcPct val="115000"/>
              </a:lnSpc>
              <a:buFont typeface="+mj-lt"/>
              <a:buAutoNum type="arabicPeriod" startAt="2"/>
            </a:pPr>
            <a:endParaRPr lang="vi-VN" sz="2000" dirty="0">
              <a:latin typeface="+mj-lt"/>
              <a:ea typeface="Calibri" panose="020F0502020204030204" pitchFamily="34"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AFCE13FC-8BB3-78D7-8631-77A3359335AE}"/>
              </a:ext>
            </a:extLst>
          </p:cNvPr>
          <p:cNvSpPr txBox="1">
            <a:spLocks/>
          </p:cNvSpPr>
          <p:nvPr/>
        </p:nvSpPr>
        <p:spPr>
          <a:xfrm>
            <a:off x="995777" y="2363667"/>
            <a:ext cx="4647034" cy="63722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15000"/>
              </a:lnSpc>
              <a:buFont typeface="Wingdings" panose="05000000000000000000" pitchFamily="2" charset="2"/>
              <a:buChar char="q"/>
            </a:pPr>
            <a:r>
              <a:rPr lang="vi-VN" sz="2000" dirty="0">
                <a:latin typeface="+mj-lt"/>
                <a:ea typeface="Calibri" panose="020F0502020204030204" pitchFamily="34" charset="0"/>
                <a:cs typeface="Times New Roman" panose="02020603050405020304" pitchFamily="18" charset="0"/>
              </a:rPr>
              <a:t>Bộ bánh răng hành tinh: </a:t>
            </a:r>
            <a:endParaRPr lang="vi-VN" sz="2000" dirty="0"/>
          </a:p>
        </p:txBody>
      </p:sp>
      <p:sp>
        <p:nvSpPr>
          <p:cNvPr id="6" name="Content Placeholder 2">
            <a:extLst>
              <a:ext uri="{FF2B5EF4-FFF2-40B4-BE49-F238E27FC236}">
                <a16:creationId xmlns:a16="http://schemas.microsoft.com/office/drawing/2014/main" id="{37FF8D32-AB7A-8ECD-4237-9996C217DE92}"/>
              </a:ext>
            </a:extLst>
          </p:cNvPr>
          <p:cNvSpPr txBox="1">
            <a:spLocks/>
          </p:cNvSpPr>
          <p:nvPr/>
        </p:nvSpPr>
        <p:spPr>
          <a:xfrm>
            <a:off x="1290119" y="2748243"/>
            <a:ext cx="7101527" cy="391725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vi-VN" sz="2000" dirty="0">
                <a:solidFill>
                  <a:srgbClr val="000000"/>
                </a:solidFill>
                <a:latin typeface="+mj-lt"/>
                <a:ea typeface="Calibri" panose="020F0502020204030204" pitchFamily="34" charset="0"/>
                <a:cs typeface="Times New Roman" panose="02020603050405020304" pitchFamily="18" charset="0"/>
              </a:rPr>
              <a:t>Bộ bánh răng hành tinh bao gồm: bánh răng trung tâm (sun gear), bánh răng hành tinh (planet gear), vòng răng (ring gear), lồng hành tinh (planet carrier).</a:t>
            </a:r>
          </a:p>
          <a:p>
            <a:pPr algn="just"/>
            <a:r>
              <a:rPr lang="vi-VN" sz="2000" dirty="0">
                <a:solidFill>
                  <a:srgbClr val="000000"/>
                </a:solidFill>
                <a:latin typeface="+mj-lt"/>
                <a:ea typeface="Calibri" panose="020F0502020204030204" pitchFamily="34" charset="0"/>
                <a:cs typeface="Times New Roman" panose="02020603050405020304" pitchFamily="18" charset="0"/>
              </a:rPr>
              <a:t>Bánh răng trung tâm (sun gear): thường nằm trung tâm và kết nối với ly hợp thủy lực thông qua 1 trục trung gian.</a:t>
            </a:r>
          </a:p>
          <a:p>
            <a:pPr algn="just"/>
            <a:r>
              <a:rPr lang="vi-VN" sz="2000" dirty="0">
                <a:solidFill>
                  <a:srgbClr val="000000"/>
                </a:solidFill>
                <a:latin typeface="+mj-lt"/>
                <a:ea typeface="Calibri" panose="020F0502020204030204" pitchFamily="34" charset="0"/>
                <a:cs typeface="Times New Roman" panose="02020603050405020304" pitchFamily="18" charset="0"/>
              </a:rPr>
              <a:t>Bánh răng hành tinh (planet gear): gắn trên lồng hành tinh và ăn khớp với bánh răng trung tâm.</a:t>
            </a:r>
          </a:p>
          <a:p>
            <a:pPr algn="just"/>
            <a:r>
              <a:rPr lang="vi-VN" sz="2000" dirty="0">
                <a:solidFill>
                  <a:srgbClr val="000000"/>
                </a:solidFill>
                <a:latin typeface="+mj-lt"/>
                <a:ea typeface="Calibri" panose="020F0502020204030204" pitchFamily="34" charset="0"/>
                <a:cs typeface="Times New Roman" panose="02020603050405020304" pitchFamily="18" charset="0"/>
              </a:rPr>
              <a:t>Vòng răng (ring gear): lắp ăn khớp với các bánh răng hành tinh và ngoài vòng răng thường gắn các lá ly hợp.</a:t>
            </a:r>
          </a:p>
          <a:p>
            <a:pPr algn="just"/>
            <a:r>
              <a:rPr lang="vi-VN" sz="2000" dirty="0">
                <a:solidFill>
                  <a:srgbClr val="000000"/>
                </a:solidFill>
                <a:latin typeface="+mj-lt"/>
                <a:ea typeface="Calibri" panose="020F0502020204030204" pitchFamily="34" charset="0"/>
                <a:cs typeface="Times New Roman" panose="02020603050405020304" pitchFamily="18" charset="0"/>
              </a:rPr>
              <a:t>Lồng hành tinh (planet carrier): Dùng để lắp đặt các bánh răng.</a:t>
            </a:r>
          </a:p>
        </p:txBody>
      </p:sp>
    </p:spTree>
    <p:extLst>
      <p:ext uri="{BB962C8B-B14F-4D97-AF65-F5344CB8AC3E}">
        <p14:creationId xmlns:p14="http://schemas.microsoft.com/office/powerpoint/2010/main" val="28397192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04D7-B106-41FA-A103-ACB5C2D6D763}"/>
              </a:ext>
            </a:extLst>
          </p:cNvPr>
          <p:cNvSpPr>
            <a:spLocks noGrp="1"/>
          </p:cNvSpPr>
          <p:nvPr>
            <p:ph type="title"/>
          </p:nvPr>
        </p:nvSpPr>
        <p:spPr>
          <a:xfrm>
            <a:off x="632750" y="647259"/>
            <a:ext cx="8245032" cy="1470908"/>
          </a:xfrm>
        </p:spPr>
        <p:txBody>
          <a:bodyPr>
            <a:normAutofit fontScale="90000"/>
          </a:bodyPr>
          <a:lstStyle/>
          <a:p>
            <a:r>
              <a:rPr lang="vi-VN" sz="4000" dirty="0"/>
              <a:t>		Nội Dung 3: Chức năng, nhiệm vụ, đặc điểm cấu tạo các thành phần.</a:t>
            </a:r>
            <a:endParaRPr lang="vi-VN" dirty="0"/>
          </a:p>
        </p:txBody>
      </p:sp>
      <p:sp>
        <p:nvSpPr>
          <p:cNvPr id="3" name="Content Placeholder 2">
            <a:extLst>
              <a:ext uri="{FF2B5EF4-FFF2-40B4-BE49-F238E27FC236}">
                <a16:creationId xmlns:a16="http://schemas.microsoft.com/office/drawing/2014/main" id="{92E135BA-AAC2-F07E-06DB-536E90E91FF5}"/>
              </a:ext>
            </a:extLst>
          </p:cNvPr>
          <p:cNvSpPr>
            <a:spLocks noGrp="1"/>
          </p:cNvSpPr>
          <p:nvPr>
            <p:ph idx="1"/>
          </p:nvPr>
        </p:nvSpPr>
        <p:spPr>
          <a:xfrm>
            <a:off x="752354" y="1920393"/>
            <a:ext cx="7758896" cy="1771932"/>
          </a:xfrm>
        </p:spPr>
        <p:txBody>
          <a:bodyPr>
            <a:noAutofit/>
          </a:bodyPr>
          <a:lstStyle/>
          <a:p>
            <a:pPr marL="457200" indent="-457200" algn="just">
              <a:lnSpc>
                <a:spcPct val="115000"/>
              </a:lnSpc>
              <a:buFont typeface="+mj-lt"/>
              <a:buAutoNum type="arabicPeriod" startAt="2"/>
            </a:pPr>
            <a:r>
              <a:rPr lang="vi-VN" sz="2000" b="1" dirty="0">
                <a:latin typeface="+mj-lt"/>
                <a:ea typeface="Calibri" panose="020F0502020204030204" pitchFamily="34" charset="0"/>
                <a:cs typeface="Times New Roman" panose="02020603050405020304" pitchFamily="18" charset="0"/>
              </a:rPr>
              <a:t>Đặc điểm cấu tạo:</a:t>
            </a:r>
          </a:p>
          <a:p>
            <a:pPr marL="457200" indent="-457200" algn="just">
              <a:lnSpc>
                <a:spcPct val="115000"/>
              </a:lnSpc>
              <a:buFont typeface="+mj-lt"/>
              <a:buAutoNum type="arabicPeriod" startAt="2"/>
            </a:pPr>
            <a:endParaRPr lang="vi-VN" sz="2000" dirty="0">
              <a:latin typeface="+mj-lt"/>
              <a:ea typeface="Calibri" panose="020F0502020204030204" pitchFamily="34"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AFCE13FC-8BB3-78D7-8631-77A3359335AE}"/>
              </a:ext>
            </a:extLst>
          </p:cNvPr>
          <p:cNvSpPr txBox="1">
            <a:spLocks/>
          </p:cNvSpPr>
          <p:nvPr/>
        </p:nvSpPr>
        <p:spPr>
          <a:xfrm>
            <a:off x="995777" y="2363667"/>
            <a:ext cx="4647034" cy="63722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15000"/>
              </a:lnSpc>
              <a:buFont typeface="Wingdings" panose="05000000000000000000" pitchFamily="2" charset="2"/>
              <a:buChar char="q"/>
            </a:pPr>
            <a:r>
              <a:rPr lang="vi-VN" sz="2000" dirty="0">
                <a:latin typeface="+mj-lt"/>
                <a:ea typeface="Calibri" panose="020F0502020204030204" pitchFamily="34" charset="0"/>
                <a:cs typeface="Times New Roman" panose="02020603050405020304" pitchFamily="18" charset="0"/>
              </a:rPr>
              <a:t>Bộ bánh răng hành tinh: </a:t>
            </a:r>
            <a:endParaRPr lang="vi-VN" sz="2000" dirty="0"/>
          </a:p>
        </p:txBody>
      </p:sp>
      <p:pic>
        <p:nvPicPr>
          <p:cNvPr id="4" name="Picture 3">
            <a:extLst>
              <a:ext uri="{FF2B5EF4-FFF2-40B4-BE49-F238E27FC236}">
                <a16:creationId xmlns:a16="http://schemas.microsoft.com/office/drawing/2014/main" id="{5FA237A9-74E4-DD9F-12D2-B01AC5F83B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777" y="2971801"/>
            <a:ext cx="6972298" cy="3620678"/>
          </a:xfrm>
          <a:prstGeom prst="rect">
            <a:avLst/>
          </a:prstGeom>
        </p:spPr>
      </p:pic>
    </p:spTree>
    <p:extLst>
      <p:ext uri="{BB962C8B-B14F-4D97-AF65-F5344CB8AC3E}">
        <p14:creationId xmlns:p14="http://schemas.microsoft.com/office/powerpoint/2010/main" val="2117151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04D7-B106-41FA-A103-ACB5C2D6D763}"/>
              </a:ext>
            </a:extLst>
          </p:cNvPr>
          <p:cNvSpPr>
            <a:spLocks noGrp="1"/>
          </p:cNvSpPr>
          <p:nvPr>
            <p:ph type="title"/>
          </p:nvPr>
        </p:nvSpPr>
        <p:spPr>
          <a:xfrm>
            <a:off x="632750" y="647259"/>
            <a:ext cx="8245032" cy="1470908"/>
          </a:xfrm>
        </p:spPr>
        <p:txBody>
          <a:bodyPr>
            <a:normAutofit fontScale="90000"/>
          </a:bodyPr>
          <a:lstStyle/>
          <a:p>
            <a:r>
              <a:rPr lang="vi-VN" sz="4000" dirty="0"/>
              <a:t>		Nội Dung 3: Chức năng, nhiệm vụ, đặc điểm cấu tạo các thành phần.</a:t>
            </a:r>
            <a:endParaRPr lang="vi-VN" dirty="0"/>
          </a:p>
        </p:txBody>
      </p:sp>
      <p:sp>
        <p:nvSpPr>
          <p:cNvPr id="3" name="Content Placeholder 2">
            <a:extLst>
              <a:ext uri="{FF2B5EF4-FFF2-40B4-BE49-F238E27FC236}">
                <a16:creationId xmlns:a16="http://schemas.microsoft.com/office/drawing/2014/main" id="{92E135BA-AAC2-F07E-06DB-536E90E91FF5}"/>
              </a:ext>
            </a:extLst>
          </p:cNvPr>
          <p:cNvSpPr>
            <a:spLocks noGrp="1"/>
          </p:cNvSpPr>
          <p:nvPr>
            <p:ph idx="1"/>
          </p:nvPr>
        </p:nvSpPr>
        <p:spPr>
          <a:xfrm>
            <a:off x="752354" y="1920393"/>
            <a:ext cx="7758896" cy="1771932"/>
          </a:xfrm>
        </p:spPr>
        <p:txBody>
          <a:bodyPr>
            <a:noAutofit/>
          </a:bodyPr>
          <a:lstStyle/>
          <a:p>
            <a:pPr marL="457200" indent="-457200" algn="just">
              <a:lnSpc>
                <a:spcPct val="115000"/>
              </a:lnSpc>
              <a:buFont typeface="+mj-lt"/>
              <a:buAutoNum type="arabicPeriod" startAt="2"/>
            </a:pPr>
            <a:r>
              <a:rPr lang="vi-VN" sz="2000" b="1" dirty="0">
                <a:latin typeface="+mj-lt"/>
                <a:ea typeface="Calibri" panose="020F0502020204030204" pitchFamily="34" charset="0"/>
                <a:cs typeface="Times New Roman" panose="02020603050405020304" pitchFamily="18" charset="0"/>
              </a:rPr>
              <a:t>Đặc điểm cấu tạo:</a:t>
            </a:r>
          </a:p>
          <a:p>
            <a:pPr marL="457200" indent="-457200" algn="just">
              <a:lnSpc>
                <a:spcPct val="115000"/>
              </a:lnSpc>
              <a:buFont typeface="+mj-lt"/>
              <a:buAutoNum type="arabicPeriod" startAt="2"/>
            </a:pPr>
            <a:endParaRPr lang="vi-VN" sz="2000" dirty="0">
              <a:latin typeface="+mj-lt"/>
              <a:ea typeface="Calibri" panose="020F0502020204030204" pitchFamily="34"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AFCE13FC-8BB3-78D7-8631-77A3359335AE}"/>
              </a:ext>
            </a:extLst>
          </p:cNvPr>
          <p:cNvSpPr txBox="1">
            <a:spLocks/>
          </p:cNvSpPr>
          <p:nvPr/>
        </p:nvSpPr>
        <p:spPr>
          <a:xfrm>
            <a:off x="995777" y="2363667"/>
            <a:ext cx="4647034" cy="63722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15000"/>
              </a:lnSpc>
              <a:buFont typeface="Wingdings" panose="05000000000000000000" pitchFamily="2" charset="2"/>
              <a:buChar char="q"/>
            </a:pPr>
            <a:r>
              <a:rPr lang="vi-VN" sz="2000" dirty="0">
                <a:latin typeface="+mj-lt"/>
                <a:ea typeface="Calibri" panose="020F0502020204030204" pitchFamily="34" charset="0"/>
                <a:cs typeface="Times New Roman" panose="02020603050405020304" pitchFamily="18" charset="0"/>
              </a:rPr>
              <a:t>Bộ điều khiển tự động (TCM):</a:t>
            </a:r>
            <a:endParaRPr lang="vi-VN" sz="2000" dirty="0"/>
          </a:p>
        </p:txBody>
      </p:sp>
      <p:sp>
        <p:nvSpPr>
          <p:cNvPr id="6" name="Content Placeholder 2">
            <a:extLst>
              <a:ext uri="{FF2B5EF4-FFF2-40B4-BE49-F238E27FC236}">
                <a16:creationId xmlns:a16="http://schemas.microsoft.com/office/drawing/2014/main" id="{37FF8D32-AB7A-8ECD-4237-9996C217DE92}"/>
              </a:ext>
            </a:extLst>
          </p:cNvPr>
          <p:cNvSpPr txBox="1">
            <a:spLocks/>
          </p:cNvSpPr>
          <p:nvPr/>
        </p:nvSpPr>
        <p:spPr>
          <a:xfrm>
            <a:off x="1290119" y="2748243"/>
            <a:ext cx="7101527" cy="391725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vi-VN" sz="2000" dirty="0">
                <a:solidFill>
                  <a:srgbClr val="000000"/>
                </a:solidFill>
                <a:latin typeface="+mj-lt"/>
                <a:ea typeface="Calibri" panose="020F0502020204030204" pitchFamily="34" charset="0"/>
                <a:cs typeface="Times New Roman" panose="02020603050405020304" pitchFamily="18" charset="0"/>
              </a:rPr>
              <a:t>Bộ điều khiển tự động (TCM) là một máy tính điều khiển được cài đặt trong hộp số tự động.</a:t>
            </a:r>
          </a:p>
          <a:p>
            <a:pPr algn="just"/>
            <a:r>
              <a:rPr lang="vi-VN" sz="2000" dirty="0">
                <a:solidFill>
                  <a:srgbClr val="000000"/>
                </a:solidFill>
                <a:latin typeface="+mj-lt"/>
                <a:ea typeface="Calibri" panose="020F0502020204030204" pitchFamily="34" charset="0"/>
                <a:cs typeface="Times New Roman" panose="02020603050405020304" pitchFamily="18" charset="0"/>
              </a:rPr>
              <a:t>Nó bao gồm một bộ vi xử lý (CPU) và bộ nhớ để xử lý thông tin từ các cảm biến và điều khiển các bộ phận của hộp số tự động.</a:t>
            </a:r>
          </a:p>
          <a:p>
            <a:pPr algn="just"/>
            <a:r>
              <a:rPr lang="vi-VN" sz="2000" dirty="0">
                <a:solidFill>
                  <a:srgbClr val="000000"/>
                </a:solidFill>
                <a:latin typeface="+mj-lt"/>
                <a:ea typeface="Calibri" panose="020F0502020204030204" pitchFamily="34" charset="0"/>
                <a:cs typeface="Times New Roman" panose="02020603050405020304" pitchFamily="18" charset="0"/>
              </a:rPr>
              <a:t>TCM kết nối với các cảm biến như cảm biến tốc độ bánh xe, cảm biến áp suất dầu thủy lực, cảm biến nhiệt độ dầu và nhiều cảm biến khác để thu thập thông tin về điều kiện lái xe.</a:t>
            </a:r>
          </a:p>
          <a:p>
            <a:pPr algn="just"/>
            <a:r>
              <a:rPr lang="vi-VN" sz="2000" dirty="0">
                <a:solidFill>
                  <a:srgbClr val="000000"/>
                </a:solidFill>
                <a:latin typeface="+mj-lt"/>
                <a:ea typeface="Calibri" panose="020F0502020204030204" pitchFamily="34" charset="0"/>
                <a:cs typeface="Times New Roman" panose="02020603050405020304" pitchFamily="18" charset="0"/>
              </a:rPr>
              <a:t>Nó cũng có khả năng giao tiếp với các bộ phận khác trong xe, như hệ thống phanh và hệ thống kiểm soát hành trình, để tối ưu hóa hiệu suất và an toàn khi lái xe.</a:t>
            </a:r>
          </a:p>
        </p:txBody>
      </p:sp>
    </p:spTree>
    <p:extLst>
      <p:ext uri="{BB962C8B-B14F-4D97-AF65-F5344CB8AC3E}">
        <p14:creationId xmlns:p14="http://schemas.microsoft.com/office/powerpoint/2010/main" val="15924810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04D7-B106-41FA-A103-ACB5C2D6D763}"/>
              </a:ext>
            </a:extLst>
          </p:cNvPr>
          <p:cNvSpPr>
            <a:spLocks noGrp="1"/>
          </p:cNvSpPr>
          <p:nvPr>
            <p:ph type="title"/>
          </p:nvPr>
        </p:nvSpPr>
        <p:spPr>
          <a:xfrm>
            <a:off x="632750" y="647259"/>
            <a:ext cx="8245032" cy="1470908"/>
          </a:xfrm>
        </p:spPr>
        <p:txBody>
          <a:bodyPr>
            <a:normAutofit fontScale="90000"/>
          </a:bodyPr>
          <a:lstStyle/>
          <a:p>
            <a:r>
              <a:rPr lang="vi-VN" sz="4000" dirty="0"/>
              <a:t>		Nội Dung 3: Chức năng, nhiệm vụ, đặc điểm cấu tạo các thành phần.</a:t>
            </a:r>
            <a:endParaRPr lang="vi-VN" dirty="0"/>
          </a:p>
        </p:txBody>
      </p:sp>
      <p:sp>
        <p:nvSpPr>
          <p:cNvPr id="3" name="Content Placeholder 2">
            <a:extLst>
              <a:ext uri="{FF2B5EF4-FFF2-40B4-BE49-F238E27FC236}">
                <a16:creationId xmlns:a16="http://schemas.microsoft.com/office/drawing/2014/main" id="{92E135BA-AAC2-F07E-06DB-536E90E91FF5}"/>
              </a:ext>
            </a:extLst>
          </p:cNvPr>
          <p:cNvSpPr>
            <a:spLocks noGrp="1"/>
          </p:cNvSpPr>
          <p:nvPr>
            <p:ph idx="1"/>
          </p:nvPr>
        </p:nvSpPr>
        <p:spPr>
          <a:xfrm>
            <a:off x="752354" y="1920393"/>
            <a:ext cx="7758896" cy="1771932"/>
          </a:xfrm>
        </p:spPr>
        <p:txBody>
          <a:bodyPr>
            <a:noAutofit/>
          </a:bodyPr>
          <a:lstStyle/>
          <a:p>
            <a:pPr marL="457200" indent="-457200" algn="just">
              <a:lnSpc>
                <a:spcPct val="115000"/>
              </a:lnSpc>
              <a:buFont typeface="+mj-lt"/>
              <a:buAutoNum type="arabicPeriod" startAt="2"/>
            </a:pPr>
            <a:r>
              <a:rPr lang="vi-VN" sz="2000" b="1" dirty="0">
                <a:latin typeface="+mj-lt"/>
                <a:ea typeface="Calibri" panose="020F0502020204030204" pitchFamily="34" charset="0"/>
                <a:cs typeface="Times New Roman" panose="02020603050405020304" pitchFamily="18" charset="0"/>
              </a:rPr>
              <a:t>Đặc điểm cấu tạo:</a:t>
            </a:r>
          </a:p>
          <a:p>
            <a:pPr marL="457200" indent="-457200" algn="just">
              <a:lnSpc>
                <a:spcPct val="115000"/>
              </a:lnSpc>
              <a:buFont typeface="+mj-lt"/>
              <a:buAutoNum type="arabicPeriod" startAt="2"/>
            </a:pPr>
            <a:endParaRPr lang="vi-VN" sz="2000" dirty="0">
              <a:latin typeface="+mj-lt"/>
              <a:ea typeface="Calibri" panose="020F0502020204030204" pitchFamily="34"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AFCE13FC-8BB3-78D7-8631-77A3359335AE}"/>
              </a:ext>
            </a:extLst>
          </p:cNvPr>
          <p:cNvSpPr txBox="1">
            <a:spLocks/>
          </p:cNvSpPr>
          <p:nvPr/>
        </p:nvSpPr>
        <p:spPr>
          <a:xfrm>
            <a:off x="995777" y="2363667"/>
            <a:ext cx="4647034" cy="63722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15000"/>
              </a:lnSpc>
              <a:buFont typeface="Wingdings" panose="05000000000000000000" pitchFamily="2" charset="2"/>
              <a:buChar char="q"/>
            </a:pPr>
            <a:r>
              <a:rPr lang="vi-VN" sz="2000" dirty="0">
                <a:latin typeface="+mj-lt"/>
                <a:ea typeface="Calibri" panose="020F0502020204030204" pitchFamily="34" charset="0"/>
                <a:cs typeface="Times New Roman" panose="02020603050405020304" pitchFamily="18" charset="0"/>
              </a:rPr>
              <a:t>Bộ ly hợp</a:t>
            </a:r>
            <a:endParaRPr lang="vi-VN" sz="2000" dirty="0"/>
          </a:p>
        </p:txBody>
      </p:sp>
      <p:sp>
        <p:nvSpPr>
          <p:cNvPr id="6" name="Content Placeholder 2">
            <a:extLst>
              <a:ext uri="{FF2B5EF4-FFF2-40B4-BE49-F238E27FC236}">
                <a16:creationId xmlns:a16="http://schemas.microsoft.com/office/drawing/2014/main" id="{37FF8D32-AB7A-8ECD-4237-9996C217DE92}"/>
              </a:ext>
            </a:extLst>
          </p:cNvPr>
          <p:cNvSpPr txBox="1">
            <a:spLocks/>
          </p:cNvSpPr>
          <p:nvPr/>
        </p:nvSpPr>
        <p:spPr>
          <a:xfrm>
            <a:off x="1290119" y="2748244"/>
            <a:ext cx="7101527" cy="128233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vi-VN" sz="2000" dirty="0">
                <a:solidFill>
                  <a:srgbClr val="000000"/>
                </a:solidFill>
                <a:latin typeface="+mj-lt"/>
                <a:ea typeface="Calibri" panose="020F0502020204030204" pitchFamily="34" charset="0"/>
                <a:cs typeface="Times New Roman" panose="02020603050405020304" pitchFamily="18" charset="0"/>
              </a:rPr>
              <a:t>Đĩa ma sát</a:t>
            </a:r>
          </a:p>
          <a:p>
            <a:pPr algn="just"/>
            <a:r>
              <a:rPr lang="vi-VN" sz="2000" dirty="0">
                <a:solidFill>
                  <a:srgbClr val="000000"/>
                </a:solidFill>
                <a:latin typeface="+mj-lt"/>
                <a:ea typeface="Calibri" panose="020F0502020204030204" pitchFamily="34" charset="0"/>
                <a:cs typeface="Times New Roman" panose="02020603050405020304" pitchFamily="18" charset="0"/>
              </a:rPr>
              <a:t>Pít tông: Đóng, ngắt việc ép của đĩa ma sát</a:t>
            </a:r>
          </a:p>
        </p:txBody>
      </p:sp>
    </p:spTree>
    <p:extLst>
      <p:ext uri="{BB962C8B-B14F-4D97-AF65-F5344CB8AC3E}">
        <p14:creationId xmlns:p14="http://schemas.microsoft.com/office/powerpoint/2010/main" val="37545513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04D7-B106-41FA-A103-ACB5C2D6D763}"/>
              </a:ext>
            </a:extLst>
          </p:cNvPr>
          <p:cNvSpPr>
            <a:spLocks noGrp="1"/>
          </p:cNvSpPr>
          <p:nvPr>
            <p:ph type="title"/>
          </p:nvPr>
        </p:nvSpPr>
        <p:spPr>
          <a:xfrm>
            <a:off x="632750" y="647259"/>
            <a:ext cx="8245032" cy="1470908"/>
          </a:xfrm>
        </p:spPr>
        <p:txBody>
          <a:bodyPr>
            <a:normAutofit/>
          </a:bodyPr>
          <a:lstStyle/>
          <a:p>
            <a:r>
              <a:rPr lang="vi-VN" dirty="0"/>
              <a:t>		Nội Dung 4: Nguyên lý hoạt động biến mô thủy lực.</a:t>
            </a:r>
            <a:endParaRPr lang="vi-VN" sz="3200" dirty="0"/>
          </a:p>
        </p:txBody>
      </p:sp>
      <p:sp>
        <p:nvSpPr>
          <p:cNvPr id="3" name="Content Placeholder 2">
            <a:extLst>
              <a:ext uri="{FF2B5EF4-FFF2-40B4-BE49-F238E27FC236}">
                <a16:creationId xmlns:a16="http://schemas.microsoft.com/office/drawing/2014/main" id="{92E135BA-AAC2-F07E-06DB-536E90E91FF5}"/>
              </a:ext>
            </a:extLst>
          </p:cNvPr>
          <p:cNvSpPr>
            <a:spLocks noGrp="1"/>
          </p:cNvSpPr>
          <p:nvPr>
            <p:ph idx="1"/>
          </p:nvPr>
        </p:nvSpPr>
        <p:spPr>
          <a:xfrm>
            <a:off x="752353" y="1920393"/>
            <a:ext cx="8032831" cy="3820650"/>
          </a:xfrm>
        </p:spPr>
        <p:txBody>
          <a:bodyPr>
            <a:noAutofit/>
          </a:bodyPr>
          <a:lstStyle/>
          <a:p>
            <a:pPr lvl="0" algn="just">
              <a:lnSpc>
                <a:spcPct val="115000"/>
              </a:lnSpc>
              <a:buFont typeface="Wingdings" panose="05000000000000000000" pitchFamily="2" charset="2"/>
              <a:buChar char="q"/>
              <a:tabLst>
                <a:tab pos="-180340" algn="l"/>
              </a:tabLst>
            </a:pPr>
            <a:r>
              <a:rPr lang="vi-VN" sz="2000" dirty="0">
                <a:effectLst/>
                <a:latin typeface="+mj-lt"/>
                <a:ea typeface="Calibri" panose="020F0502020204030204" pitchFamily="34" charset="0"/>
                <a:cs typeface="Times New Roman" panose="02020603050405020304" pitchFamily="18" charset="0"/>
              </a:rPr>
              <a:t>Kết cấu cơ khí:</a:t>
            </a:r>
          </a:p>
          <a:p>
            <a:pPr marL="0" lvl="0" indent="0" algn="just">
              <a:lnSpc>
                <a:spcPct val="115000"/>
              </a:lnSpc>
              <a:buNone/>
              <a:tabLst>
                <a:tab pos="-180340" algn="l"/>
              </a:tabLst>
            </a:pPr>
            <a:r>
              <a:rPr lang="vi-VN" sz="2000" dirty="0">
                <a:effectLst/>
                <a:latin typeface="+mj-lt"/>
                <a:ea typeface="Calibri" panose="020F0502020204030204" pitchFamily="34" charset="0"/>
                <a:cs typeface="Times New Roman" panose="02020603050405020304" pitchFamily="18" charset="0"/>
              </a:rPr>
              <a:t>		Hộp số tự động sử dụng cơ cấu cơ học phức tạp bên trong để thay đổi tỷ số truyền mà không cần sự can thiệp của người lái. Hệ thống này bao gồm nhiều bộ phận quan trọng như bánh răng, cánh quạt, ly hợp thủy lực, van điều khiển.</a:t>
            </a:r>
          </a:p>
          <a:p>
            <a:pPr lvl="0" algn="just">
              <a:lnSpc>
                <a:spcPct val="115000"/>
              </a:lnSpc>
              <a:buFont typeface="Wingdings" panose="05000000000000000000" pitchFamily="2" charset="2"/>
              <a:buChar char="q"/>
              <a:tabLst>
                <a:tab pos="-180340" algn="l"/>
              </a:tabLst>
            </a:pPr>
            <a:r>
              <a:rPr lang="vi-VN" sz="2000" dirty="0">
                <a:effectLst/>
                <a:latin typeface="+mj-lt"/>
                <a:ea typeface="Calibri" panose="020F0502020204030204" pitchFamily="34" charset="0"/>
                <a:cs typeface="Times New Roman" panose="02020603050405020304" pitchFamily="18" charset="0"/>
              </a:rPr>
              <a:t>Cảm biến và điều khiển điện tử:</a:t>
            </a:r>
          </a:p>
          <a:p>
            <a:pPr marL="0" lvl="0" indent="0" algn="just">
              <a:lnSpc>
                <a:spcPct val="115000"/>
              </a:lnSpc>
              <a:buNone/>
              <a:tabLst>
                <a:tab pos="-180340" algn="l"/>
              </a:tabLst>
            </a:pPr>
            <a:r>
              <a:rPr lang="vi-VN" sz="2000" dirty="0">
                <a:effectLst/>
                <a:latin typeface="+mj-lt"/>
                <a:ea typeface="Calibri" panose="020F0502020204030204" pitchFamily="34" charset="0"/>
                <a:cs typeface="Times New Roman" panose="02020603050405020304" pitchFamily="18" charset="0"/>
              </a:rPr>
              <a:t>		Hộp số tự động sử dụng cảm biến để theo dõi tốc độ xe, tải trọng, áp suất dầu và nhiều yếu tố khác. Dữ liệu từ cảm biến này được truyền đến bộ điều khiển tự động (TCM - Transmission Control Module), một máy tính điện tử đặc biệt điều khiển hộp số.</a:t>
            </a:r>
          </a:p>
        </p:txBody>
      </p:sp>
    </p:spTree>
    <p:extLst>
      <p:ext uri="{BB962C8B-B14F-4D97-AF65-F5344CB8AC3E}">
        <p14:creationId xmlns:p14="http://schemas.microsoft.com/office/powerpoint/2010/main" val="2546403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04D7-B106-41FA-A103-ACB5C2D6D763}"/>
              </a:ext>
            </a:extLst>
          </p:cNvPr>
          <p:cNvSpPr>
            <a:spLocks noGrp="1"/>
          </p:cNvSpPr>
          <p:nvPr>
            <p:ph type="title"/>
          </p:nvPr>
        </p:nvSpPr>
        <p:spPr>
          <a:xfrm>
            <a:off x="632750" y="647259"/>
            <a:ext cx="8245032" cy="1470908"/>
          </a:xfrm>
        </p:spPr>
        <p:txBody>
          <a:bodyPr>
            <a:normAutofit/>
          </a:bodyPr>
          <a:lstStyle/>
          <a:p>
            <a:r>
              <a:rPr lang="vi-VN" dirty="0"/>
              <a:t>		Nội Dung 4: Nguyên lý hoạt động biến mô thủy lực.</a:t>
            </a:r>
            <a:endParaRPr lang="vi-VN" sz="3200" dirty="0"/>
          </a:p>
        </p:txBody>
      </p:sp>
      <p:sp>
        <p:nvSpPr>
          <p:cNvPr id="3" name="Content Placeholder 2">
            <a:extLst>
              <a:ext uri="{FF2B5EF4-FFF2-40B4-BE49-F238E27FC236}">
                <a16:creationId xmlns:a16="http://schemas.microsoft.com/office/drawing/2014/main" id="{92E135BA-AAC2-F07E-06DB-536E90E91FF5}"/>
              </a:ext>
            </a:extLst>
          </p:cNvPr>
          <p:cNvSpPr>
            <a:spLocks noGrp="1"/>
          </p:cNvSpPr>
          <p:nvPr>
            <p:ph idx="1"/>
          </p:nvPr>
        </p:nvSpPr>
        <p:spPr>
          <a:xfrm>
            <a:off x="752353" y="1920393"/>
            <a:ext cx="8032831" cy="3820650"/>
          </a:xfrm>
        </p:spPr>
        <p:txBody>
          <a:bodyPr>
            <a:noAutofit/>
          </a:bodyPr>
          <a:lstStyle/>
          <a:p>
            <a:pPr lvl="0" algn="just">
              <a:lnSpc>
                <a:spcPct val="115000"/>
              </a:lnSpc>
              <a:buFont typeface="Wingdings" panose="05000000000000000000" pitchFamily="2" charset="2"/>
              <a:buChar char="q"/>
              <a:tabLst>
                <a:tab pos="-180340" algn="l"/>
              </a:tabLst>
            </a:pPr>
            <a:r>
              <a:rPr lang="vi-VN" sz="2000" dirty="0">
                <a:effectLst/>
                <a:latin typeface="+mj-lt"/>
                <a:ea typeface="Calibri" panose="020F0502020204030204" pitchFamily="34" charset="0"/>
                <a:cs typeface="Times New Roman" panose="02020603050405020304" pitchFamily="18" charset="0"/>
              </a:rPr>
              <a:t>Chuyển số tự động:</a:t>
            </a:r>
          </a:p>
          <a:p>
            <a:pPr marL="0" lvl="0" indent="0" algn="just">
              <a:lnSpc>
                <a:spcPct val="115000"/>
              </a:lnSpc>
              <a:buNone/>
              <a:tabLst>
                <a:tab pos="-180340" algn="l"/>
              </a:tabLst>
            </a:pPr>
            <a:r>
              <a:rPr lang="vi-VN" sz="2000" dirty="0">
                <a:effectLst/>
                <a:latin typeface="+mj-lt"/>
                <a:ea typeface="Calibri" panose="020F0502020204030204" pitchFamily="34" charset="0"/>
                <a:cs typeface="Times New Roman" panose="02020603050405020304" pitchFamily="18" charset="0"/>
              </a:rPr>
              <a:t>		Dựa trên dữ liệu từ cảm biến, TCM quyết định thời điểm thay đổi tỷ số truyền để đáp ứng tốc độ và điều kiện lái xe. TCM điều khiển các van thủy lực và ly hợp để thực hiện chuyển số tự động một cách trơn tru.</a:t>
            </a:r>
          </a:p>
          <a:p>
            <a:pPr lvl="0" algn="just">
              <a:lnSpc>
                <a:spcPct val="115000"/>
              </a:lnSpc>
              <a:buFont typeface="Wingdings" panose="05000000000000000000" pitchFamily="2" charset="2"/>
              <a:buChar char="q"/>
              <a:tabLst>
                <a:tab pos="-180340" algn="l"/>
              </a:tabLst>
            </a:pPr>
            <a:r>
              <a:rPr lang="vi-VN" sz="2000" dirty="0">
                <a:effectLst/>
                <a:latin typeface="+mj-lt"/>
                <a:ea typeface="Calibri" panose="020F0502020204030204" pitchFamily="34" charset="0"/>
                <a:cs typeface="Times New Roman" panose="02020603050405020304" pitchFamily="18" charset="0"/>
              </a:rPr>
              <a:t>Cơ chế truyền động:</a:t>
            </a:r>
          </a:p>
          <a:p>
            <a:pPr marL="0" lvl="0" indent="0" algn="just">
              <a:lnSpc>
                <a:spcPct val="115000"/>
              </a:lnSpc>
              <a:buNone/>
              <a:tabLst>
                <a:tab pos="-180340" algn="l"/>
              </a:tabLst>
            </a:pPr>
            <a:r>
              <a:rPr lang="vi-VN" sz="2000" dirty="0">
                <a:effectLst/>
                <a:latin typeface="+mj-lt"/>
                <a:ea typeface="Calibri" panose="020F0502020204030204" pitchFamily="34" charset="0"/>
                <a:cs typeface="Times New Roman" panose="02020603050405020304" pitchFamily="18" charset="0"/>
              </a:rPr>
              <a:t>		Hộp số tự động sử dụng bánh răng hành tinh, cánh quạt và ly hợp thủy lực để thay đổi tỷ số truyền. Điều này giúp kiểm soát mô-men xoắn và tốc độ bánh xe.</a:t>
            </a:r>
          </a:p>
        </p:txBody>
      </p:sp>
    </p:spTree>
    <p:extLst>
      <p:ext uri="{BB962C8B-B14F-4D97-AF65-F5344CB8AC3E}">
        <p14:creationId xmlns:p14="http://schemas.microsoft.com/office/powerpoint/2010/main" val="29351108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04D7-B106-41FA-A103-ACB5C2D6D763}"/>
              </a:ext>
            </a:extLst>
          </p:cNvPr>
          <p:cNvSpPr>
            <a:spLocks noGrp="1"/>
          </p:cNvSpPr>
          <p:nvPr>
            <p:ph type="title"/>
          </p:nvPr>
        </p:nvSpPr>
        <p:spPr>
          <a:xfrm>
            <a:off x="632750" y="647259"/>
            <a:ext cx="8245032" cy="1470908"/>
          </a:xfrm>
        </p:spPr>
        <p:txBody>
          <a:bodyPr>
            <a:normAutofit/>
          </a:bodyPr>
          <a:lstStyle/>
          <a:p>
            <a:r>
              <a:rPr lang="vi-VN" dirty="0"/>
              <a:t>		Nội Dung 4: Nguyên lý hoạt động biến mô thủy lực.</a:t>
            </a:r>
          </a:p>
        </p:txBody>
      </p:sp>
      <p:pic>
        <p:nvPicPr>
          <p:cNvPr id="3" name="Picture 2">
            <a:extLst>
              <a:ext uri="{FF2B5EF4-FFF2-40B4-BE49-F238E27FC236}">
                <a16:creationId xmlns:a16="http://schemas.microsoft.com/office/drawing/2014/main" id="{3672EE0C-055A-81A2-D78C-FAA0640EA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690" y="2118167"/>
            <a:ext cx="7808620" cy="3777918"/>
          </a:xfrm>
          <a:prstGeom prst="rect">
            <a:avLst/>
          </a:prstGeom>
        </p:spPr>
      </p:pic>
    </p:spTree>
    <p:extLst>
      <p:ext uri="{BB962C8B-B14F-4D97-AF65-F5344CB8AC3E}">
        <p14:creationId xmlns:p14="http://schemas.microsoft.com/office/powerpoint/2010/main" val="1841347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04D7-B106-41FA-A103-ACB5C2D6D763}"/>
              </a:ext>
            </a:extLst>
          </p:cNvPr>
          <p:cNvSpPr>
            <a:spLocks noGrp="1"/>
          </p:cNvSpPr>
          <p:nvPr>
            <p:ph type="title"/>
          </p:nvPr>
        </p:nvSpPr>
        <p:spPr>
          <a:xfrm>
            <a:off x="632750" y="647259"/>
            <a:ext cx="8245032" cy="1470908"/>
          </a:xfrm>
        </p:spPr>
        <p:txBody>
          <a:bodyPr>
            <a:normAutofit/>
          </a:bodyPr>
          <a:lstStyle/>
          <a:p>
            <a:r>
              <a:rPr lang="vi-VN" dirty="0"/>
              <a:t>		Nội Dung 4: Nguyên lý hoạt động biến mô thủy lực.</a:t>
            </a:r>
          </a:p>
        </p:txBody>
      </p:sp>
      <p:pic>
        <p:nvPicPr>
          <p:cNvPr id="5" name="Picture 4">
            <a:extLst>
              <a:ext uri="{FF2B5EF4-FFF2-40B4-BE49-F238E27FC236}">
                <a16:creationId xmlns:a16="http://schemas.microsoft.com/office/drawing/2014/main" id="{C231899B-8CFF-110D-BC18-A09788FF82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610" y="1920393"/>
            <a:ext cx="7262780" cy="4519914"/>
          </a:xfrm>
          <a:prstGeom prst="rect">
            <a:avLst/>
          </a:prstGeom>
        </p:spPr>
      </p:pic>
    </p:spTree>
    <p:extLst>
      <p:ext uri="{BB962C8B-B14F-4D97-AF65-F5344CB8AC3E}">
        <p14:creationId xmlns:p14="http://schemas.microsoft.com/office/powerpoint/2010/main" val="16449142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04D7-B106-41FA-A103-ACB5C2D6D763}"/>
              </a:ext>
            </a:extLst>
          </p:cNvPr>
          <p:cNvSpPr>
            <a:spLocks noGrp="1"/>
          </p:cNvSpPr>
          <p:nvPr>
            <p:ph type="title"/>
          </p:nvPr>
        </p:nvSpPr>
        <p:spPr>
          <a:xfrm>
            <a:off x="632750" y="647259"/>
            <a:ext cx="8245032" cy="1470908"/>
          </a:xfrm>
        </p:spPr>
        <p:txBody>
          <a:bodyPr>
            <a:normAutofit/>
          </a:bodyPr>
          <a:lstStyle/>
          <a:p>
            <a:r>
              <a:rPr lang="vi-VN" dirty="0"/>
              <a:t>		Nội Dung 4: Nguyên lý hoạt động biến mô thủy lực.</a:t>
            </a:r>
            <a:endParaRPr lang="vi-VN" sz="3200" dirty="0"/>
          </a:p>
        </p:txBody>
      </p:sp>
      <p:sp>
        <p:nvSpPr>
          <p:cNvPr id="3" name="Content Placeholder 2">
            <a:extLst>
              <a:ext uri="{FF2B5EF4-FFF2-40B4-BE49-F238E27FC236}">
                <a16:creationId xmlns:a16="http://schemas.microsoft.com/office/drawing/2014/main" id="{92E135BA-AAC2-F07E-06DB-536E90E91FF5}"/>
              </a:ext>
            </a:extLst>
          </p:cNvPr>
          <p:cNvSpPr>
            <a:spLocks noGrp="1"/>
          </p:cNvSpPr>
          <p:nvPr>
            <p:ph idx="1"/>
          </p:nvPr>
        </p:nvSpPr>
        <p:spPr>
          <a:xfrm>
            <a:off x="752353" y="1920393"/>
            <a:ext cx="8032831" cy="3820650"/>
          </a:xfrm>
        </p:spPr>
        <p:txBody>
          <a:bodyPr>
            <a:noAutofit/>
          </a:bodyPr>
          <a:lstStyle/>
          <a:p>
            <a:pPr lvl="0" algn="just">
              <a:lnSpc>
                <a:spcPct val="115000"/>
              </a:lnSpc>
              <a:buFont typeface="Wingdings" panose="05000000000000000000" pitchFamily="2" charset="2"/>
              <a:buChar char="q"/>
              <a:tabLst>
                <a:tab pos="-180340" algn="l"/>
              </a:tabLst>
            </a:pPr>
            <a:r>
              <a:rPr lang="vi-VN" sz="2000" dirty="0">
                <a:effectLst/>
                <a:latin typeface="+mj-lt"/>
                <a:ea typeface="Calibri" panose="020F0502020204030204" pitchFamily="34" charset="0"/>
                <a:cs typeface="Times New Roman" panose="02020603050405020304" pitchFamily="18" charset="0"/>
              </a:rPr>
              <a:t>Khi động cơ hoạt động, bánh bơm sẽ xoay và hút dầu vào tâm bánh bơm, lực quay ly tâm tạo áp lực và năng lượng động lực cho chất lỏng, chất lỏng sẽ được truyền qua bánh tua bin → chất lỏng tác động lên bánh tua bin làm bánh tua bin xoay → trục sơ cấp hộp số xoay.</a:t>
            </a:r>
          </a:p>
          <a:p>
            <a:pPr lvl="0" algn="just">
              <a:lnSpc>
                <a:spcPct val="115000"/>
              </a:lnSpc>
              <a:buFont typeface="Wingdings" panose="05000000000000000000" pitchFamily="2" charset="2"/>
              <a:buChar char="q"/>
              <a:tabLst>
                <a:tab pos="-180340" algn="l"/>
              </a:tabLst>
            </a:pPr>
            <a:r>
              <a:rPr lang="vi-VN" sz="2000" dirty="0">
                <a:effectLst/>
                <a:latin typeface="+mj-lt"/>
                <a:ea typeface="Calibri" panose="020F0502020204030204" pitchFamily="34" charset="0"/>
                <a:cs typeface="Times New Roman" panose="02020603050405020304" pitchFamily="18" charset="0"/>
              </a:rPr>
              <a:t>Ở trạng thái không tải thì dòng dầu vẫn được bánh bơm luân chuyển sang bánh tua bin nhưng bánh tua bin vẫn đang ở trạng thái chờ, khi bắt đầu đạp ga thì bánh tua bin sẽ chuyển động với mô men được tăng cường từ lúc đầu, xe sẽ chuyển động dễ dàng hơn.</a:t>
            </a:r>
          </a:p>
          <a:p>
            <a:endParaRPr lang="vi-VN" sz="2000" dirty="0">
              <a:latin typeface="+mj-lt"/>
            </a:endParaRPr>
          </a:p>
        </p:txBody>
      </p:sp>
    </p:spTree>
    <p:extLst>
      <p:ext uri="{BB962C8B-B14F-4D97-AF65-F5344CB8AC3E}">
        <p14:creationId xmlns:p14="http://schemas.microsoft.com/office/powerpoint/2010/main" val="3705810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04D7-B106-41FA-A103-ACB5C2D6D763}"/>
              </a:ext>
            </a:extLst>
          </p:cNvPr>
          <p:cNvSpPr>
            <a:spLocks noGrp="1"/>
          </p:cNvSpPr>
          <p:nvPr>
            <p:ph type="title"/>
          </p:nvPr>
        </p:nvSpPr>
        <p:spPr>
          <a:xfrm>
            <a:off x="632750" y="647259"/>
            <a:ext cx="8245032" cy="1470908"/>
          </a:xfrm>
        </p:spPr>
        <p:txBody>
          <a:bodyPr>
            <a:normAutofit/>
          </a:bodyPr>
          <a:lstStyle/>
          <a:p>
            <a:r>
              <a:rPr lang="vi-VN" dirty="0"/>
              <a:t>		Nội Dung 4: Nguyên lý hoạt động biến mô thủy lực.</a:t>
            </a:r>
            <a:endParaRPr lang="vi-VN" sz="3200" dirty="0"/>
          </a:p>
        </p:txBody>
      </p:sp>
      <p:sp>
        <p:nvSpPr>
          <p:cNvPr id="3" name="Content Placeholder 2">
            <a:extLst>
              <a:ext uri="{FF2B5EF4-FFF2-40B4-BE49-F238E27FC236}">
                <a16:creationId xmlns:a16="http://schemas.microsoft.com/office/drawing/2014/main" id="{92E135BA-AAC2-F07E-06DB-536E90E91FF5}"/>
              </a:ext>
            </a:extLst>
          </p:cNvPr>
          <p:cNvSpPr>
            <a:spLocks noGrp="1"/>
          </p:cNvSpPr>
          <p:nvPr>
            <p:ph idx="1"/>
          </p:nvPr>
        </p:nvSpPr>
        <p:spPr>
          <a:xfrm>
            <a:off x="752353" y="1920393"/>
            <a:ext cx="8032831" cy="3820650"/>
          </a:xfrm>
        </p:spPr>
        <p:txBody>
          <a:bodyPr>
            <a:noAutofit/>
          </a:bodyPr>
          <a:lstStyle/>
          <a:p>
            <a:pPr lvl="0" algn="just">
              <a:lnSpc>
                <a:spcPct val="115000"/>
              </a:lnSpc>
              <a:buFont typeface="Wingdings" panose="05000000000000000000" pitchFamily="2" charset="2"/>
              <a:buChar char="q"/>
              <a:tabLst>
                <a:tab pos="-180340" algn="l"/>
              </a:tabLst>
            </a:pPr>
            <a:r>
              <a:rPr lang="vi-VN" sz="2000" dirty="0">
                <a:effectLst/>
                <a:latin typeface="+mj-lt"/>
                <a:ea typeface="Calibri" panose="020F0502020204030204" pitchFamily="34" charset="0"/>
                <a:cs typeface="Times New Roman" panose="02020603050405020304" pitchFamily="18" charset="0"/>
              </a:rPr>
              <a:t>Khi xe đã ở trạng thái ổn định không cần tăng tốc thì quá trình tăng mô men cũng sẽ ngừng hoạt động, ECU sẽ điều khiển dầu tác dụng lên bộ ly hợp ép chặt vào vỏ của biến mô tạo một khối thống nhất truyền chuyển động để tránh hao tổn công suất trong quá trình truyền chất lỏng.</a:t>
            </a:r>
          </a:p>
          <a:p>
            <a:pPr lvl="0" algn="just">
              <a:lnSpc>
                <a:spcPct val="115000"/>
              </a:lnSpc>
              <a:spcAft>
                <a:spcPts val="1000"/>
              </a:spcAft>
              <a:buFont typeface="Wingdings" panose="05000000000000000000" pitchFamily="2" charset="2"/>
              <a:buChar char="q"/>
              <a:tabLst>
                <a:tab pos="-180340" algn="l"/>
              </a:tabLst>
            </a:pPr>
            <a:r>
              <a:rPr lang="vi-VN" sz="2000" dirty="0">
                <a:effectLst/>
                <a:latin typeface="+mj-lt"/>
                <a:ea typeface="Calibri" panose="020F0502020204030204" pitchFamily="34" charset="0"/>
                <a:cs typeface="Times New Roman" panose="02020603050405020304" pitchFamily="18" charset="0"/>
              </a:rPr>
              <a:t>Stator có thể xoay theo 1 chiều nhằm điều chỉnh công suất tùy theo trạng thái hoạt động.</a:t>
            </a:r>
          </a:p>
          <a:p>
            <a:pPr>
              <a:buFont typeface="Wingdings" panose="05000000000000000000" pitchFamily="2" charset="2"/>
              <a:buChar char="q"/>
            </a:pPr>
            <a:endParaRPr lang="vi-VN" sz="2000" dirty="0">
              <a:latin typeface="+mj-lt"/>
            </a:endParaRPr>
          </a:p>
        </p:txBody>
      </p:sp>
    </p:spTree>
    <p:extLst>
      <p:ext uri="{BB962C8B-B14F-4D97-AF65-F5344CB8AC3E}">
        <p14:creationId xmlns:p14="http://schemas.microsoft.com/office/powerpoint/2010/main" val="3553359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04D7-B106-41FA-A103-ACB5C2D6D763}"/>
              </a:ext>
            </a:extLst>
          </p:cNvPr>
          <p:cNvSpPr>
            <a:spLocks noGrp="1"/>
          </p:cNvSpPr>
          <p:nvPr>
            <p:ph type="title"/>
          </p:nvPr>
        </p:nvSpPr>
        <p:spPr>
          <a:xfrm>
            <a:off x="1459066" y="647259"/>
            <a:ext cx="6589199" cy="1280890"/>
          </a:xfrm>
        </p:spPr>
        <p:txBody>
          <a:bodyPr>
            <a:normAutofit/>
          </a:bodyPr>
          <a:lstStyle/>
          <a:p>
            <a:r>
              <a:rPr lang="vi-VN" sz="4000" b="1" dirty="0"/>
              <a:t>Chủ Đề</a:t>
            </a:r>
            <a:br>
              <a:rPr lang="vi-VN" b="1" dirty="0"/>
            </a:br>
            <a:endParaRPr lang="vi-VN" b="1" dirty="0"/>
          </a:p>
        </p:txBody>
      </p:sp>
      <p:sp>
        <p:nvSpPr>
          <p:cNvPr id="3" name="Content Placeholder 2">
            <a:extLst>
              <a:ext uri="{FF2B5EF4-FFF2-40B4-BE49-F238E27FC236}">
                <a16:creationId xmlns:a16="http://schemas.microsoft.com/office/drawing/2014/main" id="{92E135BA-AAC2-F07E-06DB-536E90E91FF5}"/>
              </a:ext>
            </a:extLst>
          </p:cNvPr>
          <p:cNvSpPr>
            <a:spLocks noGrp="1"/>
          </p:cNvSpPr>
          <p:nvPr>
            <p:ph idx="1"/>
          </p:nvPr>
        </p:nvSpPr>
        <p:spPr>
          <a:xfrm>
            <a:off x="1919265" y="1659038"/>
            <a:ext cx="6591985" cy="3777622"/>
          </a:xfrm>
        </p:spPr>
        <p:txBody>
          <a:bodyPr>
            <a:normAutofit/>
          </a:bodyPr>
          <a:lstStyle/>
          <a:p>
            <a:pPr algn="just"/>
            <a:r>
              <a:rPr lang="vi-VN" sz="2400" dirty="0">
                <a:latin typeface="+mj-lt"/>
              </a:rPr>
              <a:t>Tìm hiểu đặc điểm cấu tạo và nguyên lý làm việc của Biến mô thủy lực trên ô tô</a:t>
            </a:r>
          </a:p>
          <a:p>
            <a:pPr algn="just"/>
            <a:endParaRPr lang="vi-VN" sz="2400" dirty="0">
              <a:latin typeface="+mj-lt"/>
            </a:endParaRPr>
          </a:p>
        </p:txBody>
      </p:sp>
    </p:spTree>
    <p:extLst>
      <p:ext uri="{BB962C8B-B14F-4D97-AF65-F5344CB8AC3E}">
        <p14:creationId xmlns:p14="http://schemas.microsoft.com/office/powerpoint/2010/main" val="2642778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04D7-B106-41FA-A103-ACB5C2D6D763}"/>
              </a:ext>
            </a:extLst>
          </p:cNvPr>
          <p:cNvSpPr>
            <a:spLocks noGrp="1"/>
          </p:cNvSpPr>
          <p:nvPr>
            <p:ph type="title"/>
          </p:nvPr>
        </p:nvSpPr>
        <p:spPr>
          <a:xfrm>
            <a:off x="1459066" y="647259"/>
            <a:ext cx="6589199" cy="1280890"/>
          </a:xfrm>
        </p:spPr>
        <p:txBody>
          <a:bodyPr>
            <a:normAutofit/>
          </a:bodyPr>
          <a:lstStyle/>
          <a:p>
            <a:r>
              <a:rPr lang="vi-VN" sz="4000" b="1" dirty="0"/>
              <a:t>Nội Dung</a:t>
            </a:r>
            <a:br>
              <a:rPr lang="vi-VN" b="1" dirty="0"/>
            </a:br>
            <a:endParaRPr lang="vi-VN" b="1" dirty="0"/>
          </a:p>
        </p:txBody>
      </p:sp>
      <p:sp>
        <p:nvSpPr>
          <p:cNvPr id="3" name="Content Placeholder 2">
            <a:extLst>
              <a:ext uri="{FF2B5EF4-FFF2-40B4-BE49-F238E27FC236}">
                <a16:creationId xmlns:a16="http://schemas.microsoft.com/office/drawing/2014/main" id="{92E135BA-AAC2-F07E-06DB-536E90E91FF5}"/>
              </a:ext>
            </a:extLst>
          </p:cNvPr>
          <p:cNvSpPr>
            <a:spLocks noGrp="1"/>
          </p:cNvSpPr>
          <p:nvPr>
            <p:ph idx="1"/>
          </p:nvPr>
        </p:nvSpPr>
        <p:spPr>
          <a:xfrm>
            <a:off x="1919265" y="1659038"/>
            <a:ext cx="6591985" cy="3777622"/>
          </a:xfrm>
        </p:spPr>
        <p:txBody>
          <a:bodyPr>
            <a:normAutofit/>
          </a:bodyPr>
          <a:lstStyle/>
          <a:p>
            <a:r>
              <a:rPr lang="vi-VN" sz="2400" dirty="0"/>
              <a:t>1. Công dụng</a:t>
            </a:r>
          </a:p>
          <a:p>
            <a:r>
              <a:rPr lang="vi-VN" sz="2400" dirty="0"/>
              <a:t>2. Cấu tạo</a:t>
            </a:r>
          </a:p>
          <a:p>
            <a:r>
              <a:rPr lang="vi-VN" sz="2400" dirty="0"/>
              <a:t>3. Chức năng, nhiệm vụ, đặc điểm cấu tạo các thành phần</a:t>
            </a:r>
          </a:p>
          <a:p>
            <a:r>
              <a:rPr lang="vi-VN" sz="2400" dirty="0"/>
              <a:t>4. Nguyên lý hoạt động biến mô thủy lực</a:t>
            </a:r>
          </a:p>
          <a:p>
            <a:endParaRPr lang="vi-VN" sz="2400" dirty="0"/>
          </a:p>
        </p:txBody>
      </p:sp>
    </p:spTree>
    <p:extLst>
      <p:ext uri="{BB962C8B-B14F-4D97-AF65-F5344CB8AC3E}">
        <p14:creationId xmlns:p14="http://schemas.microsoft.com/office/powerpoint/2010/main" val="3385372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04D7-B106-41FA-A103-ACB5C2D6D763}"/>
              </a:ext>
            </a:extLst>
          </p:cNvPr>
          <p:cNvSpPr>
            <a:spLocks noGrp="1"/>
          </p:cNvSpPr>
          <p:nvPr>
            <p:ph type="title"/>
          </p:nvPr>
        </p:nvSpPr>
        <p:spPr>
          <a:xfrm>
            <a:off x="1459066" y="647259"/>
            <a:ext cx="6589199" cy="1280890"/>
          </a:xfrm>
        </p:spPr>
        <p:txBody>
          <a:bodyPr>
            <a:normAutofit/>
          </a:bodyPr>
          <a:lstStyle/>
          <a:p>
            <a:r>
              <a:rPr lang="vi-VN" sz="4000" dirty="0"/>
              <a:t>Nội Dung 1: Công dụng</a:t>
            </a:r>
            <a:endParaRPr lang="vi-VN" dirty="0"/>
          </a:p>
        </p:txBody>
      </p:sp>
      <p:sp>
        <p:nvSpPr>
          <p:cNvPr id="3" name="Content Placeholder 2">
            <a:extLst>
              <a:ext uri="{FF2B5EF4-FFF2-40B4-BE49-F238E27FC236}">
                <a16:creationId xmlns:a16="http://schemas.microsoft.com/office/drawing/2014/main" id="{92E135BA-AAC2-F07E-06DB-536E90E91FF5}"/>
              </a:ext>
            </a:extLst>
          </p:cNvPr>
          <p:cNvSpPr>
            <a:spLocks noGrp="1"/>
          </p:cNvSpPr>
          <p:nvPr>
            <p:ph idx="1"/>
          </p:nvPr>
        </p:nvSpPr>
        <p:spPr>
          <a:xfrm>
            <a:off x="1919265" y="1659038"/>
            <a:ext cx="6591985" cy="3777622"/>
          </a:xfrm>
        </p:spPr>
        <p:txBody>
          <a:bodyPr>
            <a:noAutofit/>
          </a:bodyPr>
          <a:lstStyle/>
          <a:p>
            <a:pPr algn="just"/>
            <a:r>
              <a:rPr lang="vi-VN" sz="2000" dirty="0"/>
              <a:t>Tự động chuyển cấp số.</a:t>
            </a:r>
          </a:p>
          <a:p>
            <a:pPr algn="just"/>
            <a:r>
              <a:rPr lang="vi-VN" sz="2000" dirty="0"/>
              <a:t>Điều khiển tốc độ của xe, thay đổi mô men quay của các bánh xe.</a:t>
            </a:r>
          </a:p>
          <a:p>
            <a:pPr algn="just"/>
            <a:r>
              <a:rPr lang="vi-VN" sz="2000" dirty="0"/>
              <a:t>Chuyển số mượt mà, không gây ra tiếng ồn.</a:t>
            </a:r>
          </a:p>
          <a:p>
            <a:pPr algn="just"/>
            <a:r>
              <a:rPr lang="vi-VN" sz="2000" dirty="0"/>
              <a:t>Tự động tách truyền động từ động cơ sang hộp số mà không cần ngắt ly hợp.</a:t>
            </a:r>
          </a:p>
        </p:txBody>
      </p:sp>
    </p:spTree>
    <p:extLst>
      <p:ext uri="{BB962C8B-B14F-4D97-AF65-F5344CB8AC3E}">
        <p14:creationId xmlns:p14="http://schemas.microsoft.com/office/powerpoint/2010/main" val="1947229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04D7-B106-41FA-A103-ACB5C2D6D763}"/>
              </a:ext>
            </a:extLst>
          </p:cNvPr>
          <p:cNvSpPr>
            <a:spLocks noGrp="1"/>
          </p:cNvSpPr>
          <p:nvPr>
            <p:ph type="title"/>
          </p:nvPr>
        </p:nvSpPr>
        <p:spPr>
          <a:xfrm>
            <a:off x="1459066" y="647259"/>
            <a:ext cx="6589199" cy="1280890"/>
          </a:xfrm>
        </p:spPr>
        <p:txBody>
          <a:bodyPr>
            <a:normAutofit/>
          </a:bodyPr>
          <a:lstStyle/>
          <a:p>
            <a:r>
              <a:rPr lang="vi-VN" sz="4000" dirty="0"/>
              <a:t>Nội Dung 2: Cấu tạo</a:t>
            </a:r>
            <a:endParaRPr lang="vi-VN" dirty="0"/>
          </a:p>
        </p:txBody>
      </p:sp>
      <p:sp>
        <p:nvSpPr>
          <p:cNvPr id="3" name="Content Placeholder 2">
            <a:extLst>
              <a:ext uri="{FF2B5EF4-FFF2-40B4-BE49-F238E27FC236}">
                <a16:creationId xmlns:a16="http://schemas.microsoft.com/office/drawing/2014/main" id="{92E135BA-AAC2-F07E-06DB-536E90E91FF5}"/>
              </a:ext>
            </a:extLst>
          </p:cNvPr>
          <p:cNvSpPr>
            <a:spLocks noGrp="1"/>
          </p:cNvSpPr>
          <p:nvPr>
            <p:ph idx="1"/>
          </p:nvPr>
        </p:nvSpPr>
        <p:spPr>
          <a:xfrm>
            <a:off x="1919265" y="1659038"/>
            <a:ext cx="6591985" cy="3777622"/>
          </a:xfrm>
        </p:spPr>
        <p:txBody>
          <a:bodyPr>
            <a:noAutofit/>
          </a:bodyPr>
          <a:lstStyle/>
          <a:p>
            <a:pPr algn="just">
              <a:lnSpc>
                <a:spcPct val="115000"/>
              </a:lnSpc>
              <a:buFont typeface="+mj-lt"/>
              <a:buAutoNum type="arabicPeriod"/>
            </a:pPr>
            <a:r>
              <a:rPr lang="vi-VN" sz="2000" b="1" dirty="0">
                <a:solidFill>
                  <a:srgbClr val="000000"/>
                </a:solidFill>
                <a:latin typeface="+mj-lt"/>
                <a:ea typeface="Calibri" panose="020F0502020204030204" pitchFamily="34" charset="0"/>
                <a:cs typeface="Times New Roman" panose="02020603050405020304" pitchFamily="18" charset="0"/>
              </a:rPr>
              <a:t>Cấu tạo chung:</a:t>
            </a:r>
          </a:p>
          <a:p>
            <a:pPr algn="just">
              <a:lnSpc>
                <a:spcPct val="115000"/>
              </a:lnSpc>
              <a:buFont typeface="Courier New" panose="02070309020205020404" pitchFamily="49" charset="0"/>
              <a:buChar char="o"/>
            </a:pPr>
            <a:r>
              <a:rPr lang="vi-VN" sz="2000" dirty="0">
                <a:solidFill>
                  <a:srgbClr val="000000"/>
                </a:solidFill>
                <a:latin typeface="+mj-lt"/>
                <a:ea typeface="Calibri" panose="020F0502020204030204" pitchFamily="34" charset="0"/>
                <a:cs typeface="Times New Roman" panose="02020603050405020304" pitchFamily="18" charset="0"/>
              </a:rPr>
              <a:t>Biến mô thủy lực.</a:t>
            </a:r>
          </a:p>
          <a:p>
            <a:pPr algn="just">
              <a:lnSpc>
                <a:spcPct val="115000"/>
              </a:lnSpc>
              <a:buFont typeface="Courier New" panose="02070309020205020404" pitchFamily="49" charset="0"/>
              <a:buChar char="o"/>
            </a:pPr>
            <a:r>
              <a:rPr lang="vi-VN" sz="2000" dirty="0">
                <a:solidFill>
                  <a:srgbClr val="000000"/>
                </a:solidFill>
                <a:latin typeface="+mj-lt"/>
                <a:ea typeface="Calibri" panose="020F0502020204030204" pitchFamily="34" charset="0"/>
                <a:cs typeface="Times New Roman" panose="02020603050405020304" pitchFamily="18" charset="0"/>
              </a:rPr>
              <a:t>Bộ bánh răng hành tinh.</a:t>
            </a:r>
          </a:p>
          <a:p>
            <a:pPr algn="just">
              <a:lnSpc>
                <a:spcPct val="115000"/>
              </a:lnSpc>
              <a:buFont typeface="Courier New" panose="02070309020205020404" pitchFamily="49" charset="0"/>
              <a:buChar char="o"/>
            </a:pPr>
            <a:r>
              <a:rPr lang="vi-VN" sz="2000" dirty="0">
                <a:solidFill>
                  <a:srgbClr val="000000"/>
                </a:solidFill>
                <a:latin typeface="+mj-lt"/>
                <a:ea typeface="Calibri" panose="020F0502020204030204" pitchFamily="34" charset="0"/>
                <a:cs typeface="Times New Roman" panose="02020603050405020304" pitchFamily="18" charset="0"/>
              </a:rPr>
              <a:t>Bộ ly hợp.</a:t>
            </a:r>
          </a:p>
          <a:p>
            <a:pPr algn="just">
              <a:lnSpc>
                <a:spcPct val="115000"/>
              </a:lnSpc>
              <a:buFont typeface="Courier New" panose="02070309020205020404" pitchFamily="49" charset="0"/>
              <a:buChar char="o"/>
            </a:pPr>
            <a:r>
              <a:rPr lang="vi-VN" sz="2000" dirty="0">
                <a:solidFill>
                  <a:srgbClr val="000000"/>
                </a:solidFill>
                <a:latin typeface="+mj-lt"/>
                <a:ea typeface="Calibri" panose="020F0502020204030204" pitchFamily="34" charset="0"/>
                <a:cs typeface="Times New Roman" panose="02020603050405020304" pitchFamily="18" charset="0"/>
              </a:rPr>
              <a:t>Bộ điều khiển điện tử (TCM).</a:t>
            </a:r>
          </a:p>
        </p:txBody>
      </p:sp>
    </p:spTree>
    <p:extLst>
      <p:ext uri="{BB962C8B-B14F-4D97-AF65-F5344CB8AC3E}">
        <p14:creationId xmlns:p14="http://schemas.microsoft.com/office/powerpoint/2010/main" val="30620925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04D7-B106-41FA-A103-ACB5C2D6D763}"/>
              </a:ext>
            </a:extLst>
          </p:cNvPr>
          <p:cNvSpPr>
            <a:spLocks noGrp="1"/>
          </p:cNvSpPr>
          <p:nvPr>
            <p:ph type="title"/>
          </p:nvPr>
        </p:nvSpPr>
        <p:spPr>
          <a:xfrm>
            <a:off x="1459066" y="647259"/>
            <a:ext cx="6589199" cy="1280890"/>
          </a:xfrm>
        </p:spPr>
        <p:txBody>
          <a:bodyPr>
            <a:normAutofit/>
          </a:bodyPr>
          <a:lstStyle/>
          <a:p>
            <a:r>
              <a:rPr lang="vi-VN" sz="4000" dirty="0"/>
              <a:t>Nội Dung 2: Cấu tạo</a:t>
            </a:r>
            <a:endParaRPr lang="vi-VN" dirty="0"/>
          </a:p>
        </p:txBody>
      </p:sp>
      <p:sp>
        <p:nvSpPr>
          <p:cNvPr id="3" name="Content Placeholder 2">
            <a:extLst>
              <a:ext uri="{FF2B5EF4-FFF2-40B4-BE49-F238E27FC236}">
                <a16:creationId xmlns:a16="http://schemas.microsoft.com/office/drawing/2014/main" id="{8C14E355-A1AA-34DD-8009-B327C094DDC8}"/>
              </a:ext>
            </a:extLst>
          </p:cNvPr>
          <p:cNvSpPr txBox="1">
            <a:spLocks/>
          </p:cNvSpPr>
          <p:nvPr/>
        </p:nvSpPr>
        <p:spPr>
          <a:xfrm>
            <a:off x="1987444" y="1696459"/>
            <a:ext cx="6591985" cy="377762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indent="-457200" algn="just">
              <a:lnSpc>
                <a:spcPct val="115000"/>
              </a:lnSpc>
              <a:buFont typeface="+mj-lt"/>
              <a:buAutoNum type="arabicPeriod" startAt="2"/>
            </a:pPr>
            <a:r>
              <a:rPr lang="vi-VN" sz="2000" b="1" dirty="0">
                <a:solidFill>
                  <a:srgbClr val="000000"/>
                </a:solidFill>
                <a:latin typeface="+mj-lt"/>
                <a:ea typeface="Calibri" panose="020F0502020204030204" pitchFamily="34" charset="0"/>
                <a:cs typeface="Times New Roman" panose="02020603050405020304" pitchFamily="18" charset="0"/>
              </a:rPr>
              <a:t>Cấu tạo biến mô thủy lực:</a:t>
            </a:r>
          </a:p>
          <a:p>
            <a:pPr marL="342900" lvl="0" indent="-342900">
              <a:lnSpc>
                <a:spcPct val="115000"/>
              </a:lnSpc>
              <a:buFont typeface="Symbol" panose="05050102010706020507" pitchFamily="18" charset="2"/>
              <a:buChar char=""/>
            </a:pPr>
            <a:r>
              <a:rPr lang="vi-VN" sz="2000" dirty="0">
                <a:solidFill>
                  <a:srgbClr val="000000"/>
                </a:solidFill>
                <a:effectLst/>
                <a:latin typeface="+mj-lt"/>
                <a:ea typeface="Calibri" panose="020F0502020204030204" pitchFamily="34" charset="0"/>
                <a:cs typeface="Times New Roman" panose="02020603050405020304" pitchFamily="18" charset="0"/>
              </a:rPr>
              <a:t>Vỏ biến mô (Cover)</a:t>
            </a:r>
            <a:endParaRPr lang="vi-VN" sz="2000" dirty="0">
              <a:effectLst/>
              <a:latin typeface="+mj-lt"/>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vi-VN" sz="2000" dirty="0">
                <a:solidFill>
                  <a:srgbClr val="000000"/>
                </a:solidFill>
                <a:effectLst/>
                <a:latin typeface="+mj-lt"/>
                <a:ea typeface="Calibri" panose="020F0502020204030204" pitchFamily="34" charset="0"/>
                <a:cs typeface="Times New Roman" panose="02020603050405020304" pitchFamily="18" charset="0"/>
              </a:rPr>
              <a:t>Bánh bơm (Impeller)</a:t>
            </a:r>
            <a:endParaRPr lang="vi-VN" sz="2000" dirty="0">
              <a:effectLst/>
              <a:latin typeface="+mj-lt"/>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vi-VN" sz="2000" dirty="0">
                <a:solidFill>
                  <a:srgbClr val="000000"/>
                </a:solidFill>
                <a:effectLst/>
                <a:latin typeface="+mj-lt"/>
                <a:ea typeface="Calibri" panose="020F0502020204030204" pitchFamily="34" charset="0"/>
                <a:cs typeface="Times New Roman" panose="02020603050405020304" pitchFamily="18" charset="0"/>
              </a:rPr>
              <a:t>Bánh tuabin (Turbine)</a:t>
            </a:r>
            <a:endParaRPr lang="vi-VN" sz="2000" dirty="0">
              <a:effectLst/>
              <a:latin typeface="+mj-lt"/>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vi-VN" sz="2000" dirty="0">
                <a:solidFill>
                  <a:srgbClr val="000000"/>
                </a:solidFill>
                <a:effectLst/>
                <a:latin typeface="+mj-lt"/>
                <a:ea typeface="Calibri" panose="020F0502020204030204" pitchFamily="34" charset="0"/>
                <a:cs typeface="Times New Roman" panose="02020603050405020304" pitchFamily="18" charset="0"/>
              </a:rPr>
              <a:t>Stator (Stator)</a:t>
            </a:r>
            <a:endParaRPr lang="vi-VN" sz="2000" dirty="0">
              <a:effectLst/>
              <a:latin typeface="+mj-lt"/>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vi-VN" sz="2000" dirty="0">
                <a:solidFill>
                  <a:srgbClr val="000000"/>
                </a:solidFill>
                <a:effectLst/>
                <a:latin typeface="+mj-lt"/>
                <a:ea typeface="Calibri" panose="020F0502020204030204" pitchFamily="34" charset="0"/>
                <a:cs typeface="Times New Roman" panose="02020603050405020304" pitchFamily="18" charset="0"/>
              </a:rPr>
              <a:t>Khóa ly hợp</a:t>
            </a:r>
            <a:endParaRPr lang="vi-VN" sz="2000" dirty="0">
              <a:effectLst/>
              <a:latin typeface="+mj-lt"/>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vi-VN" sz="2000" dirty="0">
                <a:solidFill>
                  <a:srgbClr val="000000"/>
                </a:solidFill>
                <a:effectLst/>
                <a:latin typeface="+mj-lt"/>
                <a:ea typeface="Calibri" panose="020F0502020204030204" pitchFamily="34" charset="0"/>
                <a:cs typeface="Times New Roman" panose="02020603050405020304" pitchFamily="18" charset="0"/>
              </a:rPr>
              <a:t>Khớp một chiều </a:t>
            </a:r>
            <a:endParaRPr lang="vi-VN" sz="2000" dirty="0">
              <a:effectLst/>
              <a:latin typeface="+mj-lt"/>
              <a:ea typeface="Calibri" panose="020F0502020204030204" pitchFamily="34" charset="0"/>
              <a:cs typeface="Times New Roman" panose="02020603050405020304" pitchFamily="18" charset="0"/>
            </a:endParaRPr>
          </a:p>
          <a:p>
            <a:pPr marL="0" indent="0" algn="just">
              <a:lnSpc>
                <a:spcPct val="115000"/>
              </a:lnSpc>
              <a:buNone/>
            </a:pPr>
            <a:endParaRPr lang="vi-VN" sz="2000" dirty="0">
              <a:solidFill>
                <a:srgbClr val="000000"/>
              </a:solidFill>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6894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04D7-B106-41FA-A103-ACB5C2D6D763}"/>
              </a:ext>
            </a:extLst>
          </p:cNvPr>
          <p:cNvSpPr>
            <a:spLocks noGrp="1"/>
          </p:cNvSpPr>
          <p:nvPr>
            <p:ph type="title"/>
          </p:nvPr>
        </p:nvSpPr>
        <p:spPr>
          <a:xfrm>
            <a:off x="1459066" y="647259"/>
            <a:ext cx="6589199" cy="1280890"/>
          </a:xfrm>
        </p:spPr>
        <p:txBody>
          <a:bodyPr>
            <a:normAutofit/>
          </a:bodyPr>
          <a:lstStyle/>
          <a:p>
            <a:r>
              <a:rPr lang="vi-VN" sz="4000" dirty="0"/>
              <a:t>Nội Dung 2: Cấu tạo</a:t>
            </a:r>
            <a:endParaRPr lang="vi-VN" dirty="0"/>
          </a:p>
        </p:txBody>
      </p:sp>
      <p:pic>
        <p:nvPicPr>
          <p:cNvPr id="6" name="Hình ảnh 4">
            <a:extLst>
              <a:ext uri="{FF2B5EF4-FFF2-40B4-BE49-F238E27FC236}">
                <a16:creationId xmlns:a16="http://schemas.microsoft.com/office/drawing/2014/main" id="{88E5E0FA-CBC3-A785-3BD7-72729067902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82481" y="2360467"/>
            <a:ext cx="8731155" cy="2801074"/>
          </a:xfrm>
          <a:prstGeom prst="rect">
            <a:avLst/>
          </a:prstGeom>
          <a:noFill/>
          <a:ln>
            <a:noFill/>
          </a:ln>
        </p:spPr>
      </p:pic>
      <p:sp>
        <p:nvSpPr>
          <p:cNvPr id="3" name="Content Placeholder 2">
            <a:extLst>
              <a:ext uri="{FF2B5EF4-FFF2-40B4-BE49-F238E27FC236}">
                <a16:creationId xmlns:a16="http://schemas.microsoft.com/office/drawing/2014/main" id="{8C14E355-A1AA-34DD-8009-B327C094DDC8}"/>
              </a:ext>
            </a:extLst>
          </p:cNvPr>
          <p:cNvSpPr txBox="1">
            <a:spLocks/>
          </p:cNvSpPr>
          <p:nvPr/>
        </p:nvSpPr>
        <p:spPr>
          <a:xfrm>
            <a:off x="1987444" y="1696459"/>
            <a:ext cx="6591985" cy="377762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indent="-457200" algn="just">
              <a:lnSpc>
                <a:spcPct val="115000"/>
              </a:lnSpc>
              <a:buFont typeface="+mj-lt"/>
              <a:buAutoNum type="arabicPeriod" startAt="2"/>
            </a:pPr>
            <a:r>
              <a:rPr lang="vi-VN" sz="2000" b="1" dirty="0">
                <a:solidFill>
                  <a:srgbClr val="000000"/>
                </a:solidFill>
                <a:latin typeface="+mj-lt"/>
                <a:ea typeface="Calibri" panose="020F0502020204030204" pitchFamily="34" charset="0"/>
                <a:cs typeface="Times New Roman" panose="02020603050405020304" pitchFamily="18" charset="0"/>
              </a:rPr>
              <a:t>Cấu tạo biến mô thủy lực:</a:t>
            </a:r>
          </a:p>
          <a:p>
            <a:pPr marL="0" indent="0" algn="just">
              <a:lnSpc>
                <a:spcPct val="115000"/>
              </a:lnSpc>
              <a:buNone/>
            </a:pPr>
            <a:endParaRPr lang="vi-VN" sz="2000" dirty="0">
              <a:solidFill>
                <a:srgbClr val="000000"/>
              </a:solidFill>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42516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04D7-B106-41FA-A103-ACB5C2D6D763}"/>
              </a:ext>
            </a:extLst>
          </p:cNvPr>
          <p:cNvSpPr>
            <a:spLocks noGrp="1"/>
          </p:cNvSpPr>
          <p:nvPr>
            <p:ph type="title"/>
          </p:nvPr>
        </p:nvSpPr>
        <p:spPr>
          <a:xfrm>
            <a:off x="632750" y="647259"/>
            <a:ext cx="8245032" cy="1470908"/>
          </a:xfrm>
        </p:spPr>
        <p:txBody>
          <a:bodyPr>
            <a:normAutofit fontScale="90000"/>
          </a:bodyPr>
          <a:lstStyle/>
          <a:p>
            <a:r>
              <a:rPr lang="vi-VN" sz="4000" dirty="0"/>
              <a:t>		Nội Dung 3: Chức năng, nhiệm vụ, đặc điểm cấu tạo các thành phần.</a:t>
            </a:r>
            <a:endParaRPr lang="vi-VN" dirty="0"/>
          </a:p>
        </p:txBody>
      </p:sp>
      <p:sp>
        <p:nvSpPr>
          <p:cNvPr id="3" name="Content Placeholder 2">
            <a:extLst>
              <a:ext uri="{FF2B5EF4-FFF2-40B4-BE49-F238E27FC236}">
                <a16:creationId xmlns:a16="http://schemas.microsoft.com/office/drawing/2014/main" id="{92E135BA-AAC2-F07E-06DB-536E90E91FF5}"/>
              </a:ext>
            </a:extLst>
          </p:cNvPr>
          <p:cNvSpPr>
            <a:spLocks noGrp="1"/>
          </p:cNvSpPr>
          <p:nvPr>
            <p:ph idx="1"/>
          </p:nvPr>
        </p:nvSpPr>
        <p:spPr>
          <a:xfrm>
            <a:off x="752354" y="1920392"/>
            <a:ext cx="7758896" cy="1015313"/>
          </a:xfrm>
        </p:spPr>
        <p:txBody>
          <a:bodyPr>
            <a:noAutofit/>
          </a:bodyPr>
          <a:lstStyle/>
          <a:p>
            <a:pPr algn="just">
              <a:lnSpc>
                <a:spcPct val="115000"/>
              </a:lnSpc>
              <a:buFont typeface="+mj-lt"/>
              <a:buAutoNum type="arabicPeriod"/>
            </a:pPr>
            <a:r>
              <a:rPr lang="vi-VN" sz="2000" b="1" dirty="0">
                <a:solidFill>
                  <a:srgbClr val="000000"/>
                </a:solidFill>
                <a:latin typeface="+mj-lt"/>
                <a:ea typeface="Calibri" panose="020F0502020204030204" pitchFamily="34" charset="0"/>
                <a:cs typeface="Times New Roman" panose="02020603050405020304" pitchFamily="18" charset="0"/>
              </a:rPr>
              <a:t>Chức năng, nhiệm vụ:</a:t>
            </a:r>
            <a:endParaRPr lang="vi-VN" sz="2000" dirty="0">
              <a:latin typeface="+mj-lt"/>
              <a:ea typeface="Calibri" panose="020F0502020204030204" pitchFamily="34" charset="0"/>
              <a:cs typeface="Times New Roman" panose="02020603050405020304" pitchFamily="18" charset="0"/>
            </a:endParaRPr>
          </a:p>
          <a:p>
            <a:pPr algn="just">
              <a:lnSpc>
                <a:spcPct val="115000"/>
              </a:lnSpc>
              <a:buFont typeface="Wingdings" panose="05000000000000000000" pitchFamily="2" charset="2"/>
              <a:buChar char="q"/>
            </a:pPr>
            <a:r>
              <a:rPr lang="vi-VN" sz="2000" dirty="0">
                <a:solidFill>
                  <a:srgbClr val="000000"/>
                </a:solidFill>
                <a:latin typeface="+mj-lt"/>
                <a:ea typeface="Calibri" panose="020F0502020204030204" pitchFamily="34" charset="0"/>
                <a:cs typeface="Times New Roman" panose="02020603050405020304" pitchFamily="18" charset="0"/>
              </a:rPr>
              <a:t>Biến mô thủy lực</a:t>
            </a:r>
            <a:endParaRPr lang="vi-VN" sz="2000" dirty="0">
              <a:latin typeface="+mj-lt"/>
              <a:ea typeface="Calibri" panose="020F0502020204030204" pitchFamily="34"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72FCCE91-CE58-7BE6-5C57-9047CCAA2875}"/>
              </a:ext>
            </a:extLst>
          </p:cNvPr>
          <p:cNvSpPr txBox="1">
            <a:spLocks/>
          </p:cNvSpPr>
          <p:nvPr/>
        </p:nvSpPr>
        <p:spPr>
          <a:xfrm>
            <a:off x="935620" y="2833227"/>
            <a:ext cx="7758896" cy="331735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42900" lvl="0" indent="-342900" algn="just">
              <a:lnSpc>
                <a:spcPct val="115000"/>
              </a:lnSpc>
              <a:buFont typeface="Courier New" panose="02070309020205020404" pitchFamily="49" charset="0"/>
              <a:buChar char="o"/>
            </a:pPr>
            <a:r>
              <a:rPr lang="vi-VN" sz="2000" dirty="0">
                <a:solidFill>
                  <a:srgbClr val="000000"/>
                </a:solidFill>
                <a:effectLst/>
                <a:latin typeface="+mj-lt"/>
                <a:ea typeface="Calibri" panose="020F0502020204030204" pitchFamily="34" charset="0"/>
                <a:cs typeface="Times New Roman" panose="02020603050405020304" pitchFamily="18" charset="0"/>
              </a:rPr>
              <a:t>Vỏ biến mô (Cover): </a:t>
            </a:r>
            <a:endParaRPr lang="vi-VN" sz="2000" dirty="0">
              <a:effectLst/>
              <a:latin typeface="+mj-lt"/>
              <a:ea typeface="Calibri" panose="020F0502020204030204" pitchFamily="34" charset="0"/>
              <a:cs typeface="Times New Roman" panose="02020603050405020304" pitchFamily="18" charset="0"/>
            </a:endParaRPr>
          </a:p>
          <a:p>
            <a:pPr lvl="0" algn="just">
              <a:lnSpc>
                <a:spcPct val="115000"/>
              </a:lnSpc>
              <a:buFont typeface="Courier New" panose="02070309020205020404" pitchFamily="49" charset="0"/>
              <a:buChar char="o"/>
            </a:pPr>
            <a:r>
              <a:rPr lang="vi-VN" sz="2000" dirty="0">
                <a:solidFill>
                  <a:srgbClr val="000000"/>
                </a:solidFill>
                <a:effectLst/>
                <a:latin typeface="+mj-lt"/>
                <a:ea typeface="Calibri" panose="020F0502020204030204" pitchFamily="34" charset="0"/>
                <a:cs typeface="Times New Roman" panose="02020603050405020304" pitchFamily="18" charset="0"/>
              </a:rPr>
              <a:t>Vỏ biến mô  trước ( Front cover): Là phần bao bọc bảo vệ các thành phần bên trong biến mô. Gá đặt các thành phần và liên kết với trục khuỷu động cơ.</a:t>
            </a:r>
            <a:endParaRPr lang="vi-VN" sz="2000" dirty="0">
              <a:effectLst/>
              <a:latin typeface="+mj-lt"/>
              <a:ea typeface="Calibri" panose="020F0502020204030204" pitchFamily="34" charset="0"/>
              <a:cs typeface="Times New Roman" panose="02020603050405020304" pitchFamily="18" charset="0"/>
            </a:endParaRPr>
          </a:p>
          <a:p>
            <a:pPr marL="342900" lvl="0" indent="-342900" algn="just">
              <a:lnSpc>
                <a:spcPct val="115000"/>
              </a:lnSpc>
              <a:buFont typeface="Courier New" panose="02070309020205020404" pitchFamily="49" charset="0"/>
              <a:buChar char="o"/>
            </a:pPr>
            <a:r>
              <a:rPr lang="vi-VN" sz="2000" dirty="0">
                <a:solidFill>
                  <a:srgbClr val="000000"/>
                </a:solidFill>
                <a:effectLst/>
                <a:latin typeface="+mj-lt"/>
                <a:ea typeface="Calibri" panose="020F0502020204030204" pitchFamily="34" charset="0"/>
                <a:cs typeface="Times New Roman" panose="02020603050405020304" pitchFamily="18" charset="0"/>
              </a:rPr>
              <a:t>Vỏ biến mô sau ( Rear cover): Là phần liên kết với trục sơ cấp động cơ và chứa bánh bơm.</a:t>
            </a:r>
            <a:endParaRPr lang="vi-VN" sz="2000" dirty="0">
              <a:effectLst/>
              <a:latin typeface="+mj-lt"/>
              <a:ea typeface="Calibri" panose="020F0502020204030204" pitchFamily="34" charset="0"/>
              <a:cs typeface="Times New Roman" panose="02020603050405020304" pitchFamily="18" charset="0"/>
            </a:endParaRPr>
          </a:p>
          <a:p>
            <a:pPr marL="342900" lvl="0" indent="-342900" algn="just">
              <a:lnSpc>
                <a:spcPct val="115000"/>
              </a:lnSpc>
              <a:buFont typeface="Courier New" panose="02070309020205020404" pitchFamily="49" charset="0"/>
              <a:buChar char="o"/>
            </a:pPr>
            <a:r>
              <a:rPr lang="vi-VN" sz="2000" dirty="0">
                <a:solidFill>
                  <a:srgbClr val="000000"/>
                </a:solidFill>
                <a:effectLst/>
                <a:latin typeface="+mj-lt"/>
                <a:ea typeface="Calibri" panose="020F0502020204030204" pitchFamily="34" charset="0"/>
                <a:cs typeface="Times New Roman" panose="02020603050405020304" pitchFamily="18" charset="0"/>
              </a:rPr>
              <a:t>Bánh bơm (Impeller): Bánh bơm là một bánh công tác trong biến mô nối với trục khuỷu động cơ. Tạo dòng chất lỏng bằng cách tạo áp suất và xoay để truyền năng lượng cho chất lỏng và truyền chuyển động cho hộp số. </a:t>
            </a:r>
            <a:endParaRPr lang="vi-VN" sz="2000"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07828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Wis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104</TotalTime>
  <Words>2164</Words>
  <Application>Microsoft Office PowerPoint</Application>
  <PresentationFormat>On-screen Show (4:3)</PresentationFormat>
  <Paragraphs>124</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Century Gothic</vt:lpstr>
      <vt:lpstr>Courier New</vt:lpstr>
      <vt:lpstr>Symbol</vt:lpstr>
      <vt:lpstr>Tahoma</vt:lpstr>
      <vt:lpstr>Wingdings</vt:lpstr>
      <vt:lpstr>Wingdings 3</vt:lpstr>
      <vt:lpstr>Wisp</vt:lpstr>
      <vt:lpstr>BÁO CÁO MÔN HỌC KỸ THUẬT THỦY KHÍ</vt:lpstr>
      <vt:lpstr>Thành viên nhóm </vt:lpstr>
      <vt:lpstr>Chủ Đề </vt:lpstr>
      <vt:lpstr>Nội Dung </vt:lpstr>
      <vt:lpstr>Nội Dung 1: Công dụng</vt:lpstr>
      <vt:lpstr>Nội Dung 2: Cấu tạo</vt:lpstr>
      <vt:lpstr>Nội Dung 2: Cấu tạo</vt:lpstr>
      <vt:lpstr>Nội Dung 2: Cấu tạo</vt:lpstr>
      <vt:lpstr>  Nội Dung 3: Chức năng, nhiệm vụ, đặc điểm cấu tạo các thành phần.</vt:lpstr>
      <vt:lpstr>  Nội Dung 3: Chức năng, nhiệm vụ, đặc điểm cấu tạo các thành phần.</vt:lpstr>
      <vt:lpstr>  Nội Dung 3: Chức năng, nhiệm vụ, đặc điểm cấu tạo các thành phần.</vt:lpstr>
      <vt:lpstr>  Nội Dung 3: Chức năng, nhiệm vụ, đặc điểm cấu tạo các thành phần.</vt:lpstr>
      <vt:lpstr>  Nội Dung 3: Chức năng, nhiệm vụ, đặc điểm cấu tạo các thành phần.</vt:lpstr>
      <vt:lpstr>  Nội Dung 3: Chức năng, nhiệm vụ, đặc điểm cấu tạo các thành phần.</vt:lpstr>
      <vt:lpstr>  Nội Dung 3: Chức năng, nhiệm vụ, đặc điểm cấu tạo các thành phần.</vt:lpstr>
      <vt:lpstr>  Nội Dung 3: Chức năng, nhiệm vụ, đặc điểm cấu tạo các thành phần.</vt:lpstr>
      <vt:lpstr>  Nội Dung 3: Chức năng, nhiệm vụ, đặc điểm cấu tạo các thành phần.</vt:lpstr>
      <vt:lpstr>  Nội Dung 3: Chức năng, nhiệm vụ, đặc điểm cấu tạo các thành phần.</vt:lpstr>
      <vt:lpstr>  Nội Dung 3: Chức năng, nhiệm vụ, đặc điểm cấu tạo các thành phần.</vt:lpstr>
      <vt:lpstr>  Nội Dung 3: Chức năng, nhiệm vụ, đặc điểm cấu tạo các thành phần.</vt:lpstr>
      <vt:lpstr>  Nội Dung 3: Chức năng, nhiệm vụ, đặc điểm cấu tạo các thành phần.</vt:lpstr>
      <vt:lpstr>  Nội Dung 3: Chức năng, nhiệm vụ, đặc điểm cấu tạo các thành phần.</vt:lpstr>
      <vt:lpstr>  Nội Dung 3: Chức năng, nhiệm vụ, đặc điểm cấu tạo các thành phần.</vt:lpstr>
      <vt:lpstr>  Nội Dung 4: Nguyên lý hoạt động biến mô thủy lực.</vt:lpstr>
      <vt:lpstr>  Nội Dung 4: Nguyên lý hoạt động biến mô thủy lực.</vt:lpstr>
      <vt:lpstr>  Nội Dung 4: Nguyên lý hoạt động biến mô thủy lực.</vt:lpstr>
      <vt:lpstr>  Nội Dung 4: Nguyên lý hoạt động biến mô thủy lực.</vt:lpstr>
      <vt:lpstr>  Nội Dung 4: Nguyên lý hoạt động biến mô thủy lực.</vt:lpstr>
      <vt:lpstr>  Nội Dung 4: Nguyên lý hoạt động biến mô thủy lực.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MÔN HỌC KỸ THUẬT THỦY KHÍ</dc:title>
  <dc:creator>Ngô Tấn Cảnh</dc:creator>
  <cp:lastModifiedBy>Ngô Tấn Cảnh</cp:lastModifiedBy>
  <cp:revision>7</cp:revision>
  <dcterms:created xsi:type="dcterms:W3CDTF">2023-10-25T14:54:40Z</dcterms:created>
  <dcterms:modified xsi:type="dcterms:W3CDTF">2023-10-27T13:32:36Z</dcterms:modified>
</cp:coreProperties>
</file>