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310" r:id="rId3"/>
    <p:sldId id="282" r:id="rId4"/>
    <p:sldId id="287" r:id="rId5"/>
    <p:sldId id="288" r:id="rId6"/>
    <p:sldId id="289" r:id="rId7"/>
    <p:sldId id="290" r:id="rId8"/>
    <p:sldId id="291" r:id="rId9"/>
    <p:sldId id="284" r:id="rId10"/>
    <p:sldId id="285" r:id="rId11"/>
    <p:sldId id="305" r:id="rId12"/>
    <p:sldId id="307" r:id="rId13"/>
    <p:sldId id="308" r:id="rId14"/>
    <p:sldId id="312" r:id="rId15"/>
    <p:sldId id="292" r:id="rId16"/>
    <p:sldId id="294" r:id="rId17"/>
    <p:sldId id="295" r:id="rId18"/>
    <p:sldId id="296" r:id="rId19"/>
    <p:sldId id="293" r:id="rId20"/>
    <p:sldId id="297" r:id="rId21"/>
    <p:sldId id="299" r:id="rId22"/>
    <p:sldId id="298" r:id="rId23"/>
    <p:sldId id="302" r:id="rId24"/>
    <p:sldId id="303" r:id="rId25"/>
    <p:sldId id="304" r:id="rId26"/>
    <p:sldId id="315" r:id="rId27"/>
    <p:sldId id="316" r:id="rId28"/>
    <p:sldId id="31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1 -Tổng quan" id="{A2EF4B5B-11F1-4366-8CE2-C9271D28124B}">
          <p14:sldIdLst>
            <p14:sldId id="310"/>
            <p14:sldId id="282"/>
            <p14:sldId id="287"/>
            <p14:sldId id="288"/>
            <p14:sldId id="289"/>
            <p14:sldId id="290"/>
            <p14:sldId id="291"/>
            <p14:sldId id="284"/>
            <p14:sldId id="285"/>
            <p14:sldId id="305"/>
            <p14:sldId id="307"/>
            <p14:sldId id="308"/>
            <p14:sldId id="312"/>
            <p14:sldId id="292"/>
            <p14:sldId id="294"/>
            <p14:sldId id="295"/>
            <p14:sldId id="296"/>
            <p14:sldId id="293"/>
            <p14:sldId id="297"/>
            <p14:sldId id="299"/>
            <p14:sldId id="298"/>
            <p14:sldId id="302"/>
            <p14:sldId id="303"/>
            <p14:sldId id="304"/>
            <p14:sldId id="315"/>
            <p14:sldId id="316"/>
            <p14:sldId id="31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06DC"/>
    <a:srgbClr val="0000FF"/>
    <a:srgbClr val="CCEC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91885" autoAdjust="0"/>
  </p:normalViewPr>
  <p:slideViewPr>
    <p:cSldViewPr>
      <p:cViewPr varScale="1">
        <p:scale>
          <a:sx n="45" d="100"/>
          <a:sy n="45" d="100"/>
        </p:scale>
        <p:origin x="24" y="48"/>
      </p:cViewPr>
      <p:guideLst>
        <p:guide orient="horz" pos="2160"/>
        <p:guide pos="3840"/>
      </p:guideLst>
    </p:cSldViewPr>
  </p:slideViewPr>
  <p:outlineViewPr>
    <p:cViewPr>
      <p:scale>
        <a:sx n="33" d="100"/>
        <a:sy n="33" d="100"/>
      </p:scale>
      <p:origin x="0" y="273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9D9AB0-F80E-490E-80E6-2E0547DF89D9}" type="datetimeFigureOut">
              <a:rPr lang="en-US" smtClean="0"/>
              <a:t>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640CA-785E-45BE-9AF5-908A4CBF4D8E}" type="slidenum">
              <a:rPr lang="en-US" smtClean="0"/>
              <a:t>‹#›</a:t>
            </a:fld>
            <a:endParaRPr lang="en-US"/>
          </a:p>
        </p:txBody>
      </p:sp>
    </p:spTree>
    <p:extLst>
      <p:ext uri="{BB962C8B-B14F-4D97-AF65-F5344CB8AC3E}">
        <p14:creationId xmlns:p14="http://schemas.microsoft.com/office/powerpoint/2010/main" val="632761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640CA-785E-45BE-9AF5-908A4CBF4D8E}" type="slidenum">
              <a:rPr lang="en-US" smtClean="0"/>
              <a:t>2</a:t>
            </a:fld>
            <a:endParaRPr lang="en-US"/>
          </a:p>
        </p:txBody>
      </p:sp>
    </p:spTree>
    <p:extLst>
      <p:ext uri="{BB962C8B-B14F-4D97-AF65-F5344CB8AC3E}">
        <p14:creationId xmlns:p14="http://schemas.microsoft.com/office/powerpoint/2010/main" val="595940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8972257-AFDF-4F58-9073-FC04067C0572}"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9B249-13D8-443F-BE2B-0F060A964306}"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972257-AFDF-4F58-9073-FC04067C0572}"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9B249-13D8-443F-BE2B-0F060A964306}"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972257-AFDF-4F58-9073-FC04067C0572}"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9B249-13D8-443F-BE2B-0F060A964306}"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1173B9B-BFA5-46AB-A906-B76C2D5B0D1F}" type="datetime1">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9B249-13D8-443F-BE2B-0F060A964306}" type="slidenum">
              <a:rPr lang="en-US" smtClean="0"/>
              <a:t>‹#›</a:t>
            </a:fld>
            <a:endParaRPr lang="en-US"/>
          </a:p>
        </p:txBody>
      </p:sp>
    </p:spTree>
    <p:extLst>
      <p:ext uri="{BB962C8B-B14F-4D97-AF65-F5344CB8AC3E}">
        <p14:creationId xmlns:p14="http://schemas.microsoft.com/office/powerpoint/2010/main" val="387891008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AC6B84-8360-442D-AD99-67DDA2799A08}" type="datetime1">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9B249-13D8-443F-BE2B-0F060A964306}" type="slidenum">
              <a:rPr lang="en-US" smtClean="0"/>
              <a:t>‹#›</a:t>
            </a:fld>
            <a:endParaRPr lang="en-US"/>
          </a:p>
        </p:txBody>
      </p:sp>
    </p:spTree>
    <p:extLst>
      <p:ext uri="{BB962C8B-B14F-4D97-AF65-F5344CB8AC3E}">
        <p14:creationId xmlns:p14="http://schemas.microsoft.com/office/powerpoint/2010/main" val="402679644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3B4A8D-355B-444D-84BC-573B84E7A7BE}" type="datetime1">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9B249-13D8-443F-BE2B-0F060A964306}" type="slidenum">
              <a:rPr lang="en-US" smtClean="0"/>
              <a:t>‹#›</a:t>
            </a:fld>
            <a:endParaRPr lang="en-US"/>
          </a:p>
        </p:txBody>
      </p:sp>
    </p:spTree>
    <p:extLst>
      <p:ext uri="{BB962C8B-B14F-4D97-AF65-F5344CB8AC3E}">
        <p14:creationId xmlns:p14="http://schemas.microsoft.com/office/powerpoint/2010/main" val="411146502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549EB3-CC93-45BC-B06A-C46775541853}" type="datetime1">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9B249-13D8-443F-BE2B-0F060A964306}" type="slidenum">
              <a:rPr lang="en-US" smtClean="0"/>
              <a:t>‹#›</a:t>
            </a:fld>
            <a:endParaRPr lang="en-US"/>
          </a:p>
        </p:txBody>
      </p:sp>
    </p:spTree>
    <p:extLst>
      <p:ext uri="{BB962C8B-B14F-4D97-AF65-F5344CB8AC3E}">
        <p14:creationId xmlns:p14="http://schemas.microsoft.com/office/powerpoint/2010/main" val="17290875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CFC9E6-1BC3-4025-BCCF-28C1395D9512}" type="datetime1">
              <a:rPr lang="en-US" smtClean="0"/>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C9B249-13D8-443F-BE2B-0F060A964306}" type="slidenum">
              <a:rPr lang="en-US" smtClean="0"/>
              <a:t>‹#›</a:t>
            </a:fld>
            <a:endParaRPr lang="en-US"/>
          </a:p>
        </p:txBody>
      </p:sp>
    </p:spTree>
    <p:extLst>
      <p:ext uri="{BB962C8B-B14F-4D97-AF65-F5344CB8AC3E}">
        <p14:creationId xmlns:p14="http://schemas.microsoft.com/office/powerpoint/2010/main" val="100391078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3DA12F-7097-475E-BE4A-32BDC4735C4B}" type="datetime1">
              <a:rPr lang="en-US" smtClean="0"/>
              <a:t>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C9B249-13D8-443F-BE2B-0F060A964306}" type="slidenum">
              <a:rPr lang="en-US" smtClean="0"/>
              <a:t>‹#›</a:t>
            </a:fld>
            <a:endParaRPr lang="en-US"/>
          </a:p>
        </p:txBody>
      </p:sp>
    </p:spTree>
    <p:extLst>
      <p:ext uri="{BB962C8B-B14F-4D97-AF65-F5344CB8AC3E}">
        <p14:creationId xmlns:p14="http://schemas.microsoft.com/office/powerpoint/2010/main" val="374331272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AD798-D609-43BE-BAB1-73AC441E31EC}" type="datetime1">
              <a:rPr lang="en-US" smtClean="0"/>
              <a:t>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C9B249-13D8-443F-BE2B-0F060A964306}" type="slidenum">
              <a:rPr lang="en-US" smtClean="0"/>
              <a:t>‹#›</a:t>
            </a:fld>
            <a:endParaRPr lang="en-US"/>
          </a:p>
        </p:txBody>
      </p:sp>
    </p:spTree>
    <p:extLst>
      <p:ext uri="{BB962C8B-B14F-4D97-AF65-F5344CB8AC3E}">
        <p14:creationId xmlns:p14="http://schemas.microsoft.com/office/powerpoint/2010/main" val="24187062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4" y="273053"/>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DE293B-47BE-41E5-A723-C283D7994990}" type="datetime1">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9B249-13D8-443F-BE2B-0F060A964306}" type="slidenum">
              <a:rPr lang="en-US" smtClean="0"/>
              <a:t>‹#›</a:t>
            </a:fld>
            <a:endParaRPr lang="en-US"/>
          </a:p>
        </p:txBody>
      </p:sp>
    </p:spTree>
    <p:extLst>
      <p:ext uri="{BB962C8B-B14F-4D97-AF65-F5344CB8AC3E}">
        <p14:creationId xmlns:p14="http://schemas.microsoft.com/office/powerpoint/2010/main" val="386082967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972257-AFDF-4F58-9073-FC04067C0572}"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9B249-13D8-443F-BE2B-0F060A964306}"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EA70A1-39FC-4B5A-BA2F-D7C0E3E0D353}" type="datetime1">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9B249-13D8-443F-BE2B-0F060A964306}" type="slidenum">
              <a:rPr lang="en-US" smtClean="0"/>
              <a:t>‹#›</a:t>
            </a:fld>
            <a:endParaRPr lang="en-US"/>
          </a:p>
        </p:txBody>
      </p:sp>
    </p:spTree>
    <p:extLst>
      <p:ext uri="{BB962C8B-B14F-4D97-AF65-F5344CB8AC3E}">
        <p14:creationId xmlns:p14="http://schemas.microsoft.com/office/powerpoint/2010/main" val="105544731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198FB-4158-41EA-AA18-D70877FDC9DB}" type="datetime1">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9B249-13D8-443F-BE2B-0F060A964306}" type="slidenum">
              <a:rPr lang="en-US" smtClean="0"/>
              <a:t>‹#›</a:t>
            </a:fld>
            <a:endParaRPr lang="en-US"/>
          </a:p>
        </p:txBody>
      </p:sp>
    </p:spTree>
    <p:extLst>
      <p:ext uri="{BB962C8B-B14F-4D97-AF65-F5344CB8AC3E}">
        <p14:creationId xmlns:p14="http://schemas.microsoft.com/office/powerpoint/2010/main" val="215145673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7E345D-B7C9-4388-B88F-F2021885F3B5}" type="datetime1">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9B249-13D8-443F-BE2B-0F060A964306}" type="slidenum">
              <a:rPr lang="en-US" smtClean="0"/>
              <a:t>‹#›</a:t>
            </a:fld>
            <a:endParaRPr lang="en-US"/>
          </a:p>
        </p:txBody>
      </p:sp>
    </p:spTree>
    <p:extLst>
      <p:ext uri="{BB962C8B-B14F-4D97-AF65-F5344CB8AC3E}">
        <p14:creationId xmlns:p14="http://schemas.microsoft.com/office/powerpoint/2010/main" val="32691632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972257-AFDF-4F58-9073-FC04067C0572}"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9B249-13D8-443F-BE2B-0F060A964306}"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972257-AFDF-4F58-9073-FC04067C0572}"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9B249-13D8-443F-BE2B-0F060A964306}"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972257-AFDF-4F58-9073-FC04067C0572}" type="datetimeFigureOut">
              <a:rPr lang="en-US" smtClean="0"/>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C9B249-13D8-443F-BE2B-0F060A964306}"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972257-AFDF-4F58-9073-FC04067C0572}" type="datetimeFigureOut">
              <a:rPr lang="en-US" smtClean="0"/>
              <a:t>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C9B249-13D8-443F-BE2B-0F060A964306}"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72257-AFDF-4F58-9073-FC04067C0572}" type="datetimeFigureOut">
              <a:rPr lang="en-US" smtClean="0"/>
              <a:t>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C9B249-13D8-443F-BE2B-0F060A964306}"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72257-AFDF-4F58-9073-FC04067C0572}"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9B249-13D8-443F-BE2B-0F060A964306}"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72257-AFDF-4F58-9073-FC04067C0572}"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C9B249-13D8-443F-BE2B-0F060A964306}"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72257-AFDF-4F58-9073-FC04067C0572}" type="datetimeFigureOut">
              <a:rPr lang="en-US" smtClean="0"/>
              <a:t>2/1/2023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9B249-13D8-443F-BE2B-0F060A96430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D40A51-B4F4-4B5C-8AE6-3C685761961B}" type="datetime1">
              <a:rPr lang="en-US" smtClean="0"/>
              <a:t>2/1/2023</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9B249-13D8-443F-BE2B-0F060A964306}" type="slidenum">
              <a:rPr lang="en-US" smtClean="0"/>
              <a:t>‹#›</a:t>
            </a:fld>
            <a:endParaRPr lang="en-US"/>
          </a:p>
        </p:txBody>
      </p:sp>
    </p:spTree>
    <p:extLst>
      <p:ext uri="{BB962C8B-B14F-4D97-AF65-F5344CB8AC3E}">
        <p14:creationId xmlns:p14="http://schemas.microsoft.com/office/powerpoint/2010/main" val="449224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2200" i="1" dirty="0">
                <a:solidFill>
                  <a:srgbClr val="0070C0"/>
                </a:solidFill>
              </a:rPr>
              <a:t>(An Overview of Academic language &amp; Academic text)</a:t>
            </a:r>
            <a:br>
              <a:rPr lang="vi-VN" sz="2200" b="1" dirty="0">
                <a:solidFill>
                  <a:srgbClr val="0070C0"/>
                </a:solidFill>
                <a:latin typeface="Times New Roman" panose="02020603050405020304" pitchFamily="18" charset="0"/>
                <a:cs typeface="Times New Roman" panose="02020603050405020304" pitchFamily="18" charset="0"/>
              </a:rPr>
            </a:br>
            <a:endParaRPr lang="en-US" sz="2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600200"/>
            <a:ext cx="6019800" cy="3810000"/>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vi-VN" sz="2200" b="1" dirty="0">
                <a:solidFill>
                  <a:srgbClr val="0070C0"/>
                </a:solidFill>
                <a:latin typeface="Times New Roman" panose="02020603050405020304" pitchFamily="18" charset="0"/>
                <a:cs typeface="Times New Roman" panose="02020603050405020304" pitchFamily="18" charset="0"/>
              </a:rPr>
              <a:t>1. TỔNG QUAN VỀ NGÔN NGỮ HỌC THUẬT</a:t>
            </a:r>
          </a:p>
          <a:p>
            <a:pPr marL="0" indent="0">
              <a:buNone/>
            </a:pPr>
            <a:r>
              <a:rPr lang="vi-VN" sz="2300" b="1" dirty="0">
                <a:solidFill>
                  <a:srgbClr val="0070C0"/>
                </a:solidFill>
                <a:latin typeface="Times New Roman" panose="02020603050405020304" pitchFamily="18" charset="0"/>
                <a:cs typeface="Times New Roman" panose="02020603050405020304" pitchFamily="18" charset="0"/>
              </a:rPr>
              <a:t>1.1. </a:t>
            </a:r>
            <a:r>
              <a:rPr lang="en-US" sz="2300" b="1" dirty="0" err="1">
                <a:solidFill>
                  <a:srgbClr val="0070C0"/>
                </a:solidFill>
                <a:latin typeface="Times New Roman" panose="02020603050405020304" pitchFamily="18" charset="0"/>
                <a:cs typeface="Times New Roman" panose="02020603050405020304" pitchFamily="18" charset="0"/>
              </a:rPr>
              <a:t>Khái</a:t>
            </a:r>
            <a:r>
              <a:rPr lang="en-US" sz="2300" b="1" dirty="0">
                <a:solidFill>
                  <a:srgbClr val="0070C0"/>
                </a:solidFill>
                <a:latin typeface="Times New Roman" panose="02020603050405020304" pitchFamily="18" charset="0"/>
                <a:cs typeface="Times New Roman" panose="02020603050405020304" pitchFamily="18" charset="0"/>
              </a:rPr>
              <a:t> </a:t>
            </a:r>
            <a:r>
              <a:rPr lang="en-US" sz="2300" b="1" dirty="0" err="1">
                <a:solidFill>
                  <a:srgbClr val="0070C0"/>
                </a:solidFill>
                <a:latin typeface="Times New Roman" panose="02020603050405020304" pitchFamily="18" charset="0"/>
                <a:cs typeface="Times New Roman" panose="02020603050405020304" pitchFamily="18" charset="0"/>
              </a:rPr>
              <a:t>niệm</a:t>
            </a:r>
            <a:r>
              <a:rPr lang="en-US" sz="2300" b="1" dirty="0">
                <a:solidFill>
                  <a:srgbClr val="0070C0"/>
                </a:solidFill>
                <a:latin typeface="Times New Roman" panose="02020603050405020304" pitchFamily="18" charset="0"/>
                <a:cs typeface="Times New Roman" panose="02020603050405020304" pitchFamily="18" charset="0"/>
              </a:rPr>
              <a:t> </a:t>
            </a:r>
            <a:r>
              <a:rPr lang="vi-VN" sz="2300" b="1" dirty="0">
                <a:solidFill>
                  <a:srgbClr val="0070C0"/>
                </a:solidFill>
                <a:latin typeface="Times New Roman" panose="02020603050405020304" pitchFamily="18" charset="0"/>
                <a:cs typeface="Times New Roman" panose="02020603050405020304" pitchFamily="18" charset="0"/>
              </a:rPr>
              <a:t>Ngôn ngữ học thuật</a:t>
            </a:r>
          </a:p>
          <a:p>
            <a:pPr marL="0" indent="0">
              <a:buNone/>
            </a:pPr>
            <a:r>
              <a:rPr lang="vi-VN" sz="2300" b="1" dirty="0">
                <a:solidFill>
                  <a:srgbClr val="0070C0"/>
                </a:solidFill>
                <a:latin typeface="Times New Roman" panose="02020603050405020304" pitchFamily="18" charset="0"/>
                <a:cs typeface="Times New Roman" panose="02020603050405020304" pitchFamily="18" charset="0"/>
              </a:rPr>
              <a:t>1.2. Đặc trưng của Ngôn ngữ học thuật</a:t>
            </a:r>
          </a:p>
          <a:p>
            <a:pPr marL="0" indent="0">
              <a:buNone/>
            </a:pPr>
            <a:r>
              <a:rPr lang="en-US" sz="2300" dirty="0">
                <a:solidFill>
                  <a:srgbClr val="0070C0"/>
                </a:solidFill>
                <a:latin typeface="Times New Roman" panose="02020603050405020304" pitchFamily="18" charset="0"/>
                <a:cs typeface="Times New Roman" panose="02020603050405020304" pitchFamily="18" charset="0"/>
              </a:rPr>
              <a:t>      </a:t>
            </a:r>
            <a:r>
              <a:rPr lang="vi-VN" sz="2300" dirty="0">
                <a:solidFill>
                  <a:srgbClr val="0070C0"/>
                </a:solidFill>
                <a:latin typeface="Times New Roman" panose="02020603050405020304" pitchFamily="18" charset="0"/>
                <a:cs typeface="Times New Roman" panose="02020603050405020304" pitchFamily="18" charset="0"/>
              </a:rPr>
              <a:t>1.2.1. Tính trừu tượng - khái quát cao</a:t>
            </a:r>
          </a:p>
          <a:p>
            <a:pPr marL="0" indent="0">
              <a:buNone/>
            </a:pPr>
            <a:r>
              <a:rPr lang="en-US" sz="2300" dirty="0">
                <a:solidFill>
                  <a:srgbClr val="0070C0"/>
                </a:solidFill>
                <a:latin typeface="Times New Roman" panose="02020603050405020304" pitchFamily="18" charset="0"/>
                <a:cs typeface="Times New Roman" panose="02020603050405020304" pitchFamily="18" charset="0"/>
              </a:rPr>
              <a:t>      </a:t>
            </a:r>
            <a:r>
              <a:rPr lang="vi-VN" sz="2300" dirty="0">
                <a:solidFill>
                  <a:srgbClr val="0070C0"/>
                </a:solidFill>
                <a:latin typeface="Times New Roman" panose="02020603050405020304" pitchFamily="18" charset="0"/>
                <a:cs typeface="Times New Roman" panose="02020603050405020304" pitchFamily="18" charset="0"/>
              </a:rPr>
              <a:t>1.2.2. Tính logic nghiêm ngặt</a:t>
            </a:r>
          </a:p>
          <a:p>
            <a:pPr marL="0" indent="0">
              <a:buNone/>
            </a:pPr>
            <a:r>
              <a:rPr lang="en-US" sz="2300" dirty="0">
                <a:solidFill>
                  <a:srgbClr val="0070C0"/>
                </a:solidFill>
                <a:latin typeface="Times New Roman" panose="02020603050405020304" pitchFamily="18" charset="0"/>
                <a:cs typeface="Times New Roman" panose="02020603050405020304" pitchFamily="18" charset="0"/>
              </a:rPr>
              <a:t>      </a:t>
            </a:r>
            <a:r>
              <a:rPr lang="vi-VN" sz="2300" dirty="0">
                <a:solidFill>
                  <a:srgbClr val="0070C0"/>
                </a:solidFill>
                <a:latin typeface="Times New Roman" panose="02020603050405020304" pitchFamily="18" charset="0"/>
                <a:cs typeface="Times New Roman" panose="02020603050405020304" pitchFamily="18" charset="0"/>
              </a:rPr>
              <a:t>1.2.3. Tính chính xác khách quan</a:t>
            </a:r>
          </a:p>
          <a:p>
            <a:pPr marL="0" indent="0">
              <a:buNone/>
            </a:pPr>
            <a:r>
              <a:rPr lang="vi-VN" sz="2300" b="1" dirty="0">
                <a:solidFill>
                  <a:srgbClr val="0070C0"/>
                </a:solidFill>
                <a:latin typeface="Times New Roman" panose="02020603050405020304" pitchFamily="18" charset="0"/>
                <a:cs typeface="Times New Roman" panose="02020603050405020304" pitchFamily="18" charset="0"/>
              </a:rPr>
              <a:t>1.3. C</a:t>
            </a:r>
            <a:r>
              <a:rPr lang="en-US" sz="2300" b="1" dirty="0" err="1">
                <a:solidFill>
                  <a:srgbClr val="0070C0"/>
                </a:solidFill>
                <a:latin typeface="Times New Roman" panose="02020603050405020304" pitchFamily="18" charset="0"/>
                <a:cs typeface="Times New Roman" panose="02020603050405020304" pitchFamily="18" charset="0"/>
              </a:rPr>
              <a:t>hức</a:t>
            </a:r>
            <a:r>
              <a:rPr lang="en-US" sz="2300" b="1" dirty="0">
                <a:solidFill>
                  <a:srgbClr val="0070C0"/>
                </a:solidFill>
                <a:latin typeface="Times New Roman" panose="02020603050405020304" pitchFamily="18" charset="0"/>
                <a:cs typeface="Times New Roman" panose="02020603050405020304" pitchFamily="18" charset="0"/>
              </a:rPr>
              <a:t> </a:t>
            </a:r>
            <a:r>
              <a:rPr lang="en-US" sz="2300" b="1" dirty="0" err="1">
                <a:solidFill>
                  <a:srgbClr val="0070C0"/>
                </a:solidFill>
                <a:latin typeface="Times New Roman" panose="02020603050405020304" pitchFamily="18" charset="0"/>
                <a:cs typeface="Times New Roman" panose="02020603050405020304" pitchFamily="18" charset="0"/>
              </a:rPr>
              <a:t>năng</a:t>
            </a:r>
            <a:r>
              <a:rPr lang="en-US" sz="2300" b="1" dirty="0">
                <a:solidFill>
                  <a:srgbClr val="0070C0"/>
                </a:solidFill>
                <a:latin typeface="Times New Roman" panose="02020603050405020304" pitchFamily="18" charset="0"/>
                <a:cs typeface="Times New Roman" panose="02020603050405020304" pitchFamily="18" charset="0"/>
              </a:rPr>
              <a:t> </a:t>
            </a:r>
            <a:r>
              <a:rPr lang="en-US" sz="2300" b="1" dirty="0" err="1">
                <a:solidFill>
                  <a:srgbClr val="0070C0"/>
                </a:solidFill>
                <a:latin typeface="Times New Roman" panose="02020603050405020304" pitchFamily="18" charset="0"/>
                <a:cs typeface="Times New Roman" panose="02020603050405020304" pitchFamily="18" charset="0"/>
              </a:rPr>
              <a:t>của</a:t>
            </a:r>
            <a:r>
              <a:rPr lang="en-US" sz="2300" b="1" dirty="0">
                <a:solidFill>
                  <a:srgbClr val="0070C0"/>
                </a:solidFill>
                <a:latin typeface="Times New Roman" panose="02020603050405020304" pitchFamily="18" charset="0"/>
                <a:cs typeface="Times New Roman" panose="02020603050405020304" pitchFamily="18" charset="0"/>
              </a:rPr>
              <a:t> </a:t>
            </a:r>
            <a:r>
              <a:rPr lang="vi-VN" sz="2300" b="1" dirty="0">
                <a:solidFill>
                  <a:srgbClr val="0070C0"/>
                </a:solidFill>
                <a:latin typeface="Times New Roman" panose="02020603050405020304" pitchFamily="18" charset="0"/>
                <a:cs typeface="Times New Roman" panose="02020603050405020304" pitchFamily="18" charset="0"/>
              </a:rPr>
              <a:t>Ngôn ngữ học thuật</a:t>
            </a:r>
          </a:p>
          <a:p>
            <a:pPr marL="0" indent="0">
              <a:buNone/>
            </a:pPr>
            <a:r>
              <a:rPr lang="en-US" sz="2300" dirty="0">
                <a:solidFill>
                  <a:srgbClr val="0070C0"/>
                </a:solidFill>
                <a:latin typeface="Times New Roman" panose="02020603050405020304" pitchFamily="18" charset="0"/>
                <a:cs typeface="Times New Roman" panose="02020603050405020304" pitchFamily="18" charset="0"/>
              </a:rPr>
              <a:t>      </a:t>
            </a:r>
            <a:r>
              <a:rPr lang="vi-VN" sz="2300" dirty="0">
                <a:solidFill>
                  <a:srgbClr val="0070C0"/>
                </a:solidFill>
                <a:latin typeface="Times New Roman" panose="02020603050405020304" pitchFamily="18" charset="0"/>
                <a:cs typeface="Times New Roman" panose="02020603050405020304" pitchFamily="18" charset="0"/>
              </a:rPr>
              <a:t>1.3.1. Chức năng giao tiếp</a:t>
            </a:r>
          </a:p>
          <a:p>
            <a:pPr marL="0" indent="0">
              <a:buNone/>
            </a:pPr>
            <a:r>
              <a:rPr lang="en-US" sz="2300" dirty="0">
                <a:solidFill>
                  <a:srgbClr val="0070C0"/>
                </a:solidFill>
                <a:latin typeface="Times New Roman" panose="02020603050405020304" pitchFamily="18" charset="0"/>
                <a:cs typeface="Times New Roman" panose="02020603050405020304" pitchFamily="18" charset="0"/>
              </a:rPr>
              <a:t>      </a:t>
            </a:r>
            <a:r>
              <a:rPr lang="vi-VN" sz="2300" dirty="0">
                <a:solidFill>
                  <a:srgbClr val="0070C0"/>
                </a:solidFill>
                <a:latin typeface="Times New Roman" panose="02020603050405020304" pitchFamily="18" charset="0"/>
                <a:cs typeface="Times New Roman" panose="02020603050405020304" pitchFamily="18" charset="0"/>
              </a:rPr>
              <a:t>1.3.2. Chức năng tư duy</a:t>
            </a:r>
            <a:endParaRPr lang="en-US" sz="2300" dirty="0">
              <a:solidFill>
                <a:srgbClr val="0070C0"/>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0292E94-E34B-41B5-AC20-D3C31CE1761B}"/>
              </a:ext>
            </a:extLst>
          </p:cNvPr>
          <p:cNvSpPr/>
          <p:nvPr/>
        </p:nvSpPr>
        <p:spPr>
          <a:xfrm>
            <a:off x="6248400" y="1600200"/>
            <a:ext cx="5791200" cy="381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2</a:t>
            </a:r>
            <a:r>
              <a:rPr kumimoji="0" lang="vi-VN" sz="22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TỔNG QUAN VỀ</a:t>
            </a:r>
            <a:r>
              <a:rPr kumimoji="0" lang="en-US" sz="22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VĂN BẢN HỌC THUẬT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2.1.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Khái</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niệm</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văn</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bản</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học</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thuật</a:t>
            </a:r>
            <a:endPar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2.2.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Yêu</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cầu</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cơ</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bản</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của</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văn</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bản</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học</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thuật</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2.3.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Phân</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loại</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văn</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bản</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học</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thuật</a:t>
            </a:r>
            <a:endPar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2.4.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Cấu</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trúc</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cơ</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bản</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của</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một</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VBHT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2.5.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Đặc</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điểm</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ngôn</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ngữ</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của</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VBHT</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2.5.1. </a:t>
            </a:r>
            <a:r>
              <a:rPr kumimoji="0" lang="en-US" sz="2300" b="0"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Đặc</a:t>
            </a:r>
            <a:r>
              <a:rPr kumimoji="0" lang="en-US" sz="23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0"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điểm</a:t>
            </a:r>
            <a:r>
              <a:rPr kumimoji="0" lang="en-US" sz="23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0"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từ</a:t>
            </a:r>
            <a:r>
              <a:rPr kumimoji="0" lang="en-US" sz="23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0"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ngữ</a:t>
            </a:r>
            <a:endParaRPr kumimoji="0" lang="en-US" sz="23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2.5.2. </a:t>
            </a:r>
            <a:r>
              <a:rPr kumimoji="0" lang="en-US" sz="2300" b="0"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Đặc</a:t>
            </a:r>
            <a:r>
              <a:rPr kumimoji="0" lang="en-US" sz="23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0"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điểm</a:t>
            </a:r>
            <a:r>
              <a:rPr kumimoji="0" lang="en-US" sz="23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0"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cú</a:t>
            </a:r>
            <a:r>
              <a:rPr kumimoji="0" lang="en-US" sz="23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0"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pháp</a:t>
            </a:r>
            <a:endParaRPr kumimoji="0" lang="en-US" sz="23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2.6.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Liên</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kết</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và</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mạch</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lạc</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văn</a:t>
            </a:r>
            <a:r>
              <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 </a:t>
            </a:r>
            <a:r>
              <a:rPr kumimoji="0" lang="en-US" sz="2300" b="1" i="0" u="none" strike="noStrike" kern="1200" cap="none" spc="0" normalizeH="0" baseline="0" noProof="0" dirty="0" err="1">
                <a:ln>
                  <a:noFill/>
                </a:ln>
                <a:solidFill>
                  <a:srgbClr val="0070C0"/>
                </a:solidFill>
                <a:effectLst/>
                <a:uLnTx/>
                <a:uFillTx/>
                <a:latin typeface="Times New Roman" panose="02020603050405020304" pitchFamily="18" charset="0"/>
                <a:ea typeface="+mn-ea"/>
                <a:cs typeface="Times New Roman" panose="02020603050405020304" pitchFamily="18" charset="0"/>
              </a:rPr>
              <a:t>bản</a:t>
            </a:r>
            <a:endPar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3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2CBCC9A1-153C-4B4D-9B6C-692C3AFF4A3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C9B249-13D8-443F-BE2B-0F060A964306}"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45421715-05FE-48A0-B240-164D19E4143F}"/>
              </a:ext>
            </a:extLst>
          </p:cNvPr>
          <p:cNvSpPr/>
          <p:nvPr/>
        </p:nvSpPr>
        <p:spPr>
          <a:xfrm>
            <a:off x="2819400" y="5562600"/>
            <a:ext cx="9220200" cy="11588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prstClr val="black"/>
                </a:solidFill>
                <a:latin typeface="Calibri"/>
              </a:rPr>
              <a:t>N</a:t>
            </a:r>
            <a:r>
              <a:rPr kumimoji="0" lang="en-US" sz="2400" b="0" i="0" u="none" strike="noStrike" kern="1200" cap="none" spc="0" normalizeH="0" baseline="0" noProof="0" dirty="0" err="1">
                <a:ln>
                  <a:noFill/>
                </a:ln>
                <a:solidFill>
                  <a:prstClr val="black"/>
                </a:solidFill>
                <a:effectLst/>
                <a:uLnTx/>
                <a:uFillTx/>
                <a:latin typeface="Calibri"/>
                <a:ea typeface="+mn-ea"/>
                <a:cs typeface="+mn-cs"/>
              </a:rPr>
              <a:t>âng</a:t>
            </a:r>
            <a:r>
              <a:rPr kumimoji="0" 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a:ea typeface="+mn-ea"/>
                <a:cs typeface="+mn-cs"/>
              </a:rPr>
              <a:t>cao</a:t>
            </a:r>
            <a:r>
              <a:rPr kumimoji="0" 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a:ea typeface="+mn-ea"/>
                <a:cs typeface="+mn-cs"/>
              </a:rPr>
              <a:t>kiến</a:t>
            </a:r>
            <a:r>
              <a:rPr kumimoji="0" 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a:ea typeface="+mn-ea"/>
                <a:cs typeface="+mn-cs"/>
              </a:rPr>
              <a:t>thức</a:t>
            </a:r>
            <a:r>
              <a:rPr kumimoji="0" 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a:ea typeface="+mn-ea"/>
                <a:cs typeface="+mn-cs"/>
              </a:rPr>
              <a:t>về</a:t>
            </a:r>
            <a:r>
              <a:rPr kumimoji="0" 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sz="2400" b="1" i="1" u="none" strike="noStrike" kern="1200" cap="none" spc="0" normalizeH="0" baseline="0" noProof="0" dirty="0" err="1">
                <a:ln>
                  <a:noFill/>
                </a:ln>
                <a:solidFill>
                  <a:srgbClr val="2506DC"/>
                </a:solidFill>
                <a:effectLst/>
                <a:uLnTx/>
                <a:uFillTx/>
                <a:latin typeface="Calibri"/>
                <a:ea typeface="+mn-ea"/>
                <a:cs typeface="+mn-cs"/>
              </a:rPr>
              <a:t>ngôn</a:t>
            </a:r>
            <a:r>
              <a:rPr kumimoji="0" lang="en-US" sz="2400" b="1" i="1" u="none" strike="noStrike" kern="1200" cap="none" spc="0" normalizeH="0" baseline="0" noProof="0" dirty="0">
                <a:ln>
                  <a:noFill/>
                </a:ln>
                <a:solidFill>
                  <a:srgbClr val="2506DC"/>
                </a:solidFill>
                <a:effectLst/>
                <a:uLnTx/>
                <a:uFillTx/>
                <a:latin typeface="Calibri"/>
                <a:ea typeface="+mn-ea"/>
                <a:cs typeface="+mn-cs"/>
              </a:rPr>
              <a:t> </a:t>
            </a:r>
            <a:r>
              <a:rPr kumimoji="0" lang="en-US" sz="2400" b="1" i="1" u="none" strike="noStrike" kern="1200" cap="none" spc="0" normalizeH="0" baseline="0" noProof="0" dirty="0" err="1">
                <a:ln>
                  <a:noFill/>
                </a:ln>
                <a:solidFill>
                  <a:srgbClr val="2506DC"/>
                </a:solidFill>
                <a:effectLst/>
                <a:uLnTx/>
                <a:uFillTx/>
                <a:latin typeface="Calibri"/>
                <a:ea typeface="+mn-ea"/>
                <a:cs typeface="+mn-cs"/>
              </a:rPr>
              <a:t>ngữ</a:t>
            </a:r>
            <a:r>
              <a:rPr kumimoji="0" lang="en-US" sz="2400" b="1" i="1" u="none" strike="noStrike" kern="1200" cap="none" spc="0" normalizeH="0" baseline="0" noProof="0" dirty="0">
                <a:ln>
                  <a:noFill/>
                </a:ln>
                <a:solidFill>
                  <a:srgbClr val="2506DC"/>
                </a:solidFill>
                <a:effectLst/>
                <a:uLnTx/>
                <a:uFillTx/>
                <a:latin typeface="Calibri"/>
                <a:ea typeface="+mn-ea"/>
                <a:cs typeface="+mn-cs"/>
              </a:rPr>
              <a:t> </a:t>
            </a:r>
            <a:r>
              <a:rPr kumimoji="0" lang="en-US" sz="2400" b="1" i="1" u="none" strike="noStrike" kern="1200" cap="none" spc="0" normalizeH="0" baseline="0" noProof="0" dirty="0" err="1">
                <a:ln>
                  <a:noFill/>
                </a:ln>
                <a:solidFill>
                  <a:srgbClr val="2506DC"/>
                </a:solidFill>
                <a:effectLst/>
                <a:uLnTx/>
                <a:uFillTx/>
                <a:latin typeface="Calibri"/>
                <a:ea typeface="+mn-ea"/>
                <a:cs typeface="+mn-cs"/>
              </a:rPr>
              <a:t>học</a:t>
            </a:r>
            <a:r>
              <a:rPr kumimoji="0" lang="en-US" sz="2400" b="1" i="1" u="none" strike="noStrike" kern="1200" cap="none" spc="0" normalizeH="0" baseline="0" noProof="0" dirty="0">
                <a:ln>
                  <a:noFill/>
                </a:ln>
                <a:solidFill>
                  <a:srgbClr val="2506DC"/>
                </a:solidFill>
                <a:effectLst/>
                <a:uLnTx/>
                <a:uFillTx/>
                <a:latin typeface="Calibri"/>
                <a:ea typeface="+mn-ea"/>
                <a:cs typeface="+mn-cs"/>
              </a:rPr>
              <a:t> </a:t>
            </a:r>
            <a:r>
              <a:rPr kumimoji="0" lang="en-US" sz="2400" b="1" i="1" u="none" strike="noStrike" kern="1200" cap="none" spc="0" normalizeH="0" baseline="0" noProof="0" dirty="0" err="1">
                <a:ln>
                  <a:noFill/>
                </a:ln>
                <a:solidFill>
                  <a:srgbClr val="2506DC"/>
                </a:solidFill>
                <a:effectLst/>
                <a:uLnTx/>
                <a:uFillTx/>
                <a:latin typeface="Calibri"/>
                <a:ea typeface="+mn-ea"/>
                <a:cs typeface="+mn-cs"/>
              </a:rPr>
              <a:t>thuật</a:t>
            </a:r>
            <a:r>
              <a:rPr kumimoji="0" 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a:ea typeface="+mn-ea"/>
                <a:cs typeface="+mn-cs"/>
              </a:rPr>
              <a:t>và</a:t>
            </a:r>
            <a:r>
              <a:rPr kumimoji="0" 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sz="2400" b="1" i="1" u="none" strike="noStrike" kern="1200" cap="none" spc="0" normalizeH="0" baseline="0" noProof="0" dirty="0" err="1">
                <a:ln>
                  <a:noFill/>
                </a:ln>
                <a:solidFill>
                  <a:srgbClr val="2506DC"/>
                </a:solidFill>
                <a:effectLst/>
                <a:uLnTx/>
                <a:uFillTx/>
                <a:latin typeface="Calibri"/>
                <a:ea typeface="+mn-ea"/>
                <a:cs typeface="+mn-cs"/>
              </a:rPr>
              <a:t>văn</a:t>
            </a:r>
            <a:r>
              <a:rPr kumimoji="0" lang="en-US" sz="2400" b="1" i="1" u="none" strike="noStrike" kern="1200" cap="none" spc="0" normalizeH="0" baseline="0" noProof="0" dirty="0">
                <a:ln>
                  <a:noFill/>
                </a:ln>
                <a:solidFill>
                  <a:srgbClr val="2506DC"/>
                </a:solidFill>
                <a:effectLst/>
                <a:uLnTx/>
                <a:uFillTx/>
                <a:latin typeface="Calibri"/>
                <a:ea typeface="+mn-ea"/>
                <a:cs typeface="+mn-cs"/>
              </a:rPr>
              <a:t> </a:t>
            </a:r>
            <a:r>
              <a:rPr kumimoji="0" lang="en-US" sz="2400" b="1" i="1" u="none" strike="noStrike" kern="1200" cap="none" spc="0" normalizeH="0" baseline="0" noProof="0" dirty="0" err="1">
                <a:ln>
                  <a:noFill/>
                </a:ln>
                <a:solidFill>
                  <a:srgbClr val="2506DC"/>
                </a:solidFill>
                <a:effectLst/>
                <a:uLnTx/>
                <a:uFillTx/>
                <a:latin typeface="Calibri"/>
                <a:ea typeface="+mn-ea"/>
                <a:cs typeface="+mn-cs"/>
              </a:rPr>
              <a:t>bản</a:t>
            </a:r>
            <a:r>
              <a:rPr kumimoji="0" lang="en-US" sz="2400" b="1" i="1" u="none" strike="noStrike" kern="1200" cap="none" spc="0" normalizeH="0" baseline="0" noProof="0" dirty="0">
                <a:ln>
                  <a:noFill/>
                </a:ln>
                <a:solidFill>
                  <a:srgbClr val="2506DC"/>
                </a:solidFill>
                <a:effectLst/>
                <a:uLnTx/>
                <a:uFillTx/>
                <a:latin typeface="Calibri"/>
                <a:ea typeface="+mn-ea"/>
                <a:cs typeface="+mn-cs"/>
              </a:rPr>
              <a:t> </a:t>
            </a:r>
            <a:r>
              <a:rPr kumimoji="0" lang="en-US" sz="2400" b="1" i="1" u="none" strike="noStrike" kern="1200" cap="none" spc="0" normalizeH="0" baseline="0" noProof="0" dirty="0" err="1">
                <a:ln>
                  <a:noFill/>
                </a:ln>
                <a:solidFill>
                  <a:srgbClr val="2506DC"/>
                </a:solidFill>
                <a:effectLst/>
                <a:uLnTx/>
                <a:uFillTx/>
                <a:latin typeface="Calibri"/>
                <a:ea typeface="+mn-ea"/>
                <a:cs typeface="+mn-cs"/>
              </a:rPr>
              <a:t>học</a:t>
            </a:r>
            <a:r>
              <a:rPr kumimoji="0" lang="en-US" sz="2400" b="1" i="1" u="none" strike="noStrike" kern="1200" cap="none" spc="0" normalizeH="0" baseline="0" noProof="0" dirty="0">
                <a:ln>
                  <a:noFill/>
                </a:ln>
                <a:solidFill>
                  <a:srgbClr val="2506DC"/>
                </a:solidFill>
                <a:effectLst/>
                <a:uLnTx/>
                <a:uFillTx/>
                <a:latin typeface="Calibri"/>
                <a:ea typeface="+mn-ea"/>
                <a:cs typeface="+mn-cs"/>
              </a:rPr>
              <a:t> </a:t>
            </a:r>
            <a:r>
              <a:rPr kumimoji="0" lang="en-US" sz="2400" b="1" i="1" u="none" strike="noStrike" kern="1200" cap="none" spc="0" normalizeH="0" baseline="0" noProof="0" dirty="0" err="1">
                <a:ln>
                  <a:noFill/>
                </a:ln>
                <a:solidFill>
                  <a:srgbClr val="2506DC"/>
                </a:solidFill>
                <a:effectLst/>
                <a:uLnTx/>
                <a:uFillTx/>
                <a:latin typeface="Calibri"/>
                <a:ea typeface="+mn-ea"/>
                <a:cs typeface="+mn-cs"/>
              </a:rPr>
              <a:t>thuật</a:t>
            </a:r>
            <a:endParaRPr lang="en-US" sz="2400" dirty="0"/>
          </a:p>
        </p:txBody>
      </p:sp>
      <p:sp>
        <p:nvSpPr>
          <p:cNvPr id="7" name="Arrow: Right 6">
            <a:extLst>
              <a:ext uri="{FF2B5EF4-FFF2-40B4-BE49-F238E27FC236}">
                <a16:creationId xmlns:a16="http://schemas.microsoft.com/office/drawing/2014/main" id="{A82CA832-D477-40DE-91C6-3F352AD8E6F3}"/>
              </a:ext>
            </a:extLst>
          </p:cNvPr>
          <p:cNvSpPr/>
          <p:nvPr/>
        </p:nvSpPr>
        <p:spPr>
          <a:xfrm>
            <a:off x="457200" y="5990381"/>
            <a:ext cx="1752600" cy="48463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0677090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2700" i="1" dirty="0">
                <a:solidFill>
                  <a:srgbClr val="0070C0"/>
                </a:solidFill>
              </a:rPr>
              <a:t>(</a:t>
            </a:r>
            <a:r>
              <a:rPr lang="vi-VN" sz="2800" i="1" dirty="0">
                <a:solidFill>
                  <a:srgbClr val="0070C0"/>
                </a:solidFill>
              </a:rPr>
              <a:t>An Overview of Academic </a:t>
            </a:r>
            <a:r>
              <a:rPr lang="en-US" sz="2800" i="1" dirty="0">
                <a:solidFill>
                  <a:srgbClr val="0070C0"/>
                </a:solidFill>
                <a:latin typeface="Times New Roman" panose="02020603050405020304" pitchFamily="18" charset="0"/>
                <a:cs typeface="Times New Roman" panose="02020603050405020304" pitchFamily="18" charset="0"/>
              </a:rPr>
              <a:t>L</a:t>
            </a:r>
            <a:r>
              <a:rPr lang="vi-VN" sz="2800" i="1" dirty="0">
                <a:solidFill>
                  <a:srgbClr val="0070C0"/>
                </a:solidFill>
              </a:rPr>
              <a:t>anguage &amp; Academic </a:t>
            </a:r>
            <a:r>
              <a:rPr lang="en-US" sz="2800" i="1" dirty="0">
                <a:solidFill>
                  <a:srgbClr val="0070C0"/>
                </a:solidFill>
                <a:latin typeface="Times New Roman" panose="02020603050405020304" pitchFamily="18" charset="0"/>
                <a:cs typeface="Times New Roman" panose="02020603050405020304" pitchFamily="18" charset="0"/>
              </a:rPr>
              <a:t>T</a:t>
            </a:r>
            <a:r>
              <a:rPr lang="vi-VN" sz="2800" i="1" dirty="0">
                <a:solidFill>
                  <a:srgbClr val="0070C0"/>
                </a:solidFill>
              </a:rPr>
              <a:t>ext</a:t>
            </a:r>
            <a:r>
              <a:rPr lang="vi-VN" sz="2700" i="1" dirty="0">
                <a:solidFill>
                  <a:srgbClr val="0070C0"/>
                </a:solidFill>
              </a:rPr>
              <a:t>)</a:t>
            </a:r>
            <a:br>
              <a:rPr lang="vi-VN" sz="2700" b="1" dirty="0">
                <a:solidFill>
                  <a:srgbClr val="0070C0"/>
                </a:solidFill>
                <a:latin typeface="Times New Roman" panose="02020603050405020304" pitchFamily="18" charset="0"/>
                <a:cs typeface="Times New Roman" panose="02020603050405020304" pitchFamily="18" charset="0"/>
              </a:rPr>
            </a:br>
            <a:endParaRPr lang="en-US" sz="27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76400"/>
            <a:ext cx="11658600" cy="50292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 TỔNG QUAN VỀ VĂN BẢN HỌC THUẬT</a:t>
            </a:r>
          </a:p>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a:t>
            </a:r>
            <a:r>
              <a:rPr lang="en-US" sz="2600" b="1" dirty="0">
                <a:solidFill>
                  <a:srgbClr val="0070C0"/>
                </a:solidFill>
                <a:latin typeface="Times New Roman" panose="02020603050405020304" pitchFamily="18" charset="0"/>
                <a:cs typeface="Times New Roman" panose="02020603050405020304" pitchFamily="18" charset="0"/>
              </a:rPr>
              <a:t>2</a:t>
            </a:r>
            <a:r>
              <a:rPr lang="vi-VN" sz="2600" b="1" dirty="0">
                <a:solidFill>
                  <a:srgbClr val="0070C0"/>
                </a:solidFill>
                <a:latin typeface="Times New Roman" panose="02020603050405020304" pitchFamily="18" charset="0"/>
                <a:cs typeface="Times New Roman" panose="02020603050405020304" pitchFamily="18" charset="0"/>
              </a:rPr>
              <a:t>. Yêu cầu </a:t>
            </a:r>
            <a:r>
              <a:rPr lang="en-US" sz="2600" b="1" dirty="0" err="1">
                <a:solidFill>
                  <a:srgbClr val="0070C0"/>
                </a:solidFill>
                <a:latin typeface="Times New Roman" panose="02020603050405020304" pitchFamily="18" charset="0"/>
                <a:cs typeface="Times New Roman" panose="02020603050405020304" pitchFamily="18" charset="0"/>
              </a:rPr>
              <a:t>cơ</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bản</a:t>
            </a:r>
            <a:r>
              <a:rPr lang="vi-VN" sz="2600" b="1" dirty="0">
                <a:solidFill>
                  <a:srgbClr val="0070C0"/>
                </a:solidFill>
                <a:latin typeface="Times New Roman" panose="02020603050405020304" pitchFamily="18" charset="0"/>
                <a:cs typeface="Times New Roman" panose="02020603050405020304" pitchFamily="18" charset="0"/>
              </a:rPr>
              <a:t> của VBHT</a:t>
            </a:r>
          </a:p>
          <a:p>
            <a:pPr marL="0" indent="0">
              <a:spcBef>
                <a:spcPts val="0"/>
              </a:spcBef>
              <a:buNone/>
            </a:pPr>
            <a:r>
              <a:rPr lang="vi-VN" sz="2600" b="1" i="1" dirty="0">
                <a:solidFill>
                  <a:srgbClr val="0070C0"/>
                </a:solidFill>
                <a:latin typeface="+mj-lt"/>
                <a:cs typeface="Times New Roman" panose="02020603050405020304" pitchFamily="18" charset="0"/>
              </a:rPr>
              <a:t>2.</a:t>
            </a:r>
            <a:r>
              <a:rPr lang="en-US" sz="2600" b="1" i="1" dirty="0">
                <a:solidFill>
                  <a:srgbClr val="0070C0"/>
                </a:solidFill>
                <a:latin typeface="+mj-lt"/>
                <a:cs typeface="Times New Roman" panose="02020603050405020304" pitchFamily="18" charset="0"/>
              </a:rPr>
              <a:t>2</a:t>
            </a:r>
            <a:r>
              <a:rPr lang="vi-VN" sz="2600" b="1" i="1" dirty="0">
                <a:solidFill>
                  <a:srgbClr val="0070C0"/>
                </a:solidFill>
                <a:latin typeface="+mj-lt"/>
                <a:cs typeface="Times New Roman" panose="02020603050405020304" pitchFamily="18" charset="0"/>
              </a:rPr>
              <a:t>.1. </a:t>
            </a:r>
            <a:r>
              <a:rPr lang="vi-VN" sz="2600" b="1" i="1" dirty="0">
                <a:solidFill>
                  <a:srgbClr val="0070C0"/>
                </a:solidFill>
                <a:latin typeface="+mj-lt"/>
              </a:rPr>
              <a:t>Yêu cầu về hình thức </a:t>
            </a:r>
            <a:r>
              <a:rPr lang="vi-VN" sz="2600" dirty="0">
                <a:solidFill>
                  <a:srgbClr val="0070C0"/>
                </a:solidFill>
                <a:latin typeface="+mj-lt"/>
              </a:rPr>
              <a:t>- yêu cầu về </a:t>
            </a:r>
            <a:r>
              <a:rPr lang="vi-VN" sz="2600" u="sng" dirty="0">
                <a:solidFill>
                  <a:srgbClr val="0070C0"/>
                </a:solidFill>
                <a:latin typeface="+mj-lt"/>
              </a:rPr>
              <a:t>tính nhất thể hình thức</a:t>
            </a:r>
            <a:endParaRPr lang="en-US" sz="2600" dirty="0">
              <a:solidFill>
                <a:srgbClr val="0070C0"/>
              </a:solidFill>
              <a:latin typeface="+mj-lt"/>
            </a:endParaRPr>
          </a:p>
          <a:p>
            <a:pPr marL="0" indent="0" algn="just">
              <a:buNone/>
            </a:pPr>
            <a:r>
              <a:rPr lang="vi-VN" sz="2200" dirty="0">
                <a:latin typeface="Arial" panose="020B0604020202020204" pitchFamily="34" charset="0"/>
                <a:cs typeface="Arial" panose="020B0604020202020204" pitchFamily="34" charset="0"/>
              </a:rPr>
              <a:t>Đảm bảo yêu cầu về hình thức giúp văn bản có </a:t>
            </a:r>
            <a:r>
              <a:rPr lang="en-US" sz="2200" dirty="0" err="1">
                <a:latin typeface="Arial" panose="020B0604020202020204" pitchFamily="34" charset="0"/>
                <a:cs typeface="Arial" panose="020B0604020202020204" pitchFamily="34" charset="0"/>
              </a:rPr>
              <a:t>kết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cấu</a:t>
            </a:r>
            <a:r>
              <a:rPr lang="en-US" sz="2200"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hoàn chỉnh: có đầy đủ các bộ phận theo quy định, yêu cầu; các bộ phận được phân định rõ ràng và có các dấu hiệu liên kết để biểu thị mối liên hệ ràng buộc lẫn nhau giữa 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thành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vi-VN" sz="2200" dirty="0">
                <a:latin typeface="Arial" panose="020B0604020202020204" pitchFamily="34" charset="0"/>
                <a:cs typeface="Arial" panose="020B0604020202020204" pitchFamily="34" charset="0"/>
              </a:rPr>
              <a:t> bộ phận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trong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tính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chỉnh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 </a:t>
            </a:r>
            <a:endParaRPr lang="en-US" sz="2200" dirty="0"/>
          </a:p>
          <a:p>
            <a:pPr marL="0" indent="0">
              <a:buNone/>
            </a:pPr>
            <a:endParaRPr lang="vi-V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68087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2700" i="1" dirty="0">
                <a:solidFill>
                  <a:srgbClr val="0070C0"/>
                </a:solidFill>
              </a:rPr>
              <a:t>(</a:t>
            </a:r>
            <a:r>
              <a:rPr lang="vi-VN" sz="2800" i="1" dirty="0">
                <a:solidFill>
                  <a:srgbClr val="0070C0"/>
                </a:solidFill>
              </a:rPr>
              <a:t>An Overview of Academic </a:t>
            </a:r>
            <a:r>
              <a:rPr lang="en-US" sz="2800" i="1" dirty="0">
                <a:solidFill>
                  <a:srgbClr val="0070C0"/>
                </a:solidFill>
                <a:latin typeface="Times New Roman" panose="02020603050405020304" pitchFamily="18" charset="0"/>
                <a:cs typeface="Times New Roman" panose="02020603050405020304" pitchFamily="18" charset="0"/>
              </a:rPr>
              <a:t>L</a:t>
            </a:r>
            <a:r>
              <a:rPr lang="vi-VN" sz="2800" i="1" dirty="0">
                <a:solidFill>
                  <a:srgbClr val="0070C0"/>
                </a:solidFill>
              </a:rPr>
              <a:t>anguage &amp; Academic </a:t>
            </a:r>
            <a:r>
              <a:rPr lang="en-US" sz="2800" i="1" dirty="0">
                <a:solidFill>
                  <a:srgbClr val="0070C0"/>
                </a:solidFill>
                <a:latin typeface="Times New Roman" panose="02020603050405020304" pitchFamily="18" charset="0"/>
                <a:cs typeface="Times New Roman" panose="02020603050405020304" pitchFamily="18" charset="0"/>
              </a:rPr>
              <a:t>T</a:t>
            </a:r>
            <a:r>
              <a:rPr lang="vi-VN" sz="2800" i="1" dirty="0">
                <a:solidFill>
                  <a:srgbClr val="0070C0"/>
                </a:solidFill>
              </a:rPr>
              <a:t>ext</a:t>
            </a:r>
            <a:r>
              <a:rPr lang="vi-VN" sz="2700" i="1" dirty="0">
                <a:solidFill>
                  <a:srgbClr val="0070C0"/>
                </a:solidFill>
              </a:rPr>
              <a:t>)</a:t>
            </a:r>
            <a:br>
              <a:rPr lang="vi-VN" sz="2700" b="1" dirty="0">
                <a:solidFill>
                  <a:srgbClr val="0070C0"/>
                </a:solidFill>
                <a:latin typeface="Times New Roman" panose="02020603050405020304" pitchFamily="18" charset="0"/>
                <a:cs typeface="Times New Roman" panose="02020603050405020304" pitchFamily="18" charset="0"/>
              </a:rPr>
            </a:br>
            <a:endParaRPr lang="en-US" sz="27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76400"/>
            <a:ext cx="11658600" cy="50292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 TỔNG QUAN VỀ VĂN BẢN HỌC THUẬT</a:t>
            </a:r>
          </a:p>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a:t>
            </a:r>
            <a:r>
              <a:rPr lang="en-US" sz="2600" b="1" dirty="0">
                <a:solidFill>
                  <a:srgbClr val="0070C0"/>
                </a:solidFill>
                <a:latin typeface="Times New Roman" panose="02020603050405020304" pitchFamily="18" charset="0"/>
                <a:cs typeface="Times New Roman" panose="02020603050405020304" pitchFamily="18" charset="0"/>
              </a:rPr>
              <a:t>2</a:t>
            </a:r>
            <a:r>
              <a:rPr lang="vi-VN" sz="2600" b="1" dirty="0">
                <a:solidFill>
                  <a:srgbClr val="0070C0"/>
                </a:solidFill>
                <a:latin typeface="Times New Roman" panose="02020603050405020304" pitchFamily="18" charset="0"/>
                <a:cs typeface="Times New Roman" panose="02020603050405020304" pitchFamily="18" charset="0"/>
              </a:rPr>
              <a:t>. Yêu cầu </a:t>
            </a:r>
            <a:r>
              <a:rPr lang="en-US" sz="2600" b="1" dirty="0" err="1">
                <a:solidFill>
                  <a:srgbClr val="0070C0"/>
                </a:solidFill>
                <a:latin typeface="Times New Roman" panose="02020603050405020304" pitchFamily="18" charset="0"/>
                <a:cs typeface="Times New Roman" panose="02020603050405020304" pitchFamily="18" charset="0"/>
              </a:rPr>
              <a:t>cơ</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bản</a:t>
            </a:r>
            <a:r>
              <a:rPr lang="vi-VN" sz="2600" b="1" dirty="0">
                <a:solidFill>
                  <a:srgbClr val="0070C0"/>
                </a:solidFill>
                <a:latin typeface="Times New Roman" panose="02020603050405020304" pitchFamily="18" charset="0"/>
                <a:cs typeface="Times New Roman" panose="02020603050405020304" pitchFamily="18" charset="0"/>
              </a:rPr>
              <a:t> của VBHT</a:t>
            </a:r>
          </a:p>
          <a:p>
            <a:pPr marL="0" indent="0" algn="just">
              <a:spcBef>
                <a:spcPts val="0"/>
              </a:spcBef>
              <a:buNone/>
            </a:pPr>
            <a:r>
              <a:rPr lang="vi-VN" sz="2600" b="1" i="1" dirty="0">
                <a:solidFill>
                  <a:srgbClr val="0070C0"/>
                </a:solidFill>
                <a:latin typeface="+mj-lt"/>
              </a:rPr>
              <a:t>2.</a:t>
            </a:r>
            <a:r>
              <a:rPr lang="en-US" sz="2600" b="1" i="1" dirty="0">
                <a:solidFill>
                  <a:srgbClr val="0070C0"/>
                </a:solidFill>
                <a:latin typeface="+mj-lt"/>
              </a:rPr>
              <a:t>2</a:t>
            </a:r>
            <a:r>
              <a:rPr lang="vi-VN" sz="2600" b="1" i="1" dirty="0">
                <a:solidFill>
                  <a:srgbClr val="0070C0"/>
                </a:solidFill>
                <a:latin typeface="+mj-lt"/>
              </a:rPr>
              <a:t>.2. Yêu cầu về nội dung </a:t>
            </a:r>
            <a:r>
              <a:rPr lang="vi-VN" sz="2600" dirty="0">
                <a:solidFill>
                  <a:srgbClr val="0070C0"/>
                </a:solidFill>
                <a:latin typeface="+mj-lt"/>
              </a:rPr>
              <a:t>- yêu cầu về </a:t>
            </a:r>
            <a:r>
              <a:rPr lang="vi-VN" sz="2600" u="sng" dirty="0">
                <a:solidFill>
                  <a:srgbClr val="0070C0"/>
                </a:solidFill>
                <a:latin typeface="+mj-lt"/>
              </a:rPr>
              <a:t>tính nhất quán </a:t>
            </a:r>
            <a:r>
              <a:rPr lang="en-US" sz="2600" u="sng" dirty="0" err="1">
                <a:solidFill>
                  <a:srgbClr val="0070C0"/>
                </a:solidFill>
                <a:latin typeface="+mj-lt"/>
              </a:rPr>
              <a:t>đề</a:t>
            </a:r>
            <a:r>
              <a:rPr lang="en-US" sz="2600" u="sng" dirty="0">
                <a:solidFill>
                  <a:srgbClr val="0070C0"/>
                </a:solidFill>
                <a:latin typeface="+mj-lt"/>
              </a:rPr>
              <a:t> </a:t>
            </a:r>
            <a:r>
              <a:rPr lang="en-US" sz="2600" u="sng" dirty="0" err="1">
                <a:solidFill>
                  <a:srgbClr val="0070C0"/>
                </a:solidFill>
                <a:latin typeface="+mj-lt"/>
              </a:rPr>
              <a:t>tài</a:t>
            </a:r>
            <a:endParaRPr lang="en-US" sz="2600" dirty="0">
              <a:solidFill>
                <a:srgbClr val="0070C0"/>
              </a:solidFill>
              <a:latin typeface="+mj-lt"/>
            </a:endParaRPr>
          </a:p>
          <a:p>
            <a:pPr marL="0" indent="0" algn="just">
              <a:buNone/>
            </a:pPr>
            <a:r>
              <a:rPr lang="vi-VN" sz="2200" dirty="0"/>
              <a:t>Đảm bảo yêu cầu về nội dung</a:t>
            </a:r>
            <a:r>
              <a:rPr lang="en-US" sz="2200" dirty="0"/>
              <a:t> (</a:t>
            </a:r>
            <a:r>
              <a:rPr lang="en-US" sz="2200" dirty="0" err="1"/>
              <a:t>đề</a:t>
            </a:r>
            <a:r>
              <a:rPr lang="en-US" sz="2200" dirty="0"/>
              <a:t> </a:t>
            </a:r>
            <a:r>
              <a:rPr lang="en-US" sz="2200" dirty="0" err="1"/>
              <a:t>tài</a:t>
            </a:r>
            <a:r>
              <a:rPr lang="en-US" sz="2200" dirty="0"/>
              <a:t>)</a:t>
            </a:r>
            <a:r>
              <a:rPr lang="vi-VN" sz="2200" dirty="0"/>
              <a:t> giúp văn bản có nội dung trọn vẹn: diễn đạt đầy đủ một sự việc, một hiện tượng bằng cách diễn đạt đầy đủ từng bộ phận, từng thành phần, từng yếu tố cấu tạo/ tạo nên sự việc, hiện tượng.</a:t>
            </a:r>
            <a:endParaRPr lang="en-US" sz="2200" dirty="0"/>
          </a:p>
          <a:p>
            <a:pPr marL="0" indent="0">
              <a:buNone/>
            </a:pPr>
            <a:endParaRPr lang="vi-VN"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48144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2700" i="1" dirty="0">
                <a:solidFill>
                  <a:srgbClr val="0070C0"/>
                </a:solidFill>
              </a:rPr>
              <a:t>(</a:t>
            </a:r>
            <a:r>
              <a:rPr lang="vi-VN" sz="2800" i="1" dirty="0">
                <a:solidFill>
                  <a:srgbClr val="0070C0"/>
                </a:solidFill>
              </a:rPr>
              <a:t>An Overview of Academic </a:t>
            </a:r>
            <a:r>
              <a:rPr lang="en-US" sz="2800" i="1" dirty="0">
                <a:solidFill>
                  <a:srgbClr val="0070C0"/>
                </a:solidFill>
                <a:latin typeface="Times New Roman" panose="02020603050405020304" pitchFamily="18" charset="0"/>
                <a:cs typeface="Times New Roman" panose="02020603050405020304" pitchFamily="18" charset="0"/>
              </a:rPr>
              <a:t>L</a:t>
            </a:r>
            <a:r>
              <a:rPr lang="vi-VN" sz="2800" i="1" dirty="0">
                <a:solidFill>
                  <a:srgbClr val="0070C0"/>
                </a:solidFill>
              </a:rPr>
              <a:t>anguage &amp; Academic </a:t>
            </a:r>
            <a:r>
              <a:rPr lang="en-US" sz="2800" i="1" dirty="0">
                <a:solidFill>
                  <a:srgbClr val="0070C0"/>
                </a:solidFill>
                <a:latin typeface="Times New Roman" panose="02020603050405020304" pitchFamily="18" charset="0"/>
                <a:cs typeface="Times New Roman" panose="02020603050405020304" pitchFamily="18" charset="0"/>
              </a:rPr>
              <a:t>T</a:t>
            </a:r>
            <a:r>
              <a:rPr lang="vi-VN" sz="2800" i="1" dirty="0">
                <a:solidFill>
                  <a:srgbClr val="0070C0"/>
                </a:solidFill>
              </a:rPr>
              <a:t>ext</a:t>
            </a:r>
            <a:r>
              <a:rPr lang="vi-VN" sz="2700" i="1" dirty="0">
                <a:solidFill>
                  <a:srgbClr val="0070C0"/>
                </a:solidFill>
              </a:rPr>
              <a:t>)</a:t>
            </a:r>
            <a:br>
              <a:rPr lang="vi-VN" sz="2700" b="1" dirty="0">
                <a:solidFill>
                  <a:srgbClr val="0070C0"/>
                </a:solidFill>
                <a:latin typeface="Times New Roman" panose="02020603050405020304" pitchFamily="18" charset="0"/>
                <a:cs typeface="Times New Roman" panose="02020603050405020304" pitchFamily="18" charset="0"/>
              </a:rPr>
            </a:br>
            <a:endParaRPr lang="en-US" sz="27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76400"/>
            <a:ext cx="11658600" cy="50292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 TỔNG QUAN VỀ VĂN BẢN HỌC THUẬT</a:t>
            </a:r>
          </a:p>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a:t>
            </a:r>
            <a:r>
              <a:rPr lang="en-US" sz="2600" b="1" dirty="0">
                <a:solidFill>
                  <a:srgbClr val="0070C0"/>
                </a:solidFill>
                <a:latin typeface="Times New Roman" panose="02020603050405020304" pitchFamily="18" charset="0"/>
                <a:cs typeface="Times New Roman" panose="02020603050405020304" pitchFamily="18" charset="0"/>
              </a:rPr>
              <a:t>2</a:t>
            </a:r>
            <a:r>
              <a:rPr lang="vi-VN" sz="2600" b="1" dirty="0">
                <a:solidFill>
                  <a:srgbClr val="0070C0"/>
                </a:solidFill>
                <a:latin typeface="Times New Roman" panose="02020603050405020304" pitchFamily="18" charset="0"/>
                <a:cs typeface="Times New Roman" panose="02020603050405020304" pitchFamily="18" charset="0"/>
              </a:rPr>
              <a:t>. Yêu cầu </a:t>
            </a:r>
            <a:r>
              <a:rPr lang="en-US" sz="2600" b="1" dirty="0" err="1">
                <a:solidFill>
                  <a:srgbClr val="0070C0"/>
                </a:solidFill>
                <a:latin typeface="Times New Roman" panose="02020603050405020304" pitchFamily="18" charset="0"/>
                <a:cs typeface="Times New Roman" panose="02020603050405020304" pitchFamily="18" charset="0"/>
              </a:rPr>
              <a:t>cơ</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bản</a:t>
            </a:r>
            <a:r>
              <a:rPr lang="vi-VN" sz="2600" b="1" dirty="0">
                <a:solidFill>
                  <a:srgbClr val="0070C0"/>
                </a:solidFill>
                <a:latin typeface="Times New Roman" panose="02020603050405020304" pitchFamily="18" charset="0"/>
                <a:cs typeface="Times New Roman" panose="02020603050405020304" pitchFamily="18" charset="0"/>
              </a:rPr>
              <a:t> của VBHT</a:t>
            </a:r>
          </a:p>
          <a:p>
            <a:pPr marL="0" indent="0">
              <a:spcBef>
                <a:spcPts val="0"/>
              </a:spcBef>
              <a:buNone/>
            </a:pPr>
            <a:r>
              <a:rPr lang="vi-VN" sz="2600" b="1" i="1" dirty="0">
                <a:solidFill>
                  <a:srgbClr val="0070C0"/>
                </a:solidFill>
                <a:latin typeface="+mj-lt"/>
              </a:rPr>
              <a:t>2.</a:t>
            </a:r>
            <a:r>
              <a:rPr lang="en-US" sz="2600" b="1" i="1" dirty="0">
                <a:solidFill>
                  <a:srgbClr val="0070C0"/>
                </a:solidFill>
                <a:latin typeface="+mj-lt"/>
              </a:rPr>
              <a:t>2</a:t>
            </a:r>
            <a:r>
              <a:rPr lang="vi-VN" sz="2600" b="1" i="1" dirty="0">
                <a:solidFill>
                  <a:srgbClr val="0070C0"/>
                </a:solidFill>
                <a:latin typeface="+mj-lt"/>
              </a:rPr>
              <a:t>.3. Yêu cầu về tính </a:t>
            </a:r>
            <a:r>
              <a:rPr lang="en-US" sz="2600" b="1" i="1" dirty="0" err="1">
                <a:solidFill>
                  <a:srgbClr val="0070C0"/>
                </a:solidFill>
                <a:latin typeface="Times New Roman" panose="02020603050405020304" pitchFamily="18" charset="0"/>
                <a:cs typeface="Times New Roman" panose="02020603050405020304" pitchFamily="18" charset="0"/>
              </a:rPr>
              <a:t>hướng</a:t>
            </a:r>
            <a:r>
              <a:rPr lang="en-US" sz="2600" b="1" i="1" dirty="0">
                <a:solidFill>
                  <a:srgbClr val="0070C0"/>
                </a:solidFill>
                <a:latin typeface="Times New Roman" panose="02020603050405020304" pitchFamily="18" charset="0"/>
                <a:cs typeface="Times New Roman" panose="02020603050405020304" pitchFamily="18" charset="0"/>
              </a:rPr>
              <a:t> </a:t>
            </a:r>
            <a:r>
              <a:rPr lang="en-US" sz="2600" b="1" i="1" dirty="0" err="1">
                <a:solidFill>
                  <a:srgbClr val="0070C0"/>
                </a:solidFill>
                <a:latin typeface="Times New Roman" panose="02020603050405020304" pitchFamily="18" charset="0"/>
                <a:cs typeface="Times New Roman" panose="02020603050405020304" pitchFamily="18" charset="0"/>
              </a:rPr>
              <a:t>đích</a:t>
            </a:r>
            <a:endParaRPr lang="en-US" sz="2600" b="1" i="1" dirty="0">
              <a:solidFill>
                <a:srgbClr val="0070C0"/>
              </a:solidFill>
              <a:latin typeface="Times New Roman" panose="02020603050405020304" pitchFamily="18" charset="0"/>
              <a:cs typeface="Times New Roman" panose="02020603050405020304" pitchFamily="18" charset="0"/>
            </a:endParaRPr>
          </a:p>
          <a:p>
            <a:pPr marL="0" indent="0">
              <a:spcBef>
                <a:spcPts val="0"/>
              </a:spcBef>
              <a:buNone/>
            </a:pPr>
            <a:r>
              <a:rPr lang="en-US" sz="2200" dirty="0" err="1">
                <a:latin typeface="Arial" panose="020B0604020202020204" pitchFamily="34" charset="0"/>
                <a:cs typeface="Arial" panose="020B0604020202020204" pitchFamily="34" charset="0"/>
              </a:rPr>
              <a:t>Mỗi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học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thuật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đều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hướng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tới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mục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đích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định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chính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luận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điểm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chính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mục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đích</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chứng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minh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diễn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giải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khẳng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định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luận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điểm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thuyết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phục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người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tiếp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nhận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nghe</a:t>
            </a:r>
            <a:r>
              <a:rPr lang="en-US" sz="2200" dirty="0">
                <a:latin typeface="Arial" panose="020B0604020202020204" pitchFamily="34" charset="0"/>
                <a:cs typeface="Arial" panose="020B0604020202020204" pitchFamily="34" charset="0"/>
              </a:rPr>
              <a:t>, tin, </a:t>
            </a:r>
            <a:r>
              <a:rPr lang="en-US" sz="2200" dirty="0" err="1">
                <a:latin typeface="Arial" panose="020B0604020202020204" pitchFamily="34" charset="0"/>
                <a:cs typeface="Arial" panose="020B0604020202020204" pitchFamily="34" charset="0"/>
              </a:rPr>
              <a:t>đồng</a:t>
            </a:r>
            <a:r>
              <a:rPr lang="en-US" sz="2200" dirty="0">
                <a:latin typeface="Arial" panose="020B0604020202020204" pitchFamily="34" charset="0"/>
                <a:cs typeface="Arial" panose="020B0604020202020204" pitchFamily="34" charset="0"/>
              </a:rPr>
              <a:t> ý, </a:t>
            </a:r>
            <a:r>
              <a:rPr lang="en-US" sz="2200" dirty="0" err="1">
                <a:latin typeface="Arial" panose="020B0604020202020204" pitchFamily="34" charset="0"/>
                <a:cs typeface="Arial" panose="020B0604020202020204" pitchFamily="34" charset="0"/>
              </a:rPr>
              <a:t>làm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theo.</a:t>
            </a:r>
            <a:r>
              <a:rPr lang="en-US" sz="2200" dirty="0">
                <a:latin typeface="Arial" panose="020B0604020202020204" pitchFamily="34" charset="0"/>
                <a:cs typeface="Arial" panose="020B0604020202020204" pitchFamily="34" charset="0"/>
              </a:rPr>
              <a:t>  </a:t>
            </a:r>
          </a:p>
          <a:p>
            <a:pPr marL="0" indent="0">
              <a:spcBef>
                <a:spcPts val="0"/>
              </a:spcBef>
              <a:buNone/>
            </a:pPr>
            <a:r>
              <a:rPr lang="en-US" sz="2200" dirty="0" err="1">
                <a:latin typeface="Arial" panose="020B0604020202020204" pitchFamily="34" charset="0"/>
                <a:cs typeface="Arial" panose="020B0604020202020204" pitchFamily="34" charset="0"/>
              </a:rPr>
              <a:t>Mục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đích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học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thuật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luôn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bộc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lộ</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ngôn</a:t>
            </a:r>
            <a:r>
              <a:rPr lang="en-US" sz="2200" dirty="0">
                <a:latin typeface="Arial" panose="020B0604020202020204" pitchFamily="34" charset="0"/>
                <a:cs typeface="Arial" panose="020B0604020202020204" pitchFamily="34" charset="0"/>
              </a:rPr>
              <a:t> qua </a:t>
            </a:r>
            <a:r>
              <a:rPr lang="en-US" sz="2200" dirty="0" err="1">
                <a:latin typeface="Arial" panose="020B0604020202020204" pitchFamily="34" charset="0"/>
                <a:cs typeface="Arial" panose="020B0604020202020204" pitchFamily="34" charset="0"/>
              </a:rPr>
              <a:t>hệ</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thống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câu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chủ</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đề</a:t>
            </a:r>
            <a:r>
              <a:rPr lang="en-US" sz="2200" dirty="0">
                <a:latin typeface="Arial" panose="020B0604020202020204" pitchFamily="34" charset="0"/>
                <a:cs typeface="Arial" panose="020B0604020202020204" pitchFamily="34" charset="0"/>
              </a:rPr>
              <a:t>: </a:t>
            </a:r>
          </a:p>
          <a:p>
            <a:pPr>
              <a:spcBef>
                <a:spcPts val="0"/>
              </a:spcBef>
              <a:buFontTx/>
              <a:buChar char="-"/>
            </a:pPr>
            <a:r>
              <a:rPr lang="en-US" sz="2200" dirty="0" err="1">
                <a:latin typeface="Arial" panose="020B0604020202020204" pitchFamily="34" charset="0"/>
                <a:cs typeface="Arial" panose="020B0604020202020204" pitchFamily="34" charset="0"/>
              </a:rPr>
              <a:t>Chủ</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đề</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câu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luận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đề</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thường</a:t>
            </a:r>
            <a:r>
              <a:rPr lang="en-US" sz="2200" dirty="0">
                <a:latin typeface="Arial" panose="020B0604020202020204" pitchFamily="34" charset="0"/>
                <a:cs typeface="Arial" panose="020B0604020202020204" pitchFamily="34" charset="0"/>
              </a:rPr>
              <a:t> ở </a:t>
            </a:r>
            <a:r>
              <a:rPr lang="en-US" sz="2200" dirty="0" err="1">
                <a:latin typeface="Arial" panose="020B0604020202020204" pitchFamily="34" charset="0"/>
                <a:cs typeface="Arial" panose="020B0604020202020204" pitchFamily="34" charset="0"/>
              </a:rPr>
              <a:t>cuối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mở</a:t>
            </a:r>
            <a:r>
              <a:rPr lang="en-US" sz="2200" dirty="0">
                <a:latin typeface="Arial" panose="020B0604020202020204" pitchFamily="34" charset="0"/>
                <a:cs typeface="Arial" panose="020B0604020202020204" pitchFamily="34" charset="0"/>
              </a:rPr>
              <a:t>)</a:t>
            </a:r>
          </a:p>
          <a:p>
            <a:pPr>
              <a:spcBef>
                <a:spcPts val="0"/>
              </a:spcBef>
              <a:buFontTx/>
              <a:buChar char="-"/>
            </a:pP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chủ</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đề</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bộ</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phận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câu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chủ</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đề</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thường</a:t>
            </a:r>
            <a:r>
              <a:rPr lang="en-US" sz="2200" dirty="0">
                <a:latin typeface="Arial" panose="020B0604020202020204" pitchFamily="34" charset="0"/>
                <a:cs typeface="Arial" panose="020B0604020202020204" pitchFamily="34" charset="0"/>
              </a:rPr>
              <a:t> ở </a:t>
            </a:r>
            <a:r>
              <a:rPr lang="en-US" sz="2200" dirty="0" err="1">
                <a:latin typeface="Arial" panose="020B0604020202020204" pitchFamily="34" charset="0"/>
                <a:cs typeface="Arial" panose="020B0604020202020204" pitchFamily="34" charset="0"/>
              </a:rPr>
              <a:t>đầu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hoặc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cuối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mỗi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đoạn</a:t>
            </a:r>
            <a:r>
              <a:rPr lang="en-US" sz="2200" dirty="0">
                <a:latin typeface="Arial" panose="020B0604020202020204" pitchFamily="34" charset="0"/>
                <a:cs typeface="Arial" panose="020B0604020202020204" pitchFamily="34" charset="0"/>
              </a:rPr>
              <a:t> ở </a:t>
            </a:r>
            <a:r>
              <a:rPr lang="en-US" sz="2200" dirty="0" err="1">
                <a:latin typeface="Arial" panose="020B0604020202020204" pitchFamily="34" charset="0"/>
                <a:cs typeface="Arial" panose="020B0604020202020204" pitchFamily="34" charset="0"/>
              </a:rPr>
              <a:t>phần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thân</a:t>
            </a:r>
            <a:endParaRPr lang="en-US" sz="2200" dirty="0">
              <a:latin typeface="Arial" panose="020B0604020202020204" pitchFamily="34" charset="0"/>
              <a:cs typeface="Arial" panose="020B0604020202020204" pitchFamily="34" charset="0"/>
            </a:endParaRPr>
          </a:p>
          <a:p>
            <a:pPr>
              <a:spcBef>
                <a:spcPts val="0"/>
              </a:spcBef>
              <a:buFontTx/>
              <a:buChar char="-"/>
            </a:pPr>
            <a:r>
              <a:rPr lang="en-US" sz="2200" dirty="0" err="1">
                <a:latin typeface="Arial" panose="020B0604020202020204" pitchFamily="34" charset="0"/>
                <a:cs typeface="Arial" panose="020B0604020202020204" pitchFamily="34" charset="0"/>
              </a:rPr>
              <a:t>Câu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kết</a:t>
            </a:r>
            <a:r>
              <a:rPr lang="en-US" sz="2200" dirty="0">
                <a:latin typeface="Arial" panose="020B0604020202020204" pitchFamily="34" charset="0"/>
                <a:cs typeface="Arial" panose="020B0604020202020204" pitchFamily="34" charset="0"/>
              </a:rPr>
              <a:t> ở </a:t>
            </a:r>
            <a:r>
              <a:rPr lang="en-US" sz="2200" dirty="0" err="1">
                <a:latin typeface="Arial" panose="020B0604020202020204" pitchFamily="34" charset="0"/>
                <a:cs typeface="Arial" panose="020B0604020202020204" pitchFamily="34" charset="0"/>
              </a:rPr>
              <a:t>phần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đoạn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369729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2700" i="1" dirty="0">
                <a:solidFill>
                  <a:srgbClr val="0070C0"/>
                </a:solidFill>
              </a:rPr>
              <a:t>(</a:t>
            </a:r>
            <a:r>
              <a:rPr lang="vi-VN" sz="2800" i="1" dirty="0">
                <a:solidFill>
                  <a:srgbClr val="0070C0"/>
                </a:solidFill>
              </a:rPr>
              <a:t>An Overview of Academic </a:t>
            </a:r>
            <a:r>
              <a:rPr lang="en-US" sz="2800" i="1" dirty="0">
                <a:solidFill>
                  <a:srgbClr val="0070C0"/>
                </a:solidFill>
                <a:latin typeface="Times New Roman" panose="02020603050405020304" pitchFamily="18" charset="0"/>
                <a:cs typeface="Times New Roman" panose="02020603050405020304" pitchFamily="18" charset="0"/>
              </a:rPr>
              <a:t>L</a:t>
            </a:r>
            <a:r>
              <a:rPr lang="vi-VN" sz="2800" i="1" dirty="0">
                <a:solidFill>
                  <a:srgbClr val="0070C0"/>
                </a:solidFill>
              </a:rPr>
              <a:t>anguage &amp; Academic </a:t>
            </a:r>
            <a:r>
              <a:rPr lang="en-US" sz="2800" i="1" dirty="0">
                <a:solidFill>
                  <a:srgbClr val="0070C0"/>
                </a:solidFill>
                <a:latin typeface="Times New Roman" panose="02020603050405020304" pitchFamily="18" charset="0"/>
                <a:cs typeface="Times New Roman" panose="02020603050405020304" pitchFamily="18" charset="0"/>
              </a:rPr>
              <a:t>T</a:t>
            </a:r>
            <a:r>
              <a:rPr lang="vi-VN" sz="2800" i="1" dirty="0">
                <a:solidFill>
                  <a:srgbClr val="0070C0"/>
                </a:solidFill>
              </a:rPr>
              <a:t>ext</a:t>
            </a:r>
            <a:r>
              <a:rPr lang="vi-VN" sz="2700" i="1" dirty="0">
                <a:solidFill>
                  <a:srgbClr val="0070C0"/>
                </a:solidFill>
              </a:rPr>
              <a:t>)</a:t>
            </a:r>
            <a:br>
              <a:rPr lang="vi-VN" sz="2700" b="1" dirty="0">
                <a:solidFill>
                  <a:srgbClr val="0070C0"/>
                </a:solidFill>
                <a:latin typeface="Times New Roman" panose="02020603050405020304" pitchFamily="18" charset="0"/>
                <a:cs typeface="Times New Roman" panose="02020603050405020304" pitchFamily="18" charset="0"/>
              </a:rPr>
            </a:br>
            <a:endParaRPr lang="en-US" sz="27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76400"/>
            <a:ext cx="11658600" cy="50292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 TỔNG QUAN VỀ VĂN BẢN HỌC THUẬT</a:t>
            </a:r>
          </a:p>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a:t>
            </a:r>
            <a:r>
              <a:rPr lang="en-US" sz="2600" b="1" dirty="0">
                <a:solidFill>
                  <a:srgbClr val="0070C0"/>
                </a:solidFill>
                <a:latin typeface="Times New Roman" panose="02020603050405020304" pitchFamily="18" charset="0"/>
                <a:cs typeface="Times New Roman" panose="02020603050405020304" pitchFamily="18" charset="0"/>
              </a:rPr>
              <a:t>2</a:t>
            </a:r>
            <a:r>
              <a:rPr lang="vi-VN" sz="2600" b="1" dirty="0">
                <a:solidFill>
                  <a:srgbClr val="0070C0"/>
                </a:solidFill>
                <a:latin typeface="Times New Roman" panose="02020603050405020304" pitchFamily="18" charset="0"/>
                <a:cs typeface="Times New Roman" panose="02020603050405020304" pitchFamily="18" charset="0"/>
              </a:rPr>
              <a:t>. Yêu cầu </a:t>
            </a:r>
            <a:r>
              <a:rPr lang="en-US" sz="2600" b="1" dirty="0" err="1">
                <a:solidFill>
                  <a:srgbClr val="0070C0"/>
                </a:solidFill>
                <a:latin typeface="Times New Roman" panose="02020603050405020304" pitchFamily="18" charset="0"/>
                <a:cs typeface="Times New Roman" panose="02020603050405020304" pitchFamily="18" charset="0"/>
              </a:rPr>
              <a:t>cơ</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bản</a:t>
            </a:r>
            <a:r>
              <a:rPr lang="vi-VN" sz="2600" b="1" dirty="0">
                <a:solidFill>
                  <a:srgbClr val="0070C0"/>
                </a:solidFill>
                <a:latin typeface="Times New Roman" panose="02020603050405020304" pitchFamily="18" charset="0"/>
                <a:cs typeface="Times New Roman" panose="02020603050405020304" pitchFamily="18" charset="0"/>
              </a:rPr>
              <a:t> của VBHT </a:t>
            </a:r>
            <a:endParaRPr lang="en-US" sz="2600" b="1" dirty="0">
              <a:solidFill>
                <a:srgbClr val="0070C0"/>
              </a:solidFill>
              <a:latin typeface="Times New Roman" panose="02020603050405020304" pitchFamily="18" charset="0"/>
              <a:cs typeface="Times New Roman" panose="02020603050405020304" pitchFamily="18" charset="0"/>
            </a:endParaRPr>
          </a:p>
          <a:p>
            <a:pPr marL="0" indent="0">
              <a:spcBef>
                <a:spcPts val="0"/>
              </a:spcBef>
              <a:buNone/>
            </a:pPr>
            <a:r>
              <a:rPr lang="vi-VN" sz="2600" b="1" i="1" dirty="0">
                <a:solidFill>
                  <a:srgbClr val="0070C0"/>
                </a:solidFill>
                <a:latin typeface="+mj-lt"/>
              </a:rPr>
              <a:t>2.</a:t>
            </a:r>
            <a:r>
              <a:rPr lang="en-US" sz="2600" b="1" i="1" dirty="0">
                <a:solidFill>
                  <a:srgbClr val="0070C0"/>
                </a:solidFill>
                <a:latin typeface="Times New Roman" panose="02020603050405020304" pitchFamily="18" charset="0"/>
                <a:cs typeface="Times New Roman" panose="02020603050405020304" pitchFamily="18" charset="0"/>
              </a:rPr>
              <a:t>2</a:t>
            </a:r>
            <a:r>
              <a:rPr lang="vi-VN" sz="2600" b="1" i="1" dirty="0">
                <a:solidFill>
                  <a:srgbClr val="0070C0"/>
                </a:solidFill>
                <a:latin typeface="Times New Roman" panose="02020603050405020304" pitchFamily="18" charset="0"/>
                <a:cs typeface="Times New Roman" panose="02020603050405020304" pitchFamily="18" charset="0"/>
              </a:rPr>
              <a:t>.</a:t>
            </a:r>
            <a:r>
              <a:rPr lang="en-US" sz="2600" b="1" i="1" dirty="0">
                <a:solidFill>
                  <a:srgbClr val="0070C0"/>
                </a:solidFill>
                <a:latin typeface="Times New Roman" panose="02020603050405020304" pitchFamily="18" charset="0"/>
                <a:cs typeface="Times New Roman" panose="02020603050405020304" pitchFamily="18" charset="0"/>
              </a:rPr>
              <a:t>4</a:t>
            </a:r>
            <a:r>
              <a:rPr lang="vi-VN" sz="2600" b="1" i="1" dirty="0">
                <a:solidFill>
                  <a:srgbClr val="0070C0"/>
                </a:solidFill>
                <a:latin typeface="+mj-lt"/>
              </a:rPr>
              <a:t>. Yêu cầu về tính liêm chính học thuật (Academic integrity)</a:t>
            </a:r>
            <a:endParaRPr lang="en-US" sz="2600" dirty="0">
              <a:solidFill>
                <a:srgbClr val="0070C0"/>
              </a:solidFill>
              <a:latin typeface="+mj-lt"/>
            </a:endParaRPr>
          </a:p>
          <a:p>
            <a:pPr marL="0" indent="0" algn="just">
              <a:buNone/>
            </a:pPr>
            <a:r>
              <a:rPr lang="vi-VN" sz="2200" dirty="0"/>
              <a:t>Yêu cầu về tính liêm chính học thuật của một văn bản học thuật thể hiện ở ba yếu tố:</a:t>
            </a:r>
            <a:endParaRPr lang="en-US" sz="2200" dirty="0"/>
          </a:p>
          <a:p>
            <a:pPr marL="0" indent="0" algn="just">
              <a:buNone/>
            </a:pPr>
            <a:r>
              <a:rPr lang="vi-VN" sz="2200" dirty="0"/>
              <a:t>            - Tìm đúng nguồn uy tín</a:t>
            </a:r>
            <a:endParaRPr lang="en-US" sz="2200" dirty="0"/>
          </a:p>
          <a:p>
            <a:pPr marL="0" indent="0" algn="just">
              <a:buNone/>
            </a:pPr>
            <a:r>
              <a:rPr lang="vi-VN" sz="2200" dirty="0"/>
              <a:t>            - Trích dẫn nguồn chính xác, đúng quy định</a:t>
            </a:r>
            <a:endParaRPr lang="en-US" sz="2200" dirty="0"/>
          </a:p>
          <a:p>
            <a:pPr marL="0" indent="0" algn="just">
              <a:buNone/>
            </a:pPr>
            <a:r>
              <a:rPr lang="vi-VN" sz="2200" dirty="0"/>
              <a:t>            - Nêu rõ nguồn thông tin </a:t>
            </a:r>
            <a:endParaRPr lang="en-US" sz="2200" dirty="0"/>
          </a:p>
        </p:txBody>
      </p:sp>
    </p:spTree>
    <p:extLst>
      <p:ext uri="{BB962C8B-B14F-4D97-AF65-F5344CB8AC3E}">
        <p14:creationId xmlns:p14="http://schemas.microsoft.com/office/powerpoint/2010/main" val="246346044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2700" i="1" dirty="0">
                <a:solidFill>
                  <a:srgbClr val="0070C0"/>
                </a:solidFill>
              </a:rPr>
              <a:t>(</a:t>
            </a:r>
            <a:r>
              <a:rPr lang="vi-VN" sz="2800" i="1" dirty="0">
                <a:solidFill>
                  <a:srgbClr val="0070C0"/>
                </a:solidFill>
              </a:rPr>
              <a:t>An Overview of Academic </a:t>
            </a:r>
            <a:r>
              <a:rPr lang="en-US" sz="2800" i="1" dirty="0">
                <a:solidFill>
                  <a:srgbClr val="0070C0"/>
                </a:solidFill>
                <a:latin typeface="Times New Roman" panose="02020603050405020304" pitchFamily="18" charset="0"/>
                <a:cs typeface="Times New Roman" panose="02020603050405020304" pitchFamily="18" charset="0"/>
              </a:rPr>
              <a:t>L</a:t>
            </a:r>
            <a:r>
              <a:rPr lang="vi-VN" sz="2800" i="1" dirty="0">
                <a:solidFill>
                  <a:srgbClr val="0070C0"/>
                </a:solidFill>
              </a:rPr>
              <a:t>anguage &amp; Academic </a:t>
            </a:r>
            <a:r>
              <a:rPr lang="en-US" sz="2800" i="1" dirty="0">
                <a:solidFill>
                  <a:srgbClr val="0070C0"/>
                </a:solidFill>
                <a:latin typeface="Times New Roman" panose="02020603050405020304" pitchFamily="18" charset="0"/>
                <a:cs typeface="Times New Roman" panose="02020603050405020304" pitchFamily="18" charset="0"/>
              </a:rPr>
              <a:t>T</a:t>
            </a:r>
            <a:r>
              <a:rPr lang="vi-VN" sz="2800" i="1" dirty="0">
                <a:solidFill>
                  <a:srgbClr val="0070C0"/>
                </a:solidFill>
              </a:rPr>
              <a:t>ext</a:t>
            </a:r>
            <a:r>
              <a:rPr lang="vi-VN" sz="2700" i="1" dirty="0">
                <a:solidFill>
                  <a:srgbClr val="0070C0"/>
                </a:solidFill>
              </a:rPr>
              <a:t>)</a:t>
            </a:r>
            <a:br>
              <a:rPr lang="vi-VN" sz="2700" b="1" dirty="0">
                <a:solidFill>
                  <a:srgbClr val="0070C0"/>
                </a:solidFill>
                <a:latin typeface="Times New Roman" panose="02020603050405020304" pitchFamily="18" charset="0"/>
                <a:cs typeface="Times New Roman" panose="02020603050405020304" pitchFamily="18" charset="0"/>
              </a:rPr>
            </a:br>
            <a:endParaRPr lang="en-US" sz="27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76400"/>
            <a:ext cx="11658600" cy="50292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 TỔNG QUAN VỀ VĂN BẢN HỌC THUẬT</a:t>
            </a:r>
          </a:p>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a:t>
            </a:r>
            <a:r>
              <a:rPr lang="en-US" sz="2600" b="1" dirty="0">
                <a:solidFill>
                  <a:srgbClr val="0070C0"/>
                </a:solidFill>
                <a:latin typeface="Times New Roman" panose="02020603050405020304" pitchFamily="18" charset="0"/>
                <a:cs typeface="Times New Roman" panose="02020603050405020304" pitchFamily="18" charset="0"/>
              </a:rPr>
              <a:t>3</a:t>
            </a:r>
            <a:r>
              <a:rPr lang="vi-VN" sz="2600" b="1" dirty="0">
                <a:solidFill>
                  <a:srgbClr val="0070C0"/>
                </a:solidFill>
                <a:latin typeface="Times New Roman" panose="02020603050405020304" pitchFamily="18" charset="0"/>
                <a:cs typeface="Times New Roman" panose="02020603050405020304" pitchFamily="18" charset="0"/>
              </a:rPr>
              <a:t>. Phân loại văn bản học thuật</a:t>
            </a:r>
          </a:p>
          <a:p>
            <a:pPr marL="0" indent="0">
              <a:spcBef>
                <a:spcPts val="0"/>
              </a:spcBef>
              <a:buNone/>
            </a:pPr>
            <a:r>
              <a:rPr lang="vi-VN" sz="2600" b="1" i="1" dirty="0">
                <a:solidFill>
                  <a:srgbClr val="0070C0"/>
                </a:solidFill>
                <a:latin typeface="Times New Roman" panose="02020603050405020304" pitchFamily="18" charset="0"/>
                <a:cs typeface="Times New Roman" panose="02020603050405020304" pitchFamily="18" charset="0"/>
              </a:rPr>
              <a:t>2.</a:t>
            </a:r>
            <a:r>
              <a:rPr lang="en-US" sz="2600" b="1" i="1" dirty="0">
                <a:solidFill>
                  <a:srgbClr val="0070C0"/>
                </a:solidFill>
                <a:latin typeface="Times New Roman" panose="02020603050405020304" pitchFamily="18" charset="0"/>
                <a:cs typeface="Times New Roman" panose="02020603050405020304" pitchFamily="18" charset="0"/>
              </a:rPr>
              <a:t>3</a:t>
            </a:r>
            <a:r>
              <a:rPr lang="vi-VN" sz="2600" b="1" i="1" dirty="0">
                <a:solidFill>
                  <a:srgbClr val="0070C0"/>
                </a:solidFill>
                <a:latin typeface="Times New Roman" panose="02020603050405020304" pitchFamily="18" charset="0"/>
                <a:cs typeface="Times New Roman" panose="02020603050405020304" pitchFamily="18" charset="0"/>
              </a:rPr>
              <a:t>.1. Phân loại VBHT theo mục đích </a:t>
            </a:r>
            <a:r>
              <a:rPr lang="en-US" sz="2600" b="1" i="1" dirty="0" err="1">
                <a:solidFill>
                  <a:srgbClr val="0070C0"/>
                </a:solidFill>
                <a:latin typeface="Times New Roman" panose="02020603050405020304" pitchFamily="18" charset="0"/>
                <a:cs typeface="Times New Roman" panose="02020603050405020304" pitchFamily="18" charset="0"/>
              </a:rPr>
              <a:t>tạo</a:t>
            </a:r>
            <a:r>
              <a:rPr lang="en-US" sz="2600" b="1" i="1" dirty="0">
                <a:solidFill>
                  <a:srgbClr val="0070C0"/>
                </a:solidFill>
                <a:latin typeface="Times New Roman" panose="02020603050405020304" pitchFamily="18" charset="0"/>
                <a:cs typeface="Times New Roman" panose="02020603050405020304" pitchFamily="18" charset="0"/>
              </a:rPr>
              <a:t> </a:t>
            </a:r>
            <a:r>
              <a:rPr lang="en-US" sz="2600" b="1" i="1" dirty="0" err="1">
                <a:solidFill>
                  <a:srgbClr val="0070C0"/>
                </a:solidFill>
                <a:latin typeface="Times New Roman" panose="02020603050405020304" pitchFamily="18" charset="0"/>
                <a:cs typeface="Times New Roman" panose="02020603050405020304" pitchFamily="18" charset="0"/>
              </a:rPr>
              <a:t>lập</a:t>
            </a:r>
            <a:endParaRPr lang="vi-VN" sz="2600" b="1" i="1" dirty="0">
              <a:solidFill>
                <a:srgbClr val="0070C0"/>
              </a:solidFill>
              <a:latin typeface="Times New Roman" panose="02020603050405020304" pitchFamily="18" charset="0"/>
              <a:cs typeface="Times New Roman" panose="02020603050405020304" pitchFamily="18" charset="0"/>
            </a:endParaRPr>
          </a:p>
          <a:p>
            <a:pPr marL="0" indent="0">
              <a:buNone/>
            </a:pPr>
            <a:r>
              <a:rPr lang="vi-VN" sz="2400" dirty="0"/>
              <a:t>- </a:t>
            </a:r>
            <a:r>
              <a:rPr lang="vi-VN" sz="2400" b="1" i="1" u="sng" dirty="0"/>
              <a:t>Thể loại mô tả</a:t>
            </a:r>
            <a:r>
              <a:rPr lang="vi-VN" sz="2400" dirty="0"/>
              <a:t> (Descriptive)</a:t>
            </a:r>
            <a:endParaRPr lang="en-US" sz="2400" dirty="0"/>
          </a:p>
          <a:p>
            <a:pPr marL="0" indent="0" algn="just">
              <a:buNone/>
            </a:pPr>
            <a:r>
              <a:rPr lang="vi-VN" sz="2200" dirty="0"/>
              <a:t>Mục đích cung cấp cho người tiếp nhận thông tin khoa học. Văn bản học thuật mô tả là thể loại văn bản học thuật đơn giản nhất, gồm các loại: báo cáo thí nghiệm, báo cáo thực nghiệm, báo cáo thực tập; bản tóm tắt;… </a:t>
            </a:r>
            <a:endParaRPr lang="en-US" sz="2200" dirty="0"/>
          </a:p>
          <a:p>
            <a:pPr marL="0" indent="0">
              <a:buNone/>
            </a:pPr>
            <a:endParaRPr lang="vi-V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91331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2700" i="1" dirty="0">
                <a:solidFill>
                  <a:srgbClr val="0070C0"/>
                </a:solidFill>
              </a:rPr>
              <a:t>(</a:t>
            </a:r>
            <a:r>
              <a:rPr lang="vi-VN" sz="2800" i="1" dirty="0">
                <a:solidFill>
                  <a:srgbClr val="0070C0"/>
                </a:solidFill>
              </a:rPr>
              <a:t>An Overview of Academic </a:t>
            </a:r>
            <a:r>
              <a:rPr lang="en-US" sz="2800" i="1" dirty="0">
                <a:solidFill>
                  <a:srgbClr val="0070C0"/>
                </a:solidFill>
                <a:latin typeface="Times New Roman" panose="02020603050405020304" pitchFamily="18" charset="0"/>
                <a:cs typeface="Times New Roman" panose="02020603050405020304" pitchFamily="18" charset="0"/>
              </a:rPr>
              <a:t>L</a:t>
            </a:r>
            <a:r>
              <a:rPr lang="vi-VN" sz="2800" i="1" dirty="0">
                <a:solidFill>
                  <a:srgbClr val="0070C0"/>
                </a:solidFill>
              </a:rPr>
              <a:t>anguage &amp; Academic </a:t>
            </a:r>
            <a:r>
              <a:rPr lang="en-US" sz="2800" i="1" dirty="0">
                <a:solidFill>
                  <a:srgbClr val="0070C0"/>
                </a:solidFill>
                <a:latin typeface="Times New Roman" panose="02020603050405020304" pitchFamily="18" charset="0"/>
                <a:cs typeface="Times New Roman" panose="02020603050405020304" pitchFamily="18" charset="0"/>
              </a:rPr>
              <a:t>T</a:t>
            </a:r>
            <a:r>
              <a:rPr lang="vi-VN" sz="2800" i="1" dirty="0">
                <a:solidFill>
                  <a:srgbClr val="0070C0"/>
                </a:solidFill>
              </a:rPr>
              <a:t>ext</a:t>
            </a:r>
            <a:r>
              <a:rPr lang="vi-VN" sz="2700" i="1" dirty="0">
                <a:solidFill>
                  <a:srgbClr val="0070C0"/>
                </a:solidFill>
              </a:rPr>
              <a:t>)</a:t>
            </a:r>
            <a:br>
              <a:rPr lang="vi-VN" sz="2700" b="1" dirty="0">
                <a:solidFill>
                  <a:srgbClr val="0070C0"/>
                </a:solidFill>
                <a:latin typeface="Times New Roman" panose="02020603050405020304" pitchFamily="18" charset="0"/>
                <a:cs typeface="Times New Roman" panose="02020603050405020304" pitchFamily="18" charset="0"/>
              </a:rPr>
            </a:br>
            <a:endParaRPr lang="en-US" sz="27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76400"/>
            <a:ext cx="11658600" cy="50292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 TỔNG QUAN VỀ VĂN BẢN HỌC THUẬT</a:t>
            </a:r>
          </a:p>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a:t>
            </a:r>
            <a:r>
              <a:rPr lang="en-US" sz="2600" b="1" dirty="0">
                <a:solidFill>
                  <a:srgbClr val="0070C0"/>
                </a:solidFill>
                <a:latin typeface="Times New Roman" panose="02020603050405020304" pitchFamily="18" charset="0"/>
                <a:cs typeface="Times New Roman" panose="02020603050405020304" pitchFamily="18" charset="0"/>
              </a:rPr>
              <a:t>3</a:t>
            </a:r>
            <a:r>
              <a:rPr lang="vi-VN" sz="2600" b="1" dirty="0">
                <a:solidFill>
                  <a:srgbClr val="0070C0"/>
                </a:solidFill>
                <a:latin typeface="Times New Roman" panose="02020603050405020304" pitchFamily="18" charset="0"/>
                <a:cs typeface="Times New Roman" panose="02020603050405020304" pitchFamily="18" charset="0"/>
              </a:rPr>
              <a:t>. Phân loại văn bản học thuật</a:t>
            </a:r>
          </a:p>
          <a:p>
            <a:pPr marL="0" indent="0">
              <a:spcBef>
                <a:spcPts val="0"/>
              </a:spcBef>
              <a:buNone/>
            </a:pPr>
            <a:r>
              <a:rPr lang="vi-VN" sz="2600" b="1" i="1" dirty="0">
                <a:solidFill>
                  <a:srgbClr val="0070C0"/>
                </a:solidFill>
                <a:latin typeface="Times New Roman" panose="02020603050405020304" pitchFamily="18" charset="0"/>
                <a:cs typeface="Times New Roman" panose="02020603050405020304" pitchFamily="18" charset="0"/>
              </a:rPr>
              <a:t>2.</a:t>
            </a:r>
            <a:r>
              <a:rPr lang="en-US" sz="2600" b="1" i="1" dirty="0">
                <a:solidFill>
                  <a:srgbClr val="0070C0"/>
                </a:solidFill>
                <a:latin typeface="Times New Roman" panose="02020603050405020304" pitchFamily="18" charset="0"/>
                <a:cs typeface="Times New Roman" panose="02020603050405020304" pitchFamily="18" charset="0"/>
              </a:rPr>
              <a:t>3</a:t>
            </a:r>
            <a:r>
              <a:rPr lang="vi-VN" sz="2600" b="1" i="1" dirty="0">
                <a:solidFill>
                  <a:srgbClr val="0070C0"/>
                </a:solidFill>
                <a:latin typeface="Times New Roman" panose="02020603050405020304" pitchFamily="18" charset="0"/>
                <a:cs typeface="Times New Roman" panose="02020603050405020304" pitchFamily="18" charset="0"/>
              </a:rPr>
              <a:t>.1. Phân loại VBHT theo mục đích </a:t>
            </a:r>
            <a:r>
              <a:rPr lang="en-US" sz="2600" b="1" i="1" dirty="0" err="1">
                <a:solidFill>
                  <a:srgbClr val="0070C0"/>
                </a:solidFill>
                <a:latin typeface="Times New Roman" panose="02020603050405020304" pitchFamily="18" charset="0"/>
                <a:cs typeface="Times New Roman" panose="02020603050405020304" pitchFamily="18" charset="0"/>
              </a:rPr>
              <a:t>tạo</a:t>
            </a:r>
            <a:r>
              <a:rPr lang="en-US" sz="2600" b="1" i="1" dirty="0">
                <a:solidFill>
                  <a:srgbClr val="0070C0"/>
                </a:solidFill>
                <a:latin typeface="Times New Roman" panose="02020603050405020304" pitchFamily="18" charset="0"/>
                <a:cs typeface="Times New Roman" panose="02020603050405020304" pitchFamily="18" charset="0"/>
              </a:rPr>
              <a:t> </a:t>
            </a:r>
            <a:r>
              <a:rPr lang="en-US" sz="2600" b="1" i="1" dirty="0" err="1">
                <a:solidFill>
                  <a:srgbClr val="0070C0"/>
                </a:solidFill>
                <a:latin typeface="Times New Roman" panose="02020603050405020304" pitchFamily="18" charset="0"/>
                <a:cs typeface="Times New Roman" panose="02020603050405020304" pitchFamily="18" charset="0"/>
              </a:rPr>
              <a:t>lập</a:t>
            </a:r>
            <a:endParaRPr lang="vi-VN" sz="2600" b="1" i="1" dirty="0">
              <a:solidFill>
                <a:srgbClr val="0070C0"/>
              </a:solidFill>
              <a:latin typeface="Times New Roman" panose="02020603050405020304" pitchFamily="18" charset="0"/>
              <a:cs typeface="Times New Roman" panose="02020603050405020304" pitchFamily="18" charset="0"/>
            </a:endParaRPr>
          </a:p>
          <a:p>
            <a:pPr marL="0" indent="0">
              <a:buNone/>
            </a:pPr>
            <a:r>
              <a:rPr lang="vi-VN" sz="2400" dirty="0"/>
              <a:t>- </a:t>
            </a:r>
            <a:r>
              <a:rPr lang="vi-VN" sz="2400" b="1" i="1" u="sng" dirty="0"/>
              <a:t>Thể loại phân tích</a:t>
            </a:r>
            <a:r>
              <a:rPr lang="vi-VN" sz="2400" dirty="0"/>
              <a:t> (Analytical)</a:t>
            </a:r>
            <a:endParaRPr lang="en-US" sz="2400" dirty="0"/>
          </a:p>
          <a:p>
            <a:pPr marL="0" indent="0" algn="just">
              <a:buNone/>
            </a:pPr>
            <a:r>
              <a:rPr lang="vi-VN" sz="2200" dirty="0"/>
              <a:t>Mục đích làm sáng tỏ, giải thích để người tiếp nhận hiểu thông tin khoa học được trình bày. Văn bản học thuật phân tích luôn bao gồm phần mô tả vì chỉ trên cơ sở bản mô tả mới có thể đưa ra các phân tích. Song có thể thấy phần mô tả trong một văn bản học thuật phân tích luôn cần được sắp xếp lại (thành nhóm, bộ phận, loại; mối quan hệ;…) theo ý đồ phân tích. </a:t>
            </a:r>
            <a:endParaRPr lang="en-US" sz="2200" dirty="0"/>
          </a:p>
          <a:p>
            <a:pPr marL="0" indent="0" algn="just">
              <a:buNone/>
            </a:pPr>
            <a:r>
              <a:rPr lang="vi-VN" sz="2200" dirty="0"/>
              <a:t>Văn bản học thuật phân tích là loại văn bản phổ biến nhất. Ở trường đại học các văn bản loại này gồm: bài giảng, giáo trình, bài kiểm tra/ thi tự luận, bài tập lớn,</a:t>
            </a:r>
            <a:r>
              <a:rPr lang="en-US" sz="2200" dirty="0"/>
              <a:t>,</a:t>
            </a:r>
            <a:r>
              <a:rPr lang="vi-VN" sz="2200" dirty="0"/>
              <a:t>…</a:t>
            </a:r>
            <a:endParaRPr lang="en-US" sz="2200" dirty="0"/>
          </a:p>
          <a:p>
            <a:pPr marL="0" indent="0">
              <a:buNone/>
            </a:pPr>
            <a:endParaRPr lang="vi-V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1755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2700" i="1" dirty="0">
                <a:solidFill>
                  <a:srgbClr val="0070C0"/>
                </a:solidFill>
              </a:rPr>
              <a:t>(</a:t>
            </a:r>
            <a:r>
              <a:rPr lang="vi-VN" sz="2800" i="1" dirty="0">
                <a:solidFill>
                  <a:srgbClr val="0070C0"/>
                </a:solidFill>
              </a:rPr>
              <a:t>An Overview of Academic </a:t>
            </a:r>
            <a:r>
              <a:rPr lang="en-US" sz="2800" i="1" dirty="0">
                <a:solidFill>
                  <a:srgbClr val="0070C0"/>
                </a:solidFill>
                <a:latin typeface="Times New Roman" panose="02020603050405020304" pitchFamily="18" charset="0"/>
                <a:cs typeface="Times New Roman" panose="02020603050405020304" pitchFamily="18" charset="0"/>
              </a:rPr>
              <a:t>L</a:t>
            </a:r>
            <a:r>
              <a:rPr lang="vi-VN" sz="2800" i="1" dirty="0">
                <a:solidFill>
                  <a:srgbClr val="0070C0"/>
                </a:solidFill>
              </a:rPr>
              <a:t>anguage &amp; Academic </a:t>
            </a:r>
            <a:r>
              <a:rPr lang="en-US" sz="2800" i="1" dirty="0">
                <a:solidFill>
                  <a:srgbClr val="0070C0"/>
                </a:solidFill>
                <a:latin typeface="Times New Roman" panose="02020603050405020304" pitchFamily="18" charset="0"/>
                <a:cs typeface="Times New Roman" panose="02020603050405020304" pitchFamily="18" charset="0"/>
              </a:rPr>
              <a:t>T</a:t>
            </a:r>
            <a:r>
              <a:rPr lang="vi-VN" sz="2800" i="1" dirty="0">
                <a:solidFill>
                  <a:srgbClr val="0070C0"/>
                </a:solidFill>
              </a:rPr>
              <a:t>ext</a:t>
            </a:r>
            <a:r>
              <a:rPr lang="vi-VN" sz="2700" i="1" dirty="0">
                <a:solidFill>
                  <a:srgbClr val="0070C0"/>
                </a:solidFill>
              </a:rPr>
              <a:t>)</a:t>
            </a:r>
            <a:br>
              <a:rPr lang="vi-VN" sz="2700" b="1" dirty="0">
                <a:solidFill>
                  <a:srgbClr val="0070C0"/>
                </a:solidFill>
                <a:latin typeface="Times New Roman" panose="02020603050405020304" pitchFamily="18" charset="0"/>
                <a:cs typeface="Times New Roman" panose="02020603050405020304" pitchFamily="18" charset="0"/>
              </a:rPr>
            </a:br>
            <a:endParaRPr lang="en-US" sz="27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76400"/>
            <a:ext cx="11658600" cy="50292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 TỔNG QUAN VỀ VĂN BẢN HỌC THUẬT</a:t>
            </a:r>
          </a:p>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a:t>
            </a:r>
            <a:r>
              <a:rPr lang="en-US" sz="2600" b="1" dirty="0">
                <a:solidFill>
                  <a:srgbClr val="0070C0"/>
                </a:solidFill>
                <a:latin typeface="Times New Roman" panose="02020603050405020304" pitchFamily="18" charset="0"/>
                <a:cs typeface="Times New Roman" panose="02020603050405020304" pitchFamily="18" charset="0"/>
              </a:rPr>
              <a:t>3</a:t>
            </a:r>
            <a:r>
              <a:rPr lang="vi-VN" sz="2600" b="1" dirty="0">
                <a:solidFill>
                  <a:srgbClr val="0070C0"/>
                </a:solidFill>
                <a:latin typeface="Times New Roman" panose="02020603050405020304" pitchFamily="18" charset="0"/>
                <a:cs typeface="Times New Roman" panose="02020603050405020304" pitchFamily="18" charset="0"/>
              </a:rPr>
              <a:t>. Phân loại văn bản học thuật</a:t>
            </a:r>
          </a:p>
          <a:p>
            <a:pPr marL="0" indent="0">
              <a:spcBef>
                <a:spcPts val="0"/>
              </a:spcBef>
              <a:buNone/>
            </a:pPr>
            <a:r>
              <a:rPr lang="vi-VN" sz="2600" b="1" i="1" dirty="0">
                <a:solidFill>
                  <a:srgbClr val="0070C0"/>
                </a:solidFill>
                <a:latin typeface="Times New Roman" panose="02020603050405020304" pitchFamily="18" charset="0"/>
                <a:cs typeface="Times New Roman" panose="02020603050405020304" pitchFamily="18" charset="0"/>
              </a:rPr>
              <a:t>2.</a:t>
            </a:r>
            <a:r>
              <a:rPr lang="en-US" sz="2600" b="1" i="1" dirty="0">
                <a:solidFill>
                  <a:srgbClr val="0070C0"/>
                </a:solidFill>
                <a:latin typeface="Times New Roman" panose="02020603050405020304" pitchFamily="18" charset="0"/>
                <a:cs typeface="Times New Roman" panose="02020603050405020304" pitchFamily="18" charset="0"/>
              </a:rPr>
              <a:t>3</a:t>
            </a:r>
            <a:r>
              <a:rPr lang="vi-VN" sz="2600" b="1" i="1" dirty="0">
                <a:solidFill>
                  <a:srgbClr val="0070C0"/>
                </a:solidFill>
                <a:latin typeface="Times New Roman" panose="02020603050405020304" pitchFamily="18" charset="0"/>
                <a:cs typeface="Times New Roman" panose="02020603050405020304" pitchFamily="18" charset="0"/>
              </a:rPr>
              <a:t>.1. Phân loại VBHT theo mục đích </a:t>
            </a:r>
            <a:r>
              <a:rPr lang="en-US" sz="2600" b="1" i="1" dirty="0" err="1">
                <a:solidFill>
                  <a:srgbClr val="0070C0"/>
                </a:solidFill>
                <a:latin typeface="Times New Roman" panose="02020603050405020304" pitchFamily="18" charset="0"/>
                <a:cs typeface="Times New Roman" panose="02020603050405020304" pitchFamily="18" charset="0"/>
              </a:rPr>
              <a:t>tạo</a:t>
            </a:r>
            <a:r>
              <a:rPr lang="en-US" sz="2600" b="1" i="1" dirty="0">
                <a:solidFill>
                  <a:srgbClr val="0070C0"/>
                </a:solidFill>
                <a:latin typeface="Times New Roman" panose="02020603050405020304" pitchFamily="18" charset="0"/>
                <a:cs typeface="Times New Roman" panose="02020603050405020304" pitchFamily="18" charset="0"/>
              </a:rPr>
              <a:t> </a:t>
            </a:r>
            <a:r>
              <a:rPr lang="en-US" sz="2600" b="1" i="1" dirty="0" err="1">
                <a:solidFill>
                  <a:srgbClr val="0070C0"/>
                </a:solidFill>
                <a:latin typeface="Times New Roman" panose="02020603050405020304" pitchFamily="18" charset="0"/>
                <a:cs typeface="Times New Roman" panose="02020603050405020304" pitchFamily="18" charset="0"/>
              </a:rPr>
              <a:t>lập</a:t>
            </a:r>
            <a:endParaRPr lang="vi-VN" sz="2600" b="1" i="1" dirty="0">
              <a:solidFill>
                <a:srgbClr val="0070C0"/>
              </a:solidFill>
              <a:latin typeface="Times New Roman" panose="02020603050405020304" pitchFamily="18" charset="0"/>
              <a:cs typeface="Times New Roman" panose="02020603050405020304" pitchFamily="18" charset="0"/>
            </a:endParaRPr>
          </a:p>
          <a:p>
            <a:pPr marL="0" indent="0">
              <a:buNone/>
            </a:pPr>
            <a:r>
              <a:rPr lang="vi-VN" sz="2400" dirty="0"/>
              <a:t>- </a:t>
            </a:r>
            <a:r>
              <a:rPr lang="vi-VN" sz="2400" b="1" i="1" u="sng" dirty="0"/>
              <a:t>Thể loại thuyết phục</a:t>
            </a:r>
            <a:r>
              <a:rPr lang="vi-VN" sz="2400" dirty="0"/>
              <a:t> (Persuasive)</a:t>
            </a:r>
            <a:endParaRPr lang="en-US" sz="2400" dirty="0"/>
          </a:p>
          <a:p>
            <a:pPr marL="0" indent="0" algn="just">
              <a:buNone/>
            </a:pPr>
            <a:r>
              <a:rPr lang="vi-VN" sz="2200" dirty="0"/>
              <a:t>Mục đích thuyết phục người tiếp nhận đồng ý/ chấp nhận với quan điểm khoa học, ý tưởng khoa học được trình bày. Văn bản học thuật thuyết phục luôn mang đầy đủ đặc điểm của một văn bản học thuật phân tích (gồm: phần mô tả đã được sắp xếp theo ý đồ, phần giải thích) và bổ sung thêm nhận định, quan điểm của tác giả về nội dung được phân tích.</a:t>
            </a:r>
            <a:endParaRPr lang="en-US" sz="2200" dirty="0"/>
          </a:p>
          <a:p>
            <a:pPr marL="0" indent="0" algn="just">
              <a:buNone/>
            </a:pPr>
            <a:r>
              <a:rPr lang="vi-VN" sz="2200" dirty="0"/>
              <a:t>Văn bản học thuật thuyết phục điển hình chính là các bài luận khai triển luận đ</a:t>
            </a:r>
            <a:r>
              <a:rPr lang="en-US" sz="2200" dirty="0" err="1"/>
              <a:t>iểm</a:t>
            </a:r>
            <a:r>
              <a:rPr lang="vi-VN" sz="2200" dirty="0"/>
              <a:t> (báo cáo khoa học, tiểu luận, luận văn, đồ án,…)</a:t>
            </a:r>
            <a:endParaRPr lang="en-US" sz="2200" dirty="0"/>
          </a:p>
          <a:p>
            <a:pPr marL="0" indent="0">
              <a:buNone/>
            </a:pPr>
            <a:endParaRPr lang="vi-V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84184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2700" i="1" dirty="0">
                <a:solidFill>
                  <a:srgbClr val="0070C0"/>
                </a:solidFill>
              </a:rPr>
              <a:t>(</a:t>
            </a:r>
            <a:r>
              <a:rPr lang="vi-VN" sz="2800" i="1" dirty="0">
                <a:solidFill>
                  <a:srgbClr val="0070C0"/>
                </a:solidFill>
              </a:rPr>
              <a:t>An Overview of Academic </a:t>
            </a:r>
            <a:r>
              <a:rPr lang="en-US" sz="2800" i="1" dirty="0">
                <a:solidFill>
                  <a:srgbClr val="0070C0"/>
                </a:solidFill>
                <a:latin typeface="Times New Roman" panose="02020603050405020304" pitchFamily="18" charset="0"/>
                <a:cs typeface="Times New Roman" panose="02020603050405020304" pitchFamily="18" charset="0"/>
              </a:rPr>
              <a:t>L</a:t>
            </a:r>
            <a:r>
              <a:rPr lang="vi-VN" sz="2800" i="1" dirty="0">
                <a:solidFill>
                  <a:srgbClr val="0070C0"/>
                </a:solidFill>
              </a:rPr>
              <a:t>anguage &amp; Academic </a:t>
            </a:r>
            <a:r>
              <a:rPr lang="en-US" sz="2800" i="1" dirty="0">
                <a:solidFill>
                  <a:srgbClr val="0070C0"/>
                </a:solidFill>
                <a:latin typeface="Times New Roman" panose="02020603050405020304" pitchFamily="18" charset="0"/>
                <a:cs typeface="Times New Roman" panose="02020603050405020304" pitchFamily="18" charset="0"/>
              </a:rPr>
              <a:t>T</a:t>
            </a:r>
            <a:r>
              <a:rPr lang="vi-VN" sz="2800" i="1" dirty="0">
                <a:solidFill>
                  <a:srgbClr val="0070C0"/>
                </a:solidFill>
              </a:rPr>
              <a:t>ext</a:t>
            </a:r>
            <a:r>
              <a:rPr lang="vi-VN" sz="2700" i="1" dirty="0">
                <a:solidFill>
                  <a:srgbClr val="0070C0"/>
                </a:solidFill>
              </a:rPr>
              <a:t>)</a:t>
            </a:r>
            <a:br>
              <a:rPr lang="vi-VN" sz="2700" b="1" dirty="0">
                <a:solidFill>
                  <a:srgbClr val="0070C0"/>
                </a:solidFill>
                <a:latin typeface="Times New Roman" panose="02020603050405020304" pitchFamily="18" charset="0"/>
                <a:cs typeface="Times New Roman" panose="02020603050405020304" pitchFamily="18" charset="0"/>
              </a:rPr>
            </a:br>
            <a:endParaRPr lang="en-US" sz="27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76400"/>
            <a:ext cx="11658600" cy="50292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 TỔNG QUAN VỀ VĂN BẢN HỌC THUẬT</a:t>
            </a:r>
          </a:p>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a:t>
            </a:r>
            <a:r>
              <a:rPr lang="en-US" sz="2600" b="1" dirty="0">
                <a:solidFill>
                  <a:srgbClr val="0070C0"/>
                </a:solidFill>
                <a:latin typeface="Times New Roman" panose="02020603050405020304" pitchFamily="18" charset="0"/>
                <a:cs typeface="Times New Roman" panose="02020603050405020304" pitchFamily="18" charset="0"/>
              </a:rPr>
              <a:t>3</a:t>
            </a:r>
            <a:r>
              <a:rPr lang="vi-VN" sz="2600" b="1" dirty="0">
                <a:solidFill>
                  <a:srgbClr val="0070C0"/>
                </a:solidFill>
                <a:latin typeface="Times New Roman" panose="02020603050405020304" pitchFamily="18" charset="0"/>
                <a:cs typeface="Times New Roman" panose="02020603050405020304" pitchFamily="18" charset="0"/>
              </a:rPr>
              <a:t>. Phân loại văn bản học thuật</a:t>
            </a:r>
          </a:p>
          <a:p>
            <a:pPr marL="0" indent="0">
              <a:spcBef>
                <a:spcPts val="0"/>
              </a:spcBef>
              <a:buNone/>
            </a:pPr>
            <a:r>
              <a:rPr lang="vi-VN" sz="2600" b="1" i="1" dirty="0">
                <a:solidFill>
                  <a:srgbClr val="0070C0"/>
                </a:solidFill>
                <a:latin typeface="Times New Roman" panose="02020603050405020304" pitchFamily="18" charset="0"/>
                <a:cs typeface="Times New Roman" panose="02020603050405020304" pitchFamily="18" charset="0"/>
              </a:rPr>
              <a:t>2.</a:t>
            </a:r>
            <a:r>
              <a:rPr lang="en-US" sz="2600" b="1" i="1" dirty="0">
                <a:solidFill>
                  <a:srgbClr val="0070C0"/>
                </a:solidFill>
                <a:latin typeface="Times New Roman" panose="02020603050405020304" pitchFamily="18" charset="0"/>
                <a:cs typeface="Times New Roman" panose="02020603050405020304" pitchFamily="18" charset="0"/>
              </a:rPr>
              <a:t>3</a:t>
            </a:r>
            <a:r>
              <a:rPr lang="vi-VN" sz="2600" b="1" i="1" dirty="0">
                <a:solidFill>
                  <a:srgbClr val="0070C0"/>
                </a:solidFill>
                <a:latin typeface="Times New Roman" panose="02020603050405020304" pitchFamily="18" charset="0"/>
                <a:cs typeface="Times New Roman" panose="02020603050405020304" pitchFamily="18" charset="0"/>
              </a:rPr>
              <a:t>.1. Phân loại VBHT theo mục đích </a:t>
            </a:r>
            <a:r>
              <a:rPr lang="en-US" sz="2600" b="1" i="1" dirty="0" err="1">
                <a:solidFill>
                  <a:srgbClr val="0070C0"/>
                </a:solidFill>
                <a:latin typeface="Times New Roman" panose="02020603050405020304" pitchFamily="18" charset="0"/>
                <a:cs typeface="Times New Roman" panose="02020603050405020304" pitchFamily="18" charset="0"/>
              </a:rPr>
              <a:t>tạo</a:t>
            </a:r>
            <a:r>
              <a:rPr lang="en-US" sz="2600" b="1" i="1" dirty="0">
                <a:solidFill>
                  <a:srgbClr val="0070C0"/>
                </a:solidFill>
                <a:latin typeface="Times New Roman" panose="02020603050405020304" pitchFamily="18" charset="0"/>
                <a:cs typeface="Times New Roman" panose="02020603050405020304" pitchFamily="18" charset="0"/>
              </a:rPr>
              <a:t> </a:t>
            </a:r>
            <a:r>
              <a:rPr lang="en-US" sz="2600" b="1" i="1" dirty="0" err="1">
                <a:solidFill>
                  <a:srgbClr val="0070C0"/>
                </a:solidFill>
                <a:latin typeface="Times New Roman" panose="02020603050405020304" pitchFamily="18" charset="0"/>
                <a:cs typeface="Times New Roman" panose="02020603050405020304" pitchFamily="18" charset="0"/>
              </a:rPr>
              <a:t>lập</a:t>
            </a:r>
            <a:endParaRPr lang="vi-VN" sz="2600" b="1" i="1" dirty="0">
              <a:solidFill>
                <a:srgbClr val="0070C0"/>
              </a:solidFill>
              <a:latin typeface="Times New Roman" panose="02020603050405020304" pitchFamily="18" charset="0"/>
              <a:cs typeface="Times New Roman" panose="02020603050405020304" pitchFamily="18" charset="0"/>
            </a:endParaRPr>
          </a:p>
          <a:p>
            <a:pPr marL="0" indent="0" algn="just">
              <a:buNone/>
            </a:pPr>
            <a:r>
              <a:rPr lang="vi-VN" sz="2400" dirty="0"/>
              <a:t>- </a:t>
            </a:r>
            <a:r>
              <a:rPr lang="vi-VN" sz="2400" b="1" i="1" u="sng" dirty="0"/>
              <a:t>Thể loại phê bình</a:t>
            </a:r>
            <a:r>
              <a:rPr lang="vi-VN" sz="2400" dirty="0"/>
              <a:t> (Critical)</a:t>
            </a:r>
            <a:endParaRPr lang="en-US" sz="2400" dirty="0"/>
          </a:p>
          <a:p>
            <a:pPr marL="0" indent="0" algn="just">
              <a:buNone/>
            </a:pPr>
            <a:r>
              <a:rPr lang="vi-VN" sz="2200" dirty="0"/>
              <a:t>Mục đích đánh giá quan điểm/ ý tưởng khoa học để khẳng định giá trị của nó hoặc đưa ra quan điểm/ ý tưởng thay thế. Một văn bản học thuật phê bình có đầy đủ các đặc điểm của văn bản học thuật thuyết phục (gồm: phần mô tả đã được sắp xếp theo ý đồ, phần giải thích, nhận định của tác giả) và bổ sung thêm ý tưởng của tác giả: phát triển giá trị của quan điểm được đánh giá hoặc đưa ra quan điểm thay thế.  </a:t>
            </a:r>
            <a:endParaRPr lang="en-US" sz="2200" dirty="0"/>
          </a:p>
          <a:p>
            <a:pPr marL="0" indent="0" algn="just">
              <a:buNone/>
            </a:pPr>
            <a:r>
              <a:rPr lang="vi-VN" sz="2200" dirty="0"/>
              <a:t>Văn bản học thuật phê bình phổ biến cho nghiên cứu ở trình độ cao (bậc sau đại học, các nghiên cứu chuyên sâu, các bài tranh luận khoa học)</a:t>
            </a:r>
            <a:endParaRPr lang="en-US" sz="2200" dirty="0"/>
          </a:p>
          <a:p>
            <a:pPr marL="0" indent="0">
              <a:buNone/>
            </a:pPr>
            <a:endParaRPr lang="vi-V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573375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2700" i="1" dirty="0">
                <a:solidFill>
                  <a:srgbClr val="0070C0"/>
                </a:solidFill>
              </a:rPr>
              <a:t>(</a:t>
            </a:r>
            <a:r>
              <a:rPr lang="vi-VN" sz="2800" i="1" dirty="0">
                <a:solidFill>
                  <a:srgbClr val="0070C0"/>
                </a:solidFill>
              </a:rPr>
              <a:t>An Overview of Academic </a:t>
            </a:r>
            <a:r>
              <a:rPr lang="en-US" sz="2800" i="1" dirty="0">
                <a:solidFill>
                  <a:srgbClr val="0070C0"/>
                </a:solidFill>
                <a:latin typeface="Times New Roman" panose="02020603050405020304" pitchFamily="18" charset="0"/>
                <a:cs typeface="Times New Roman" panose="02020603050405020304" pitchFamily="18" charset="0"/>
              </a:rPr>
              <a:t>L</a:t>
            </a:r>
            <a:r>
              <a:rPr lang="vi-VN" sz="2800" i="1" dirty="0">
                <a:solidFill>
                  <a:srgbClr val="0070C0"/>
                </a:solidFill>
              </a:rPr>
              <a:t>anguage &amp; Academic </a:t>
            </a:r>
            <a:r>
              <a:rPr lang="en-US" sz="2800" i="1" dirty="0">
                <a:solidFill>
                  <a:srgbClr val="0070C0"/>
                </a:solidFill>
                <a:latin typeface="Times New Roman" panose="02020603050405020304" pitchFamily="18" charset="0"/>
                <a:cs typeface="Times New Roman" panose="02020603050405020304" pitchFamily="18" charset="0"/>
              </a:rPr>
              <a:t>T</a:t>
            </a:r>
            <a:r>
              <a:rPr lang="vi-VN" sz="2800" i="1" dirty="0">
                <a:solidFill>
                  <a:srgbClr val="0070C0"/>
                </a:solidFill>
              </a:rPr>
              <a:t>ext</a:t>
            </a:r>
            <a:r>
              <a:rPr lang="vi-VN" sz="2700" i="1" dirty="0">
                <a:solidFill>
                  <a:srgbClr val="0070C0"/>
                </a:solidFill>
              </a:rPr>
              <a:t>)</a:t>
            </a:r>
            <a:br>
              <a:rPr lang="vi-VN" sz="2700" b="1" dirty="0">
                <a:solidFill>
                  <a:srgbClr val="0070C0"/>
                </a:solidFill>
                <a:latin typeface="Times New Roman" panose="02020603050405020304" pitchFamily="18" charset="0"/>
                <a:cs typeface="Times New Roman" panose="02020603050405020304" pitchFamily="18" charset="0"/>
              </a:rPr>
            </a:br>
            <a:endParaRPr lang="en-US" sz="27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76400"/>
            <a:ext cx="11658600" cy="50292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 TỔNG QUAN VỀ VĂN BẢN HỌC THUẬT</a:t>
            </a:r>
          </a:p>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a:t>
            </a:r>
            <a:r>
              <a:rPr lang="en-US" sz="2600" b="1" dirty="0">
                <a:solidFill>
                  <a:srgbClr val="0070C0"/>
                </a:solidFill>
                <a:latin typeface="Times New Roman" panose="02020603050405020304" pitchFamily="18" charset="0"/>
                <a:cs typeface="Times New Roman" panose="02020603050405020304" pitchFamily="18" charset="0"/>
              </a:rPr>
              <a:t>3</a:t>
            </a:r>
            <a:r>
              <a:rPr lang="vi-VN" sz="2600" b="1" dirty="0">
                <a:solidFill>
                  <a:srgbClr val="0070C0"/>
                </a:solidFill>
                <a:latin typeface="Times New Roman" panose="02020603050405020304" pitchFamily="18" charset="0"/>
                <a:cs typeface="Times New Roman" panose="02020603050405020304" pitchFamily="18" charset="0"/>
              </a:rPr>
              <a:t>. Phân loại văn bản học thuật</a:t>
            </a:r>
          </a:p>
          <a:p>
            <a:pPr marL="0" indent="0">
              <a:spcBef>
                <a:spcPts val="0"/>
              </a:spcBef>
              <a:buNone/>
            </a:pPr>
            <a:r>
              <a:rPr lang="vi-VN" sz="2600" b="1" i="1" dirty="0">
                <a:solidFill>
                  <a:srgbClr val="0070C0"/>
                </a:solidFill>
                <a:latin typeface="Times New Roman" panose="02020603050405020304" pitchFamily="18" charset="0"/>
                <a:cs typeface="Times New Roman" panose="02020603050405020304" pitchFamily="18" charset="0"/>
              </a:rPr>
              <a:t>2.</a:t>
            </a:r>
            <a:r>
              <a:rPr lang="en-US" sz="2600" b="1" i="1" dirty="0">
                <a:solidFill>
                  <a:srgbClr val="0070C0"/>
                </a:solidFill>
                <a:latin typeface="Times New Roman" panose="02020603050405020304" pitchFamily="18" charset="0"/>
                <a:cs typeface="Times New Roman" panose="02020603050405020304" pitchFamily="18" charset="0"/>
              </a:rPr>
              <a:t>3</a:t>
            </a:r>
            <a:r>
              <a:rPr lang="vi-VN" sz="2600" b="1" i="1" dirty="0">
                <a:solidFill>
                  <a:srgbClr val="0070C0"/>
                </a:solidFill>
                <a:latin typeface="Times New Roman" panose="02020603050405020304" pitchFamily="18" charset="0"/>
                <a:cs typeface="Times New Roman" panose="02020603050405020304" pitchFamily="18" charset="0"/>
              </a:rPr>
              <a:t>.2. Phân loại VBHT theo</a:t>
            </a:r>
            <a:r>
              <a:rPr lang="en-US" sz="2600" b="1" i="1" dirty="0">
                <a:solidFill>
                  <a:srgbClr val="0070C0"/>
                </a:solidFill>
                <a:latin typeface="Times New Roman" panose="02020603050405020304" pitchFamily="18" charset="0"/>
                <a:cs typeface="Times New Roman" panose="02020603050405020304" pitchFamily="18" charset="0"/>
              </a:rPr>
              <a:t> </a:t>
            </a:r>
            <a:r>
              <a:rPr lang="en-US" sz="2600" b="1" i="1" dirty="0" err="1">
                <a:solidFill>
                  <a:srgbClr val="0070C0"/>
                </a:solidFill>
                <a:latin typeface="Times New Roman" panose="02020603050405020304" pitchFamily="18" charset="0"/>
                <a:cs typeface="Times New Roman" panose="02020603050405020304" pitchFamily="18" charset="0"/>
              </a:rPr>
              <a:t>mục</a:t>
            </a:r>
            <a:r>
              <a:rPr lang="en-US" sz="2600" b="1" i="1" dirty="0">
                <a:solidFill>
                  <a:srgbClr val="0070C0"/>
                </a:solidFill>
                <a:latin typeface="Times New Roman" panose="02020603050405020304" pitchFamily="18" charset="0"/>
                <a:cs typeface="Times New Roman" panose="02020603050405020304" pitchFamily="18" charset="0"/>
              </a:rPr>
              <a:t> </a:t>
            </a:r>
            <a:r>
              <a:rPr lang="en-US" sz="2600" b="1" i="1" dirty="0" err="1">
                <a:solidFill>
                  <a:srgbClr val="0070C0"/>
                </a:solidFill>
                <a:latin typeface="Times New Roman" panose="02020603050405020304" pitchFamily="18" charset="0"/>
                <a:cs typeface="Times New Roman" panose="02020603050405020304" pitchFamily="18" charset="0"/>
              </a:rPr>
              <a:t>đích</a:t>
            </a:r>
            <a:r>
              <a:rPr lang="vi-VN" sz="2600" b="1" i="1" dirty="0">
                <a:solidFill>
                  <a:srgbClr val="0070C0"/>
                </a:solidFill>
                <a:latin typeface="Times New Roman" panose="02020603050405020304" pitchFamily="18" charset="0"/>
                <a:cs typeface="Times New Roman" panose="02020603050405020304" pitchFamily="18" charset="0"/>
              </a:rPr>
              <a:t> sử dụng</a:t>
            </a:r>
          </a:p>
          <a:p>
            <a:pPr marL="0" indent="0" algn="just">
              <a:buNone/>
            </a:pPr>
            <a:r>
              <a:rPr lang="en-US" sz="2200" b="1" u="sng" dirty="0"/>
              <a:t>VBHT </a:t>
            </a:r>
            <a:r>
              <a:rPr lang="en-US" sz="2200" b="1" u="sng" dirty="0" err="1"/>
              <a:t>chuyên</a:t>
            </a:r>
            <a:r>
              <a:rPr lang="en-US" sz="2200" b="1" u="sng" dirty="0"/>
              <a:t> </a:t>
            </a:r>
            <a:r>
              <a:rPr lang="en-US" sz="2200" b="1" u="sng" dirty="0" err="1"/>
              <a:t>sâu</a:t>
            </a:r>
            <a:r>
              <a:rPr lang="en-US" sz="2200" b="1" dirty="0"/>
              <a:t>: </a:t>
            </a:r>
            <a:r>
              <a:rPr lang="en-US" sz="2200" dirty="0" err="1"/>
              <a:t>sách</a:t>
            </a:r>
            <a:r>
              <a:rPr lang="en-US" sz="2200" dirty="0"/>
              <a:t> </a:t>
            </a:r>
            <a:r>
              <a:rPr lang="vi-VN" sz="2200" dirty="0">
                <a:latin typeface="Arial" panose="020B0604020202020204" pitchFamily="34" charset="0"/>
                <a:cs typeface="Arial" panose="020B0604020202020204" pitchFamily="34" charset="0"/>
              </a:rPr>
              <a:t>chuyên khảo (monograph)</a:t>
            </a:r>
            <a:r>
              <a:rPr lang="en-US" sz="2200" dirty="0">
                <a:latin typeface="Arial" panose="020B0604020202020204" pitchFamily="34" charset="0"/>
                <a:cs typeface="Arial" panose="020B0604020202020204" pitchFamily="34" charset="0"/>
              </a:rPr>
              <a:t>, b</a:t>
            </a:r>
            <a:r>
              <a:rPr lang="vi-VN" sz="2200" dirty="0">
                <a:latin typeface="Arial" panose="020B0604020202020204" pitchFamily="34" charset="0"/>
                <a:cs typeface="Arial" panose="020B0604020202020204" pitchFamily="34" charset="0"/>
              </a:rPr>
              <a:t>ài báo nghiên cứu đăng trên các tạp chí khoa học (academic journal article/ scholarly journal article)</a:t>
            </a:r>
            <a:r>
              <a:rPr lang="en-US" sz="2200" dirty="0">
                <a:latin typeface="Arial" panose="020B0604020202020204" pitchFamily="34" charset="0"/>
                <a:cs typeface="Arial" panose="020B0604020202020204" pitchFamily="34" charset="0"/>
              </a:rPr>
              <a:t>,</a:t>
            </a:r>
            <a:r>
              <a:rPr lang="vi-VN"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l</a:t>
            </a:r>
            <a:r>
              <a:rPr lang="vi-VN" sz="2200" dirty="0">
                <a:latin typeface="Arial" panose="020B0604020202020204" pitchFamily="34" charset="0"/>
                <a:cs typeface="Arial" panose="020B0604020202020204" pitchFamily="34" charset="0"/>
              </a:rPr>
              <a:t>uận văn (thesis)</a:t>
            </a:r>
            <a:r>
              <a:rPr lang="en-US" sz="2200" dirty="0">
                <a:latin typeface="Arial" panose="020B0604020202020204" pitchFamily="34" charset="0"/>
                <a:cs typeface="Arial" panose="020B0604020202020204" pitchFamily="34" charset="0"/>
              </a:rPr>
              <a:t>,</a:t>
            </a:r>
            <a:r>
              <a:rPr lang="vi-VN"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l</a:t>
            </a:r>
            <a:r>
              <a:rPr lang="vi-VN" sz="2200" dirty="0">
                <a:latin typeface="Arial" panose="020B0604020202020204" pitchFamily="34" charset="0"/>
                <a:cs typeface="Arial" panose="020B0604020202020204" pitchFamily="34" charset="0"/>
              </a:rPr>
              <a:t>uận án (</a:t>
            </a:r>
            <a:r>
              <a:rPr lang="en-US" sz="2200" dirty="0">
                <a:latin typeface="Arial" panose="020B0604020202020204" pitchFamily="34" charset="0"/>
                <a:cs typeface="Arial" panose="020B0604020202020204" pitchFamily="34" charset="0"/>
              </a:rPr>
              <a:t>dissertation</a:t>
            </a:r>
            <a:r>
              <a:rPr lang="vi-VN" sz="2200" dirty="0">
                <a:latin typeface="Arial" panose="020B0604020202020204" pitchFamily="34" charset="0"/>
                <a:cs typeface="Arial" panose="020B0604020202020204" pitchFamily="34" charset="0"/>
              </a:rPr>
              <a:t>)</a:t>
            </a:r>
            <a:r>
              <a:rPr lang="en-US" sz="2200" dirty="0">
                <a:latin typeface="Arial" panose="020B0604020202020204" pitchFamily="34" charset="0"/>
                <a:cs typeface="Arial" panose="020B0604020202020204" pitchFamily="34" charset="0"/>
              </a:rPr>
              <a:t>, b</a:t>
            </a:r>
            <a:r>
              <a:rPr lang="vi-VN" sz="2200" dirty="0">
                <a:latin typeface="Arial" panose="020B0604020202020204" pitchFamily="34" charset="0"/>
                <a:cs typeface="Arial" panose="020B0604020202020204" pitchFamily="34" charset="0"/>
              </a:rPr>
              <a:t>ài luận/ tiểu luận (essay)</a:t>
            </a:r>
            <a:r>
              <a:rPr lang="en-US" sz="2200" dirty="0">
                <a:latin typeface="Arial" panose="020B0604020202020204" pitchFamily="34" charset="0"/>
                <a:cs typeface="Arial" panose="020B0604020202020204" pitchFamily="34" charset="0"/>
              </a:rPr>
              <a:t>, b</a:t>
            </a:r>
            <a:r>
              <a:rPr lang="vi-VN" sz="2200" dirty="0">
                <a:latin typeface="Arial" panose="020B0604020202020204" pitchFamily="34" charset="0"/>
                <a:cs typeface="Arial" panose="020B0604020202020204" pitchFamily="34" charset="0"/>
              </a:rPr>
              <a:t>ài báo cáo hội thảo, hội nghị khoa học (</a:t>
            </a:r>
            <a:r>
              <a:rPr lang="en-US" sz="2200" dirty="0">
                <a:latin typeface="Arial" panose="020B0604020202020204" pitchFamily="34" charset="0"/>
                <a:cs typeface="Arial" panose="020B0604020202020204" pitchFamily="34" charset="0"/>
              </a:rPr>
              <a:t>Conference paper</a:t>
            </a:r>
            <a:r>
              <a:rPr lang="vi-VN" sz="2200" dirty="0">
                <a:latin typeface="Arial" panose="020B0604020202020204" pitchFamily="34" charset="0"/>
                <a:cs typeface="Arial" panose="020B0604020202020204" pitchFamily="34" charset="0"/>
              </a:rPr>
              <a:t>)</a:t>
            </a:r>
            <a:r>
              <a:rPr lang="en-US" sz="2200"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b</a:t>
            </a:r>
            <a:r>
              <a:rPr lang="vi-VN" sz="2200" dirty="0">
                <a:latin typeface="Arial" panose="020B0604020202020204" pitchFamily="34" charset="0"/>
                <a:cs typeface="Arial" panose="020B0604020202020204" pitchFamily="34" charset="0"/>
              </a:rPr>
              <a:t>áo cáo (report)</a:t>
            </a:r>
            <a:endParaRPr lang="en-US" sz="2200" dirty="0">
              <a:latin typeface="Arial" panose="020B0604020202020204" pitchFamily="34" charset="0"/>
              <a:cs typeface="Arial" panose="020B0604020202020204" pitchFamily="34" charset="0"/>
            </a:endParaRPr>
          </a:p>
          <a:p>
            <a:pPr marL="0" indent="0">
              <a:buNone/>
            </a:pPr>
            <a:r>
              <a:rPr lang="en-US" sz="2200" b="1" u="sng" dirty="0"/>
              <a:t>VBHT </a:t>
            </a:r>
            <a:r>
              <a:rPr lang="en-US" sz="2200" b="1" u="sng" dirty="0" err="1"/>
              <a:t>giáo</a:t>
            </a:r>
            <a:r>
              <a:rPr lang="en-US" sz="2200" b="1" u="sng" dirty="0"/>
              <a:t> khoa</a:t>
            </a:r>
            <a:r>
              <a:rPr lang="en-US" sz="2200" dirty="0"/>
              <a:t>: </a:t>
            </a:r>
            <a:r>
              <a:rPr lang="en-US" sz="2200" dirty="0">
                <a:latin typeface="Arial" panose="020B0604020202020204" pitchFamily="34" charset="0"/>
                <a:cs typeface="Arial" panose="020B0604020202020204" pitchFamily="34" charset="0"/>
              </a:rPr>
              <a:t>s</a:t>
            </a:r>
            <a:r>
              <a:rPr lang="vi-VN" sz="2200" dirty="0">
                <a:latin typeface="Arial" panose="020B0604020202020204" pitchFamily="34" charset="0"/>
                <a:cs typeface="Arial" panose="020B0604020202020204" pitchFamily="34" charset="0"/>
              </a:rPr>
              <a:t>ách giáo khoa </a:t>
            </a:r>
            <a:r>
              <a:rPr lang="vi-VN" sz="2200" i="1" dirty="0">
                <a:latin typeface="Arial" panose="020B0604020202020204" pitchFamily="34" charset="0"/>
                <a:cs typeface="Arial" panose="020B0604020202020204" pitchFamily="34" charset="0"/>
              </a:rPr>
              <a:t>(textbook)</a:t>
            </a:r>
            <a:r>
              <a:rPr lang="en-US" sz="2200" i="1" dirty="0">
                <a:latin typeface="Arial" panose="020B0604020202020204" pitchFamily="34" charset="0"/>
                <a:cs typeface="Arial" panose="020B0604020202020204" pitchFamily="34" charset="0"/>
              </a:rPr>
              <a:t>, </a:t>
            </a:r>
            <a:r>
              <a:rPr lang="en-US" sz="2200" i="1" dirty="0" err="1">
                <a:latin typeface="Arial" panose="020B0604020202020204" pitchFamily="34" charset="0"/>
                <a:cs typeface="Arial" panose="020B0604020202020204" pitchFamily="34" charset="0"/>
              </a:rPr>
              <a:t>bài</a:t>
            </a:r>
            <a:r>
              <a:rPr lang="en-US" sz="2200" i="1" dirty="0">
                <a:latin typeface="Arial" panose="020B0604020202020204" pitchFamily="34" charset="0"/>
                <a:cs typeface="Arial" panose="020B0604020202020204" pitchFamily="34" charset="0"/>
              </a:rPr>
              <a:t> </a:t>
            </a:r>
            <a:r>
              <a:rPr lang="en-US" sz="2200" i="1" dirty="0" err="1">
                <a:latin typeface="Arial" panose="020B0604020202020204" pitchFamily="34" charset="0"/>
                <a:cs typeface="Arial" panose="020B0604020202020204" pitchFamily="34" charset="0"/>
              </a:rPr>
              <a:t>giảng</a:t>
            </a:r>
            <a:r>
              <a:rPr lang="en-US" sz="2200" i="1" dirty="0">
                <a:latin typeface="Arial" panose="020B0604020202020204" pitchFamily="34" charset="0"/>
                <a:cs typeface="Arial" panose="020B0604020202020204" pitchFamily="34" charset="0"/>
              </a:rPr>
              <a:t>, </a:t>
            </a:r>
            <a:r>
              <a:rPr lang="en-US" sz="2200" i="1" dirty="0" err="1">
                <a:latin typeface="Arial" panose="020B0604020202020204" pitchFamily="34" charset="0"/>
                <a:cs typeface="Arial" panose="020B0604020202020204" pitchFamily="34" charset="0"/>
              </a:rPr>
              <a:t>giáo</a:t>
            </a:r>
            <a:r>
              <a:rPr lang="en-US" sz="2200" i="1" dirty="0">
                <a:latin typeface="Arial" panose="020B0604020202020204" pitchFamily="34" charset="0"/>
                <a:cs typeface="Arial" panose="020B0604020202020204" pitchFamily="34" charset="0"/>
              </a:rPr>
              <a:t> </a:t>
            </a:r>
            <a:r>
              <a:rPr lang="en-US" sz="2200" i="1" dirty="0" err="1">
                <a:latin typeface="Arial" panose="020B0604020202020204" pitchFamily="34" charset="0"/>
                <a:cs typeface="Arial" panose="020B0604020202020204" pitchFamily="34" charset="0"/>
              </a:rPr>
              <a:t>trình</a:t>
            </a:r>
            <a:endParaRPr lang="en-US" sz="2200" i="1" dirty="0">
              <a:latin typeface="Arial" panose="020B0604020202020204" pitchFamily="34" charset="0"/>
              <a:cs typeface="Arial" panose="020B0604020202020204" pitchFamily="34" charset="0"/>
            </a:endParaRPr>
          </a:p>
          <a:p>
            <a:pPr marL="0" indent="0">
              <a:buNone/>
            </a:pPr>
            <a:r>
              <a:rPr lang="en-US" sz="2200" b="1" u="sng" dirty="0"/>
              <a:t>VBHT </a:t>
            </a:r>
            <a:r>
              <a:rPr lang="en-US" sz="2200" b="1" u="sng" dirty="0" err="1"/>
              <a:t>phổ</a:t>
            </a:r>
            <a:r>
              <a:rPr lang="en-US" sz="2200" b="1" u="sng" dirty="0"/>
              <a:t> </a:t>
            </a:r>
            <a:r>
              <a:rPr lang="en-US" sz="2200" b="1" u="sng" dirty="0" err="1"/>
              <a:t>cập</a:t>
            </a:r>
            <a:r>
              <a:rPr lang="en-US" sz="2200" dirty="0"/>
              <a:t>: </a:t>
            </a:r>
            <a:r>
              <a:rPr lang="en-US" sz="2200" dirty="0" err="1">
                <a:latin typeface="Arial" panose="020B0604020202020204" pitchFamily="34" charset="0"/>
                <a:cs typeface="Arial" panose="020B0604020202020204" pitchFamily="34" charset="0"/>
              </a:rPr>
              <a:t>sách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báo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tạp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phổ</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biến</a:t>
            </a:r>
            <a:r>
              <a:rPr lang="en-US" sz="2200" dirty="0">
                <a:latin typeface="Arial" panose="020B0604020202020204" pitchFamily="34" charset="0"/>
                <a:cs typeface="Arial" panose="020B0604020202020204" pitchFamily="34" charset="0"/>
              </a:rPr>
              <a:t> khoa </a:t>
            </a:r>
            <a:r>
              <a:rPr lang="en-US" sz="2200" dirty="0" err="1">
                <a:latin typeface="Arial" panose="020B0604020202020204" pitchFamily="34" charset="0"/>
                <a:cs typeface="Arial" panose="020B0604020202020204" pitchFamily="34" charset="0"/>
              </a:rPr>
              <a:t>học</a:t>
            </a:r>
            <a:r>
              <a:rPr lang="en-US" sz="2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81197415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2700" i="1" dirty="0">
                <a:solidFill>
                  <a:srgbClr val="0070C0"/>
                </a:solidFill>
              </a:rPr>
              <a:t>(</a:t>
            </a:r>
            <a:r>
              <a:rPr lang="vi-VN" sz="2800" i="1" dirty="0">
                <a:solidFill>
                  <a:srgbClr val="0070C0"/>
                </a:solidFill>
              </a:rPr>
              <a:t>An Overview of Academic </a:t>
            </a:r>
            <a:r>
              <a:rPr lang="en-US" sz="2800" i="1" dirty="0">
                <a:solidFill>
                  <a:srgbClr val="0070C0"/>
                </a:solidFill>
                <a:latin typeface="Times New Roman" panose="02020603050405020304" pitchFamily="18" charset="0"/>
                <a:cs typeface="Times New Roman" panose="02020603050405020304" pitchFamily="18" charset="0"/>
              </a:rPr>
              <a:t>L</a:t>
            </a:r>
            <a:r>
              <a:rPr lang="vi-VN" sz="2800" i="1" dirty="0">
                <a:solidFill>
                  <a:srgbClr val="0070C0"/>
                </a:solidFill>
              </a:rPr>
              <a:t>anguage &amp; Academic </a:t>
            </a:r>
            <a:r>
              <a:rPr lang="en-US" sz="2800" i="1" dirty="0">
                <a:solidFill>
                  <a:srgbClr val="0070C0"/>
                </a:solidFill>
                <a:latin typeface="Times New Roman" panose="02020603050405020304" pitchFamily="18" charset="0"/>
                <a:cs typeface="Times New Roman" panose="02020603050405020304" pitchFamily="18" charset="0"/>
              </a:rPr>
              <a:t>T</a:t>
            </a:r>
            <a:r>
              <a:rPr lang="vi-VN" sz="2800" i="1" dirty="0">
                <a:solidFill>
                  <a:srgbClr val="0070C0"/>
                </a:solidFill>
              </a:rPr>
              <a:t>ext</a:t>
            </a:r>
            <a:r>
              <a:rPr lang="vi-VN" sz="2700" i="1" dirty="0">
                <a:solidFill>
                  <a:srgbClr val="0070C0"/>
                </a:solidFill>
              </a:rPr>
              <a:t>)</a:t>
            </a:r>
            <a:br>
              <a:rPr lang="vi-VN" sz="2700" b="1" dirty="0">
                <a:solidFill>
                  <a:srgbClr val="0070C0"/>
                </a:solidFill>
                <a:latin typeface="Times New Roman" panose="02020603050405020304" pitchFamily="18" charset="0"/>
                <a:cs typeface="Times New Roman" panose="02020603050405020304" pitchFamily="18" charset="0"/>
              </a:rPr>
            </a:br>
            <a:endParaRPr lang="en-US" sz="27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76400"/>
            <a:ext cx="11658600" cy="5029200"/>
          </a:xfrm>
        </p:spPr>
        <p:txBody>
          <a:bodyPr>
            <a:normAutofit/>
          </a:bodyPr>
          <a:lstStyle/>
          <a:p>
            <a:pPr marL="0" indent="0">
              <a:spcBef>
                <a:spcPts val="0"/>
              </a:spcBef>
              <a:buNone/>
            </a:pPr>
            <a:r>
              <a:rPr lang="vi-VN" sz="2800" b="1" dirty="0">
                <a:solidFill>
                  <a:srgbClr val="0070C0"/>
                </a:solidFill>
                <a:latin typeface="Times New Roman" panose="02020603050405020304" pitchFamily="18" charset="0"/>
                <a:cs typeface="Times New Roman" panose="02020603050405020304" pitchFamily="18" charset="0"/>
              </a:rPr>
              <a:t>2. TỔNG QUAN VỀ VĂN BẢN HỌC THUẬT</a:t>
            </a:r>
          </a:p>
          <a:p>
            <a:pPr marL="0" indent="0">
              <a:spcBef>
                <a:spcPts val="0"/>
              </a:spcBef>
              <a:buNone/>
            </a:pPr>
            <a:r>
              <a:rPr lang="vi-VN" sz="2800" b="1" dirty="0">
                <a:solidFill>
                  <a:srgbClr val="0070C0"/>
                </a:solidFill>
                <a:latin typeface="Times New Roman" panose="02020603050405020304" pitchFamily="18" charset="0"/>
                <a:cs typeface="Times New Roman" panose="02020603050405020304" pitchFamily="18" charset="0"/>
              </a:rPr>
              <a:t>2.</a:t>
            </a:r>
            <a:r>
              <a:rPr lang="en-US" sz="2800" b="1" dirty="0">
                <a:solidFill>
                  <a:srgbClr val="0070C0"/>
                </a:solidFill>
                <a:latin typeface="Times New Roman" panose="02020603050405020304" pitchFamily="18" charset="0"/>
                <a:cs typeface="Times New Roman" panose="02020603050405020304" pitchFamily="18" charset="0"/>
              </a:rPr>
              <a:t>4</a:t>
            </a:r>
            <a:r>
              <a:rPr lang="vi-VN" sz="2800" b="1" dirty="0">
                <a:solidFill>
                  <a:srgbClr val="0070C0"/>
                </a:solidFill>
                <a:latin typeface="Times New Roman" panose="02020603050405020304" pitchFamily="18" charset="0"/>
                <a:cs typeface="Times New Roman" panose="02020603050405020304" pitchFamily="18" charset="0"/>
              </a:rPr>
              <a:t>. Cấu trúc cơ bản của 01 văn bản học thuật</a:t>
            </a:r>
          </a:p>
          <a:p>
            <a:pPr marL="0" indent="0" algn="just">
              <a:buNone/>
            </a:pPr>
            <a:r>
              <a:rPr lang="vi-VN" sz="2200" dirty="0"/>
              <a:t>Cấu trúc là một đặc điểm của văn bản học thuật. Từ 4 thể loại cơ bản tùy thuộc vào mục đích; yêu cầu, cách thức thực hiện, cách thức sử dụng; đối tượng tiếp nhận;… nhiều loại văn bản học thuật khác nhau được tạo ra.</a:t>
            </a:r>
            <a:endParaRPr lang="en-US" sz="2200" dirty="0"/>
          </a:p>
          <a:p>
            <a:pPr marL="0" indent="0" algn="just">
              <a:buNone/>
            </a:pPr>
            <a:r>
              <a:rPr lang="vi-VN" sz="2200" dirty="0"/>
              <a:t>Cấu trúc phổ biến được sử dụng trong các bài viết học thuật là cấu trúc ba phần: </a:t>
            </a:r>
            <a:endParaRPr lang="en-US" sz="2200" dirty="0"/>
          </a:p>
          <a:p>
            <a:pPr marL="0" indent="0" algn="just">
              <a:buNone/>
            </a:pPr>
            <a:r>
              <a:rPr lang="en-US" sz="2200" dirty="0"/>
              <a:t>            </a:t>
            </a:r>
            <a:r>
              <a:rPr lang="vi-VN" sz="2200" dirty="0"/>
              <a:t>+ phần mở đầu / giới thiệu, </a:t>
            </a:r>
            <a:endParaRPr lang="en-US" sz="2200" dirty="0"/>
          </a:p>
          <a:p>
            <a:pPr marL="0" indent="0" algn="just">
              <a:buNone/>
            </a:pPr>
            <a:r>
              <a:rPr lang="en-US" sz="2200" dirty="0"/>
              <a:t>            </a:t>
            </a:r>
            <a:r>
              <a:rPr lang="vi-VN" sz="2200" dirty="0"/>
              <a:t>+ phần thân bài / phần chính </a:t>
            </a:r>
            <a:endParaRPr lang="en-US" sz="2200" dirty="0"/>
          </a:p>
          <a:p>
            <a:pPr marL="0" indent="0" algn="just">
              <a:buNone/>
            </a:pPr>
            <a:r>
              <a:rPr lang="en-US" sz="2200" dirty="0"/>
              <a:t>            </a:t>
            </a:r>
            <a:r>
              <a:rPr lang="vi-VN" sz="2200" dirty="0"/>
              <a:t>+ phần kết luận. </a:t>
            </a:r>
            <a:endParaRPr lang="en-US" sz="2200" dirty="0"/>
          </a:p>
          <a:p>
            <a:pPr marL="0" indent="0" algn="just">
              <a:buNone/>
            </a:pPr>
            <a:r>
              <a:rPr lang="vi-VN" sz="2200" dirty="0"/>
              <a:t>Các phần, các đoạn trong văn bản phải được sắp xếp trong trình tự logic và liên kết chặt chẽ với nhau. Trình tự hợp lý và liên kết chặt chẽ giữa các phần, các đoạn, các câu của văn bản tạo nên mạch lạc văn bản.</a:t>
            </a:r>
            <a:endParaRPr lang="en-US" sz="2200" dirty="0"/>
          </a:p>
        </p:txBody>
      </p:sp>
    </p:spTree>
    <p:extLst>
      <p:ext uri="{BB962C8B-B14F-4D97-AF65-F5344CB8AC3E}">
        <p14:creationId xmlns:p14="http://schemas.microsoft.com/office/powerpoint/2010/main" val="108037502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3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3100" i="1" dirty="0">
                <a:solidFill>
                  <a:srgbClr val="0070C0"/>
                </a:solidFill>
              </a:rPr>
              <a:t>(An Overview of Academic </a:t>
            </a:r>
            <a:r>
              <a:rPr lang="en-US" sz="3100" i="1" dirty="0">
                <a:solidFill>
                  <a:srgbClr val="0070C0"/>
                </a:solidFill>
                <a:latin typeface="Times New Roman" panose="02020603050405020304" pitchFamily="18" charset="0"/>
                <a:cs typeface="Times New Roman" panose="02020603050405020304" pitchFamily="18" charset="0"/>
              </a:rPr>
              <a:t>L</a:t>
            </a:r>
            <a:r>
              <a:rPr lang="vi-VN" sz="3100" i="1" dirty="0">
                <a:solidFill>
                  <a:srgbClr val="0070C0"/>
                </a:solidFill>
              </a:rPr>
              <a:t>anguage &amp; Academic </a:t>
            </a:r>
            <a:r>
              <a:rPr lang="en-US" sz="3100" i="1" dirty="0">
                <a:solidFill>
                  <a:srgbClr val="0070C0"/>
                </a:solidFill>
                <a:latin typeface="Times New Roman" panose="02020603050405020304" pitchFamily="18" charset="0"/>
                <a:cs typeface="Times New Roman" panose="02020603050405020304" pitchFamily="18" charset="0"/>
              </a:rPr>
              <a:t>T</a:t>
            </a:r>
            <a:r>
              <a:rPr lang="vi-VN" sz="3100" i="1" dirty="0">
                <a:solidFill>
                  <a:srgbClr val="0070C0"/>
                </a:solidFill>
              </a:rPr>
              <a:t>ext)</a:t>
            </a:r>
            <a:br>
              <a:rPr lang="vi-VN" sz="3100" b="1" dirty="0">
                <a:solidFill>
                  <a:srgbClr val="0070C0"/>
                </a:solidFill>
                <a:latin typeface="Times New Roman" panose="02020603050405020304" pitchFamily="18" charset="0"/>
                <a:cs typeface="Times New Roman" panose="02020603050405020304" pitchFamily="18" charset="0"/>
              </a:rPr>
            </a:br>
            <a:endParaRPr lang="en-US" sz="31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00200"/>
            <a:ext cx="11658600" cy="51054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1. TỔNG QUAN VỀ NGÔN NGỮ HỌC THUẬT</a:t>
            </a:r>
          </a:p>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1.1. </a:t>
            </a:r>
            <a:r>
              <a:rPr lang="en-US" sz="2600" b="1" dirty="0" err="1">
                <a:solidFill>
                  <a:srgbClr val="0070C0"/>
                </a:solidFill>
                <a:latin typeface="Times New Roman" panose="02020603050405020304" pitchFamily="18" charset="0"/>
                <a:cs typeface="Times New Roman" panose="02020603050405020304" pitchFamily="18" charset="0"/>
              </a:rPr>
              <a:t>Khái</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niệm</a:t>
            </a:r>
            <a:r>
              <a:rPr lang="en-US" sz="2600" b="1" dirty="0">
                <a:solidFill>
                  <a:srgbClr val="0070C0"/>
                </a:solidFill>
                <a:latin typeface="Times New Roman" panose="02020603050405020304" pitchFamily="18" charset="0"/>
                <a:cs typeface="Times New Roman" panose="02020603050405020304" pitchFamily="18" charset="0"/>
              </a:rPr>
              <a:t> </a:t>
            </a:r>
            <a:r>
              <a:rPr lang="vi-VN" sz="2600" b="1" dirty="0">
                <a:solidFill>
                  <a:srgbClr val="0070C0"/>
                </a:solidFill>
                <a:latin typeface="Times New Roman" panose="02020603050405020304" pitchFamily="18" charset="0"/>
                <a:cs typeface="Times New Roman" panose="02020603050405020304" pitchFamily="18" charset="0"/>
              </a:rPr>
              <a:t>Ngôn ngữ học thuật</a:t>
            </a:r>
          </a:p>
          <a:p>
            <a:pPr marL="0" indent="0" algn="just">
              <a:buNone/>
            </a:pPr>
            <a:r>
              <a:rPr lang="vi-VN" sz="2200" dirty="0"/>
              <a:t>Một cách hiểu phổ biến nhất, ngôn ngữ là hệ thống tín hiệu đặc biệt con người tạo ra để giao tiếp và tư duy.</a:t>
            </a:r>
            <a:endParaRPr lang="en-US" sz="2200" dirty="0"/>
          </a:p>
          <a:p>
            <a:pPr marL="0" indent="0" algn="just">
              <a:buNone/>
            </a:pPr>
            <a:r>
              <a:rPr lang="vi-VN" sz="2200" dirty="0"/>
              <a:t>Trong hoạt động sống của mình, con người thực hiện giao tiếp - tư duy trong những môi trường khác nhau, với mục đích khác nhau, truyền tải những nội dung khác nhau, tác động đến những đối tượng khác nhau,… Như vậy</a:t>
            </a:r>
            <a:r>
              <a:rPr lang="en-US" sz="2200" dirty="0"/>
              <a:t>,</a:t>
            </a:r>
            <a:r>
              <a:rPr lang="vi-VN" sz="2200" dirty="0"/>
              <a:t> ngôn ngữ họ sử dụng để giao tiếp - tư duy cũng khác nhau tùy mục đích, đối tượng, môi trường...</a:t>
            </a:r>
          </a:p>
          <a:p>
            <a:pPr marL="0" indent="0" algn="just">
              <a:buNone/>
            </a:pPr>
            <a:endParaRPr lang="vi-VN" sz="2000" b="1" dirty="0">
              <a:solidFill>
                <a:srgbClr val="0070C0"/>
              </a:solidFill>
              <a:latin typeface="Times New Roman" panose="02020603050405020304" pitchFamily="18" charset="0"/>
              <a:cs typeface="Times New Roman" panose="02020603050405020304" pitchFamily="18" charset="0"/>
            </a:endParaRPr>
          </a:p>
          <a:p>
            <a:pPr marL="0" indent="0" algn="just">
              <a:buNone/>
            </a:pPr>
            <a:r>
              <a:rPr lang="vi-VN" sz="2000" b="1" dirty="0">
                <a:solidFill>
                  <a:srgbClr val="0070C0"/>
                </a:solidFill>
                <a:latin typeface="Times New Roman" panose="02020603050405020304" pitchFamily="18" charset="0"/>
                <a:cs typeface="Times New Roman" panose="02020603050405020304" pitchFamily="18" charset="0"/>
              </a:rPr>
              <a:t>                                                                                                  </a:t>
            </a:r>
            <a:endParaRPr lang="vi-VN" sz="2800" b="1" dirty="0">
              <a:solidFill>
                <a:srgbClr val="0070C0"/>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228601" y="4800600"/>
            <a:ext cx="53340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200" b="1" dirty="0">
                <a:solidFill>
                  <a:srgbClr val="FFFF00"/>
                </a:solidFill>
                <a:latin typeface="Arial" panose="020B0604020202020204" pitchFamily="34" charset="0"/>
                <a:cs typeface="Arial" panose="020B0604020202020204" pitchFamily="34" charset="0"/>
              </a:rPr>
              <a:t>Ngôn ngữ học thuật là phương tiện của hoạt động giao tiếp</a:t>
            </a:r>
            <a:r>
              <a:rPr lang="vi-VN" sz="2200" b="1" dirty="0">
                <a:solidFill>
                  <a:srgbClr val="FFFF00"/>
                </a:solidFill>
                <a:latin typeface="Arial" panose="020B0604020202020204" pitchFamily="34" charset="0"/>
                <a:cs typeface="Arial" panose="020B0604020202020204" pitchFamily="34" charset="0"/>
              </a:rPr>
              <a:t> -</a:t>
            </a:r>
            <a:r>
              <a:rPr lang="nl-NL" sz="2200" b="1" dirty="0">
                <a:solidFill>
                  <a:srgbClr val="FFFF00"/>
                </a:solidFill>
                <a:latin typeface="Arial" panose="020B0604020202020204" pitchFamily="34" charset="0"/>
                <a:cs typeface="Arial" panose="020B0604020202020204" pitchFamily="34" charset="0"/>
              </a:rPr>
              <a:t> tư duy khoa học</a:t>
            </a:r>
            <a:r>
              <a:rPr lang="vi-VN" sz="2200" b="1" dirty="0">
                <a:solidFill>
                  <a:srgbClr val="FFFF00"/>
                </a:solidFill>
                <a:latin typeface="Arial" panose="020B0604020202020204" pitchFamily="34" charset="0"/>
                <a:cs typeface="Arial" panose="020B0604020202020204" pitchFamily="34" charset="0"/>
              </a:rPr>
              <a:t> trong môi trường học thuật</a:t>
            </a:r>
            <a:endParaRPr lang="en-US" sz="2200" b="1" dirty="0">
              <a:solidFill>
                <a:srgbClr val="FFFF0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C577B51-61B0-46D5-BB8A-13462374C202}"/>
              </a:ext>
            </a:extLst>
          </p:cNvPr>
          <p:cNvSpPr/>
          <p:nvPr/>
        </p:nvSpPr>
        <p:spPr>
          <a:xfrm>
            <a:off x="5867400" y="4876800"/>
            <a:ext cx="6172200" cy="182880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marL="0" indent="0">
              <a:spcAft>
                <a:spcPts val="600"/>
              </a:spcAft>
              <a:buNone/>
            </a:pPr>
            <a:r>
              <a:rPr lang="vi-VN" sz="2200" b="1" dirty="0">
                <a:solidFill>
                  <a:srgbClr val="0070C0"/>
                </a:solidFill>
                <a:latin typeface="Times New Roman" panose="02020603050405020304" pitchFamily="18" charset="0"/>
                <a:cs typeface="Times New Roman" panose="02020603050405020304" pitchFamily="18" charset="0"/>
              </a:rPr>
              <a:t>Ngôn ngữ học thuật là ngôn ngữ                                                                                                  - của người làm khoa học với mục đích khoa học                                                                                                  - để trao đổi nội dung, kiến thức khoa học                                                                                                  - trong môi trường học thuật </a:t>
            </a:r>
          </a:p>
        </p:txBody>
      </p:sp>
    </p:spTree>
    <p:extLst>
      <p:ext uri="{BB962C8B-B14F-4D97-AF65-F5344CB8AC3E}">
        <p14:creationId xmlns:p14="http://schemas.microsoft.com/office/powerpoint/2010/main" val="291840604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2700" i="1" dirty="0">
                <a:solidFill>
                  <a:srgbClr val="0070C0"/>
                </a:solidFill>
              </a:rPr>
              <a:t>(</a:t>
            </a:r>
            <a:r>
              <a:rPr lang="vi-VN" sz="2800" i="1" dirty="0">
                <a:solidFill>
                  <a:srgbClr val="0070C0"/>
                </a:solidFill>
              </a:rPr>
              <a:t>An Overview of Academic </a:t>
            </a:r>
            <a:r>
              <a:rPr lang="en-US" sz="2800" i="1" dirty="0">
                <a:solidFill>
                  <a:srgbClr val="0070C0"/>
                </a:solidFill>
                <a:latin typeface="Times New Roman" panose="02020603050405020304" pitchFamily="18" charset="0"/>
                <a:cs typeface="Times New Roman" panose="02020603050405020304" pitchFamily="18" charset="0"/>
              </a:rPr>
              <a:t>L</a:t>
            </a:r>
            <a:r>
              <a:rPr lang="vi-VN" sz="2800" i="1" dirty="0">
                <a:solidFill>
                  <a:srgbClr val="0070C0"/>
                </a:solidFill>
              </a:rPr>
              <a:t>anguage &amp; Academic </a:t>
            </a:r>
            <a:r>
              <a:rPr lang="en-US" sz="2800" i="1" dirty="0">
                <a:solidFill>
                  <a:srgbClr val="0070C0"/>
                </a:solidFill>
                <a:latin typeface="Times New Roman" panose="02020603050405020304" pitchFamily="18" charset="0"/>
                <a:cs typeface="Times New Roman" panose="02020603050405020304" pitchFamily="18" charset="0"/>
              </a:rPr>
              <a:t>T</a:t>
            </a:r>
            <a:r>
              <a:rPr lang="vi-VN" sz="2800" i="1" dirty="0">
                <a:solidFill>
                  <a:srgbClr val="0070C0"/>
                </a:solidFill>
              </a:rPr>
              <a:t>ext</a:t>
            </a:r>
            <a:r>
              <a:rPr lang="vi-VN" sz="2700" i="1" dirty="0">
                <a:solidFill>
                  <a:srgbClr val="0070C0"/>
                </a:solidFill>
              </a:rPr>
              <a:t>)</a:t>
            </a:r>
            <a:br>
              <a:rPr lang="vi-VN" sz="2700" b="1" dirty="0">
                <a:solidFill>
                  <a:srgbClr val="0070C0"/>
                </a:solidFill>
                <a:latin typeface="Times New Roman" panose="02020603050405020304" pitchFamily="18" charset="0"/>
                <a:cs typeface="Times New Roman" panose="02020603050405020304" pitchFamily="18" charset="0"/>
              </a:rPr>
            </a:br>
            <a:endParaRPr lang="en-US" sz="27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76400"/>
            <a:ext cx="11658600" cy="50292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 TỔNG QUAN VỀ VĂN BẢN HỌC THUẬT</a:t>
            </a:r>
          </a:p>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a:t>
            </a:r>
            <a:r>
              <a:rPr lang="en-US" sz="2600" b="1" dirty="0">
                <a:solidFill>
                  <a:srgbClr val="0070C0"/>
                </a:solidFill>
                <a:latin typeface="Times New Roman" panose="02020603050405020304" pitchFamily="18" charset="0"/>
                <a:cs typeface="Times New Roman" panose="02020603050405020304" pitchFamily="18" charset="0"/>
              </a:rPr>
              <a:t>4</a:t>
            </a:r>
            <a:r>
              <a:rPr lang="vi-VN" sz="2600" b="1" dirty="0">
                <a:solidFill>
                  <a:srgbClr val="0070C0"/>
                </a:solidFill>
                <a:latin typeface="Times New Roman" panose="02020603050405020304" pitchFamily="18" charset="0"/>
                <a:cs typeface="Times New Roman" panose="02020603050405020304" pitchFamily="18" charset="0"/>
              </a:rPr>
              <a:t>. Cấu trúc cơ bản của 01 văn bản học thuật</a:t>
            </a:r>
            <a:r>
              <a:rPr lang="en-US" sz="2600" b="1" dirty="0">
                <a:solidFill>
                  <a:srgbClr val="0070C0"/>
                </a:solidFill>
                <a:latin typeface="Times New Roman" panose="02020603050405020304" pitchFamily="18" charset="0"/>
                <a:cs typeface="Times New Roman" panose="02020603050405020304" pitchFamily="18" charset="0"/>
              </a:rPr>
              <a:t> - CẤU TRÚC 3 PHẦN</a:t>
            </a:r>
            <a:endParaRPr lang="vi-VN" sz="2600" b="1" dirty="0">
              <a:solidFill>
                <a:srgbClr val="0070C0"/>
              </a:solidFill>
              <a:latin typeface="Times New Roman" panose="02020603050405020304" pitchFamily="18" charset="0"/>
              <a:cs typeface="Times New Roman" panose="02020603050405020304" pitchFamily="18" charset="0"/>
            </a:endParaRPr>
          </a:p>
          <a:p>
            <a:pPr marL="0" indent="0">
              <a:buNone/>
            </a:pPr>
            <a:endParaRPr lang="en-US" sz="2800" b="1" i="1" dirty="0">
              <a:solidFill>
                <a:srgbClr val="0070C0"/>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49B1C33B-1DC3-456B-ADBD-16E5FBB26876}"/>
              </a:ext>
            </a:extLst>
          </p:cNvPr>
          <p:cNvSpPr/>
          <p:nvPr/>
        </p:nvSpPr>
        <p:spPr>
          <a:xfrm>
            <a:off x="457200" y="2819400"/>
            <a:ext cx="3581400" cy="3581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0" indent="0" algn="just">
              <a:buNone/>
            </a:pPr>
            <a:r>
              <a:rPr lang="vi-VN" sz="2400" b="1" u="sng" dirty="0">
                <a:solidFill>
                  <a:srgbClr val="0070C0"/>
                </a:solidFill>
                <a:latin typeface="Times New Roman" panose="02020603050405020304" pitchFamily="18" charset="0"/>
                <a:cs typeface="Times New Roman" panose="02020603050405020304" pitchFamily="18" charset="0"/>
              </a:rPr>
              <a:t>Phần mở</a:t>
            </a:r>
            <a:r>
              <a:rPr lang="en-US" sz="2400" b="1" dirty="0">
                <a:solidFill>
                  <a:srgbClr val="0070C0"/>
                </a:solidFill>
                <a:latin typeface="Times New Roman" panose="02020603050405020304" pitchFamily="18" charset="0"/>
                <a:cs typeface="Times New Roman" panose="02020603050405020304" pitchFamily="18" charset="0"/>
              </a:rPr>
              <a:t> : </a:t>
            </a:r>
          </a:p>
          <a:p>
            <a:pPr marL="0" indent="0" algn="just">
              <a:buNone/>
            </a:pP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giới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thiệu</a:t>
            </a:r>
            <a:r>
              <a:rPr lang="en-US" sz="2200" dirty="0">
                <a:solidFill>
                  <a:schemeClr val="tx1"/>
                </a:solidFill>
                <a:latin typeface="Arial" panose="020B0604020202020204" pitchFamily="34" charset="0"/>
                <a:cs typeface="Arial" panose="020B0604020202020204" pitchFamily="34" charset="0"/>
              </a:rPr>
              <a:t> </a:t>
            </a:r>
            <a:r>
              <a:rPr lang="vi-VN" sz="2200" dirty="0"/>
              <a:t>nội dung </a:t>
            </a:r>
            <a:endParaRPr lang="en-US" sz="2200" dirty="0"/>
          </a:p>
          <a:p>
            <a:pPr algn="just">
              <a:buFontTx/>
              <a:buChar char="-"/>
            </a:pPr>
            <a:r>
              <a:rPr lang="en-US" sz="2200" dirty="0"/>
              <a:t> </a:t>
            </a:r>
            <a:r>
              <a:rPr lang="en-US" sz="2200" dirty="0" err="1">
                <a:solidFill>
                  <a:schemeClr val="tx1"/>
                </a:solidFill>
                <a:latin typeface="Arial" panose="020B0604020202020204" pitchFamily="34" charset="0"/>
                <a:cs typeface="Arial" panose="020B0604020202020204" pitchFamily="34" charset="0"/>
              </a:rPr>
              <a:t>giới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thiệu</a:t>
            </a:r>
            <a:r>
              <a:rPr lang="en-US" sz="2200" dirty="0">
                <a:solidFill>
                  <a:schemeClr val="tx1"/>
                </a:solidFill>
                <a:latin typeface="Arial" panose="020B0604020202020204" pitchFamily="34" charset="0"/>
                <a:cs typeface="Arial" panose="020B0604020202020204" pitchFamily="34" charset="0"/>
              </a:rPr>
              <a:t> </a:t>
            </a:r>
            <a:r>
              <a:rPr lang="vi-VN" sz="2200" dirty="0"/>
              <a:t>cấu trúc </a:t>
            </a:r>
            <a:endParaRPr lang="en-US" sz="2200" dirty="0"/>
          </a:p>
          <a:p>
            <a:pPr algn="just">
              <a:buFontTx/>
              <a:buChar char="-"/>
            </a:pPr>
            <a:r>
              <a:rPr lang="en-US" sz="2200" dirty="0"/>
              <a:t> </a:t>
            </a:r>
            <a:r>
              <a:rPr lang="en-US" sz="2200" dirty="0" err="1">
                <a:solidFill>
                  <a:schemeClr val="tx1"/>
                </a:solidFill>
                <a:latin typeface="Arial" panose="020B0604020202020204" pitchFamily="34" charset="0"/>
                <a:cs typeface="Arial" panose="020B0604020202020204" pitchFamily="34" charset="0"/>
              </a:rPr>
              <a:t>giới</a:t>
            </a:r>
            <a:r>
              <a:rPr lang="en-US" sz="2200" dirty="0">
                <a:solidFill>
                  <a:schemeClr val="tx1"/>
                </a:solidFill>
                <a:latin typeface="Arial" panose="020B0604020202020204" pitchFamily="34" charset="0"/>
                <a:cs typeface="Arial" panose="020B0604020202020204" pitchFamily="34" charset="0"/>
              </a:rPr>
              <a:t> </a:t>
            </a:r>
            <a:r>
              <a:rPr lang="en-US" sz="2200" dirty="0" err="1">
                <a:solidFill>
                  <a:schemeClr val="tx1"/>
                </a:solidFill>
                <a:latin typeface="Arial" panose="020B0604020202020204" pitchFamily="34" charset="0"/>
                <a:cs typeface="Arial" panose="020B0604020202020204" pitchFamily="34" charset="0"/>
              </a:rPr>
              <a:t>thiệu</a:t>
            </a:r>
            <a:r>
              <a:rPr lang="en-US" sz="2200" dirty="0">
                <a:solidFill>
                  <a:schemeClr val="tx1"/>
                </a:solidFill>
                <a:latin typeface="Arial" panose="020B0604020202020204" pitchFamily="34" charset="0"/>
                <a:cs typeface="Arial" panose="020B0604020202020204" pitchFamily="34" charset="0"/>
              </a:rPr>
              <a:t> </a:t>
            </a:r>
            <a:r>
              <a:rPr lang="vi-VN" sz="2200" dirty="0"/>
              <a:t>mục đích</a:t>
            </a:r>
            <a:endParaRPr lang="en-US" sz="2200" b="1" i="1" dirty="0">
              <a:solidFill>
                <a:srgbClr val="0070C0"/>
              </a:solidFill>
              <a:latin typeface="Times New Roman" panose="02020603050405020304" pitchFamily="18" charset="0"/>
              <a:cs typeface="Times New Roman" panose="02020603050405020304" pitchFamily="18" charset="0"/>
            </a:endParaRPr>
          </a:p>
          <a:p>
            <a:pPr algn="ctr"/>
            <a:endParaRPr lang="en-US" dirty="0"/>
          </a:p>
        </p:txBody>
      </p:sp>
      <p:sp>
        <p:nvSpPr>
          <p:cNvPr id="5" name="Rectangle: Rounded Corners 4">
            <a:extLst>
              <a:ext uri="{FF2B5EF4-FFF2-40B4-BE49-F238E27FC236}">
                <a16:creationId xmlns:a16="http://schemas.microsoft.com/office/drawing/2014/main" id="{5821E9A9-AF18-47F1-89C7-02817F19A679}"/>
              </a:ext>
            </a:extLst>
          </p:cNvPr>
          <p:cNvSpPr/>
          <p:nvPr/>
        </p:nvSpPr>
        <p:spPr>
          <a:xfrm>
            <a:off x="4267200" y="2819400"/>
            <a:ext cx="3581400" cy="3581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0" indent="0" algn="just">
              <a:buNone/>
            </a:pPr>
            <a:r>
              <a:rPr lang="vi-VN" sz="2400" b="1" u="sng" dirty="0">
                <a:solidFill>
                  <a:srgbClr val="0070C0"/>
                </a:solidFill>
                <a:latin typeface="Times New Roman" panose="02020603050405020304" pitchFamily="18" charset="0"/>
                <a:cs typeface="Times New Roman" panose="02020603050405020304" pitchFamily="18" charset="0"/>
              </a:rPr>
              <a:t>Phần </a:t>
            </a:r>
            <a:r>
              <a:rPr lang="en-US" sz="2400" b="1" u="sng" dirty="0" err="1">
                <a:solidFill>
                  <a:srgbClr val="0070C0"/>
                </a:solidFill>
                <a:latin typeface="Times New Roman" panose="02020603050405020304" pitchFamily="18" charset="0"/>
                <a:cs typeface="Times New Roman" panose="02020603050405020304" pitchFamily="18" charset="0"/>
              </a:rPr>
              <a:t>thân</a:t>
            </a:r>
            <a:r>
              <a:rPr lang="en-US" sz="2400" b="1" dirty="0">
                <a:solidFill>
                  <a:srgbClr val="0070C0"/>
                </a:solidFill>
                <a:latin typeface="Times New Roman" panose="02020603050405020304" pitchFamily="18" charset="0"/>
                <a:cs typeface="Times New Roman" panose="02020603050405020304" pitchFamily="18" charset="0"/>
              </a:rPr>
              <a:t>:</a:t>
            </a:r>
          </a:p>
          <a:p>
            <a:pPr marL="342900" indent="-342900" algn="just">
              <a:buFontTx/>
              <a:buChar char="-"/>
            </a:pPr>
            <a:r>
              <a:rPr lang="vi-VN" sz="2200" dirty="0"/>
              <a:t>triển khai chi tiết nội dung của văn bản</a:t>
            </a:r>
            <a:endParaRPr lang="en-US" sz="2200" dirty="0"/>
          </a:p>
          <a:p>
            <a:pPr marL="342900" indent="-342900" algn="just">
              <a:buFontTx/>
              <a:buChar char="-"/>
            </a:pPr>
            <a:r>
              <a:rPr lang="vi-VN" sz="2200" dirty="0"/>
              <a:t>theo cấu trúc </a:t>
            </a:r>
            <a:endParaRPr lang="en-US" sz="2200" dirty="0"/>
          </a:p>
          <a:p>
            <a:pPr marL="342900" indent="-342900" algn="just">
              <a:buFontTx/>
              <a:buChar char="-"/>
            </a:pPr>
            <a:r>
              <a:rPr lang="vi-VN" sz="2200" dirty="0"/>
              <a:t>để đạt mục đích</a:t>
            </a:r>
            <a:r>
              <a:rPr lang="en-US" sz="2200" dirty="0"/>
              <a:t>.</a:t>
            </a:r>
            <a:r>
              <a:rPr lang="vi-VN" sz="2400" dirty="0">
                <a:latin typeface="Arial" panose="020B0604020202020204" pitchFamily="34" charset="0"/>
                <a:cs typeface="Arial" panose="020B0604020202020204" pitchFamily="34" charset="0"/>
              </a:rPr>
              <a:t> </a:t>
            </a:r>
            <a:endParaRPr lang="en-US" sz="2400" dirty="0"/>
          </a:p>
        </p:txBody>
      </p:sp>
      <p:sp>
        <p:nvSpPr>
          <p:cNvPr id="6" name="Rectangle: Rounded Corners 5">
            <a:extLst>
              <a:ext uri="{FF2B5EF4-FFF2-40B4-BE49-F238E27FC236}">
                <a16:creationId xmlns:a16="http://schemas.microsoft.com/office/drawing/2014/main" id="{3E9325B2-E247-43E0-9BA3-54D3AA3B6969}"/>
              </a:ext>
            </a:extLst>
          </p:cNvPr>
          <p:cNvSpPr/>
          <p:nvPr/>
        </p:nvSpPr>
        <p:spPr>
          <a:xfrm>
            <a:off x="8153400" y="2796073"/>
            <a:ext cx="3581400" cy="3581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vi-VN" sz="2400" b="1" u="sng" dirty="0">
                <a:solidFill>
                  <a:srgbClr val="0070C0"/>
                </a:solidFill>
                <a:latin typeface="Times New Roman" panose="02020603050405020304" pitchFamily="18" charset="0"/>
                <a:cs typeface="Times New Roman" panose="02020603050405020304" pitchFamily="18" charset="0"/>
              </a:rPr>
              <a:t>Phần </a:t>
            </a:r>
            <a:r>
              <a:rPr lang="en-US" sz="2400" b="1" u="sng" dirty="0" err="1">
                <a:solidFill>
                  <a:srgbClr val="0070C0"/>
                </a:solidFill>
                <a:latin typeface="Times New Roman" panose="02020603050405020304" pitchFamily="18" charset="0"/>
                <a:cs typeface="Times New Roman" panose="02020603050405020304" pitchFamily="18" charset="0"/>
              </a:rPr>
              <a:t>kết</a:t>
            </a:r>
            <a:r>
              <a:rPr lang="en-US" sz="2400" b="1" dirty="0">
                <a:solidFill>
                  <a:srgbClr val="0070C0"/>
                </a:solidFill>
                <a:latin typeface="Times New Roman" panose="02020603050405020304" pitchFamily="18" charset="0"/>
                <a:cs typeface="Times New Roman" panose="02020603050405020304" pitchFamily="18" charset="0"/>
              </a:rPr>
              <a:t>: </a:t>
            </a:r>
          </a:p>
          <a:p>
            <a:pPr marL="342900" indent="-342900" algn="just">
              <a:buFontTx/>
              <a:buChar char="-"/>
            </a:pPr>
            <a:r>
              <a:rPr lang="vi-VN" sz="2200" dirty="0"/>
              <a:t>tổng hợp/ tóm tắt các nội dung</a:t>
            </a:r>
            <a:r>
              <a:rPr lang="en-US" sz="2200" dirty="0"/>
              <a:t> ở</a:t>
            </a:r>
            <a:r>
              <a:rPr lang="vi-VN" sz="2200" dirty="0"/>
              <a:t> phần thân</a:t>
            </a:r>
            <a:endParaRPr lang="en-US" sz="2200" dirty="0"/>
          </a:p>
          <a:p>
            <a:pPr marL="342900" indent="-342900" algn="just">
              <a:buFontTx/>
              <a:buChar char="-"/>
            </a:pPr>
            <a:r>
              <a:rPr lang="vi-VN" sz="2200" dirty="0"/>
              <a:t>liên kết với phần mở để đóng (gói) lại văn bản.</a:t>
            </a:r>
            <a:endParaRPr lang="en-US" sz="2200" dirty="0"/>
          </a:p>
          <a:p>
            <a:pPr marL="0" indent="0" algn="just">
              <a:buNone/>
            </a:pPr>
            <a:endParaRPr lang="en-US" dirty="0"/>
          </a:p>
        </p:txBody>
      </p:sp>
    </p:spTree>
    <p:extLst>
      <p:ext uri="{BB962C8B-B14F-4D97-AF65-F5344CB8AC3E}">
        <p14:creationId xmlns:p14="http://schemas.microsoft.com/office/powerpoint/2010/main" val="228160573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2700" i="1" dirty="0">
                <a:solidFill>
                  <a:srgbClr val="0070C0"/>
                </a:solidFill>
              </a:rPr>
              <a:t>(</a:t>
            </a:r>
            <a:r>
              <a:rPr lang="vi-VN" sz="2800" i="1" dirty="0">
                <a:solidFill>
                  <a:srgbClr val="0070C0"/>
                </a:solidFill>
              </a:rPr>
              <a:t>An Overview of Academic </a:t>
            </a:r>
            <a:r>
              <a:rPr lang="en-US" sz="2800" i="1" dirty="0">
                <a:solidFill>
                  <a:srgbClr val="0070C0"/>
                </a:solidFill>
                <a:latin typeface="Times New Roman" panose="02020603050405020304" pitchFamily="18" charset="0"/>
                <a:cs typeface="Times New Roman" panose="02020603050405020304" pitchFamily="18" charset="0"/>
              </a:rPr>
              <a:t>L</a:t>
            </a:r>
            <a:r>
              <a:rPr lang="vi-VN" sz="2800" i="1" dirty="0">
                <a:solidFill>
                  <a:srgbClr val="0070C0"/>
                </a:solidFill>
              </a:rPr>
              <a:t>anguage &amp; Academic </a:t>
            </a:r>
            <a:r>
              <a:rPr lang="en-US" sz="2800" i="1" dirty="0">
                <a:solidFill>
                  <a:srgbClr val="0070C0"/>
                </a:solidFill>
                <a:latin typeface="Times New Roman" panose="02020603050405020304" pitchFamily="18" charset="0"/>
                <a:cs typeface="Times New Roman" panose="02020603050405020304" pitchFamily="18" charset="0"/>
              </a:rPr>
              <a:t>T</a:t>
            </a:r>
            <a:r>
              <a:rPr lang="vi-VN" sz="2800" i="1" dirty="0">
                <a:solidFill>
                  <a:srgbClr val="0070C0"/>
                </a:solidFill>
              </a:rPr>
              <a:t>ext</a:t>
            </a:r>
            <a:r>
              <a:rPr lang="vi-VN" sz="2700" i="1" dirty="0">
                <a:solidFill>
                  <a:srgbClr val="0070C0"/>
                </a:solidFill>
              </a:rPr>
              <a:t>)</a:t>
            </a:r>
            <a:br>
              <a:rPr lang="vi-VN" sz="2700" b="1" dirty="0">
                <a:solidFill>
                  <a:srgbClr val="0070C0"/>
                </a:solidFill>
                <a:latin typeface="Times New Roman" panose="02020603050405020304" pitchFamily="18" charset="0"/>
                <a:cs typeface="Times New Roman" panose="02020603050405020304" pitchFamily="18" charset="0"/>
              </a:rPr>
            </a:br>
            <a:endParaRPr lang="en-US" sz="27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76400"/>
            <a:ext cx="11658600" cy="50292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 TỔNG QUAN VỀ VĂN BẢN HỌC THUẬT</a:t>
            </a:r>
          </a:p>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a:t>
            </a:r>
            <a:r>
              <a:rPr lang="en-US" sz="2600" b="1" dirty="0">
                <a:solidFill>
                  <a:srgbClr val="0070C0"/>
                </a:solidFill>
                <a:latin typeface="Times New Roman" panose="02020603050405020304" pitchFamily="18" charset="0"/>
                <a:cs typeface="Times New Roman" panose="02020603050405020304" pitchFamily="18" charset="0"/>
              </a:rPr>
              <a:t>5</a:t>
            </a:r>
            <a:r>
              <a:rPr lang="vi-VN" sz="2600" b="1" dirty="0">
                <a:solidFill>
                  <a:srgbClr val="0070C0"/>
                </a:solidFill>
                <a:latin typeface="Times New Roman" panose="02020603050405020304" pitchFamily="18" charset="0"/>
                <a:cs typeface="Times New Roman" panose="02020603050405020304" pitchFamily="18" charset="0"/>
              </a:rPr>
              <a:t>. Đặc điểm ngôn ngữ của văn bản học thuật</a:t>
            </a:r>
          </a:p>
          <a:p>
            <a:pPr marL="0" indent="0">
              <a:spcBef>
                <a:spcPts val="0"/>
              </a:spcBef>
              <a:buNone/>
            </a:pPr>
            <a:r>
              <a:rPr lang="vi-VN" sz="2600" b="1" i="1" dirty="0">
                <a:solidFill>
                  <a:srgbClr val="0070C0"/>
                </a:solidFill>
                <a:latin typeface="Times New Roman" panose="02020603050405020304" pitchFamily="18" charset="0"/>
                <a:cs typeface="Times New Roman" panose="02020603050405020304" pitchFamily="18" charset="0"/>
              </a:rPr>
              <a:t>2.</a:t>
            </a:r>
            <a:r>
              <a:rPr lang="en-US" sz="2600" b="1" i="1" dirty="0">
                <a:solidFill>
                  <a:srgbClr val="0070C0"/>
                </a:solidFill>
                <a:latin typeface="Times New Roman" panose="02020603050405020304" pitchFamily="18" charset="0"/>
                <a:cs typeface="Times New Roman" panose="02020603050405020304" pitchFamily="18" charset="0"/>
              </a:rPr>
              <a:t>5</a:t>
            </a:r>
            <a:r>
              <a:rPr lang="vi-VN" sz="2600" b="1" i="1" dirty="0">
                <a:solidFill>
                  <a:srgbClr val="0070C0"/>
                </a:solidFill>
                <a:latin typeface="Times New Roman" panose="02020603050405020304" pitchFamily="18" charset="0"/>
                <a:cs typeface="Times New Roman" panose="02020603050405020304" pitchFamily="18" charset="0"/>
              </a:rPr>
              <a:t>.1. Đặc điểm từ ngữ</a:t>
            </a:r>
            <a:endParaRPr lang="en-US" sz="2600" b="1" i="1" dirty="0">
              <a:solidFill>
                <a:srgbClr val="0070C0"/>
              </a:solidFill>
              <a:latin typeface="Times New Roman" panose="02020603050405020304" pitchFamily="18" charset="0"/>
              <a:cs typeface="Times New Roman" panose="02020603050405020304" pitchFamily="18" charset="0"/>
            </a:endParaRPr>
          </a:p>
          <a:p>
            <a:pPr marL="0" indent="0" algn="just">
              <a:buNone/>
            </a:pPr>
            <a:r>
              <a:rPr lang="vi-VN" sz="2200" dirty="0">
                <a:latin typeface="Arial" panose="020B0604020202020204" pitchFamily="34" charset="0"/>
                <a:cs typeface="Arial" panose="020B0604020202020204" pitchFamily="34" charset="0"/>
              </a:rPr>
              <a:t>- Đơn nghĩa, chính xác, trung hòa về cảm xúc</a:t>
            </a:r>
            <a:endParaRPr lang="en-US" sz="2200" dirty="0">
              <a:latin typeface="Arial" panose="020B0604020202020204" pitchFamily="34" charset="0"/>
              <a:cs typeface="Arial" panose="020B0604020202020204" pitchFamily="34" charset="0"/>
            </a:endParaRPr>
          </a:p>
          <a:p>
            <a:pPr marL="0" indent="0" algn="just">
              <a:buNone/>
            </a:pPr>
            <a:r>
              <a:rPr lang="vi-VN" sz="2200" dirty="0">
                <a:latin typeface="Arial" panose="020B0604020202020204" pitchFamily="34" charset="0"/>
                <a:cs typeface="Arial" panose="020B0604020202020204" pitchFamily="34" charset="0"/>
              </a:rPr>
              <a:t>- Tỷ lệ lớn các từ ngữ khoa học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chung</a:t>
            </a:r>
            <a:r>
              <a:rPr lang="vi-VN" sz="2200" dirty="0">
                <a:latin typeface="Arial" panose="020B0604020202020204" pitchFamily="34" charset="0"/>
                <a:cs typeface="Arial" panose="020B0604020202020204" pitchFamily="34" charset="0"/>
              </a:rPr>
              <a:t> (academic words) và thuật ngữ chuyên ngành (terminology)</a:t>
            </a:r>
            <a:endParaRPr lang="en-US" sz="2200" dirty="0">
              <a:latin typeface="Arial" panose="020B0604020202020204" pitchFamily="34" charset="0"/>
              <a:cs typeface="Arial" panose="020B0604020202020204" pitchFamily="34" charset="0"/>
            </a:endParaRPr>
          </a:p>
          <a:p>
            <a:pPr marL="0" indent="0" algn="just">
              <a:buNone/>
            </a:pPr>
            <a:r>
              <a:rPr lang="vi-VN" sz="2200" dirty="0">
                <a:latin typeface="Arial" panose="020B0604020202020204" pitchFamily="34" charset="0"/>
                <a:cs typeface="Arial" panose="020B0604020202020204" pitchFamily="34" charset="0"/>
              </a:rPr>
              <a:t>- Từ loại phổ biến là danh từ (định danh hóa hoạt động, tính chất, thuộc tính,…)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biểu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khái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niệm</a:t>
            </a:r>
            <a:r>
              <a:rPr lang="en-US" sz="2200" dirty="0">
                <a:latin typeface="Arial" panose="020B0604020202020204" pitchFamily="34" charset="0"/>
                <a:cs typeface="Arial" panose="020B0604020202020204" pitchFamily="34" charset="0"/>
              </a:rPr>
              <a:t> khoa </a:t>
            </a:r>
            <a:r>
              <a:rPr lang="en-US" sz="2200" dirty="0" err="1">
                <a:latin typeface="Arial" panose="020B0604020202020204" pitchFamily="34" charset="0"/>
                <a:cs typeface="Arial" panose="020B0604020202020204" pitchFamily="34" charset="0"/>
              </a:rPr>
              <a:t>học</a:t>
            </a:r>
            <a:endParaRPr lang="en-US" sz="2200" dirty="0">
              <a:latin typeface="Arial" panose="020B0604020202020204" pitchFamily="34" charset="0"/>
              <a:cs typeface="Arial" panose="020B0604020202020204" pitchFamily="34" charset="0"/>
            </a:endParaRPr>
          </a:p>
          <a:p>
            <a:pPr marL="0" indent="0" algn="just">
              <a:buNone/>
            </a:pPr>
            <a:r>
              <a:rPr lang="vi-VN" sz="2200" dirty="0">
                <a:latin typeface="Arial" panose="020B0604020202020204" pitchFamily="34" charset="0"/>
                <a:cs typeface="Arial" panose="020B0604020202020204" pitchFamily="34" charset="0"/>
              </a:rPr>
              <a:t>- Đại từ được sử dụng chủ yếu ở ngôi </a:t>
            </a:r>
            <a:r>
              <a:rPr lang="en-US" sz="2200" dirty="0" err="1">
                <a:latin typeface="Arial" panose="020B0604020202020204" pitchFamily="34" charset="0"/>
                <a:cs typeface="Arial" panose="020B0604020202020204" pitchFamily="34" charset="0"/>
              </a:rPr>
              <a:t>thứ</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nhiều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ngôi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thứ</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nhiều</a:t>
            </a:r>
            <a:r>
              <a:rPr lang="vi-VN" sz="2200" dirty="0">
                <a:cs typeface="Arial" panose="020B0604020202020204" pitchFamily="34" charset="0"/>
              </a:rPr>
              <a:t> </a:t>
            </a:r>
            <a:endParaRPr lang="en-US" sz="2200" dirty="0">
              <a:latin typeface="Arial" panose="020B0604020202020204" pitchFamily="34" charset="0"/>
              <a:cs typeface="Arial" panose="020B0604020202020204" pitchFamily="34" charset="0"/>
            </a:endParaRPr>
          </a:p>
          <a:p>
            <a:pPr marL="0" indent="0">
              <a:buNone/>
            </a:pPr>
            <a:endParaRPr lang="vi-V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74781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2700" i="1" dirty="0">
                <a:solidFill>
                  <a:srgbClr val="0070C0"/>
                </a:solidFill>
              </a:rPr>
              <a:t>(</a:t>
            </a:r>
            <a:r>
              <a:rPr lang="vi-VN" sz="2800" i="1" dirty="0">
                <a:solidFill>
                  <a:srgbClr val="0070C0"/>
                </a:solidFill>
              </a:rPr>
              <a:t>An Overview of Academic </a:t>
            </a:r>
            <a:r>
              <a:rPr lang="en-US" sz="2800" i="1" dirty="0">
                <a:solidFill>
                  <a:srgbClr val="0070C0"/>
                </a:solidFill>
                <a:latin typeface="Times New Roman" panose="02020603050405020304" pitchFamily="18" charset="0"/>
                <a:cs typeface="Times New Roman" panose="02020603050405020304" pitchFamily="18" charset="0"/>
              </a:rPr>
              <a:t>L</a:t>
            </a:r>
            <a:r>
              <a:rPr lang="vi-VN" sz="2800" i="1" dirty="0">
                <a:solidFill>
                  <a:srgbClr val="0070C0"/>
                </a:solidFill>
              </a:rPr>
              <a:t>anguage &amp; Academic </a:t>
            </a:r>
            <a:r>
              <a:rPr lang="en-US" sz="2800" i="1" dirty="0">
                <a:solidFill>
                  <a:srgbClr val="0070C0"/>
                </a:solidFill>
                <a:latin typeface="Times New Roman" panose="02020603050405020304" pitchFamily="18" charset="0"/>
                <a:cs typeface="Times New Roman" panose="02020603050405020304" pitchFamily="18" charset="0"/>
              </a:rPr>
              <a:t>T</a:t>
            </a:r>
            <a:r>
              <a:rPr lang="vi-VN" sz="2800" i="1" dirty="0">
                <a:solidFill>
                  <a:srgbClr val="0070C0"/>
                </a:solidFill>
              </a:rPr>
              <a:t>ext</a:t>
            </a:r>
            <a:r>
              <a:rPr lang="vi-VN" sz="2700" i="1" dirty="0">
                <a:solidFill>
                  <a:srgbClr val="0070C0"/>
                </a:solidFill>
              </a:rPr>
              <a:t>)</a:t>
            </a:r>
            <a:br>
              <a:rPr lang="vi-VN" sz="2700" b="1" dirty="0">
                <a:solidFill>
                  <a:srgbClr val="0070C0"/>
                </a:solidFill>
                <a:latin typeface="Times New Roman" panose="02020603050405020304" pitchFamily="18" charset="0"/>
                <a:cs typeface="Times New Roman" panose="02020603050405020304" pitchFamily="18" charset="0"/>
              </a:rPr>
            </a:br>
            <a:endParaRPr lang="en-US" sz="27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76400"/>
            <a:ext cx="11658600" cy="50292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 TỔNG QUAN VỀ VĂN BẢN HỌC THUẬT</a:t>
            </a:r>
          </a:p>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a:t>
            </a:r>
            <a:r>
              <a:rPr lang="en-US" sz="2600" b="1" dirty="0">
                <a:solidFill>
                  <a:srgbClr val="0070C0"/>
                </a:solidFill>
                <a:latin typeface="Times New Roman" panose="02020603050405020304" pitchFamily="18" charset="0"/>
                <a:cs typeface="Times New Roman" panose="02020603050405020304" pitchFamily="18" charset="0"/>
              </a:rPr>
              <a:t>5</a:t>
            </a:r>
            <a:r>
              <a:rPr lang="vi-VN" sz="2600" b="1" dirty="0">
                <a:solidFill>
                  <a:srgbClr val="0070C0"/>
                </a:solidFill>
                <a:latin typeface="Times New Roman" panose="02020603050405020304" pitchFamily="18" charset="0"/>
                <a:cs typeface="Times New Roman" panose="02020603050405020304" pitchFamily="18" charset="0"/>
              </a:rPr>
              <a:t>. Đặc điểm ngôn ngữ của văn bản học thuật</a:t>
            </a:r>
          </a:p>
          <a:p>
            <a:pPr marL="0" indent="0">
              <a:spcBef>
                <a:spcPts val="0"/>
              </a:spcBef>
              <a:buNone/>
            </a:pPr>
            <a:r>
              <a:rPr lang="vi-VN" sz="2600" b="1" i="1" dirty="0">
                <a:solidFill>
                  <a:srgbClr val="0070C0"/>
                </a:solidFill>
                <a:latin typeface="Times New Roman" panose="02020603050405020304" pitchFamily="18" charset="0"/>
                <a:cs typeface="Times New Roman" panose="02020603050405020304" pitchFamily="18" charset="0"/>
              </a:rPr>
              <a:t>2.</a:t>
            </a:r>
            <a:r>
              <a:rPr lang="en-US" sz="2600" b="1" i="1" dirty="0">
                <a:solidFill>
                  <a:srgbClr val="0070C0"/>
                </a:solidFill>
                <a:latin typeface="Times New Roman" panose="02020603050405020304" pitchFamily="18" charset="0"/>
                <a:cs typeface="Times New Roman" panose="02020603050405020304" pitchFamily="18" charset="0"/>
              </a:rPr>
              <a:t>5</a:t>
            </a:r>
            <a:r>
              <a:rPr lang="vi-VN" sz="2600" b="1" i="1" dirty="0">
                <a:solidFill>
                  <a:srgbClr val="0070C0"/>
                </a:solidFill>
                <a:latin typeface="Times New Roman" panose="02020603050405020304" pitchFamily="18" charset="0"/>
                <a:cs typeface="Times New Roman" panose="02020603050405020304" pitchFamily="18" charset="0"/>
              </a:rPr>
              <a:t>.2. Đặc điểm cú pháp</a:t>
            </a:r>
            <a:endParaRPr lang="en-US" sz="2600" b="1" i="1" dirty="0">
              <a:solidFill>
                <a:srgbClr val="0070C0"/>
              </a:solidFill>
              <a:latin typeface="Times New Roman" panose="02020603050405020304" pitchFamily="18" charset="0"/>
              <a:cs typeface="Times New Roman" panose="02020603050405020304" pitchFamily="18" charset="0"/>
            </a:endParaRPr>
          </a:p>
          <a:p>
            <a:pPr marL="0" indent="0">
              <a:buNone/>
            </a:pPr>
            <a:r>
              <a:rPr lang="vi-VN"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Câu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vị</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báo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cú</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pháp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chuẩn</a:t>
            </a: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Câu có kết cấu hoàn chỉnh, chặt chẽ, rõ ràng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lạc</a:t>
            </a:r>
            <a:endParaRPr lang="en-US" sz="2200" dirty="0">
              <a:latin typeface="Arial" panose="020B0604020202020204" pitchFamily="34" charset="0"/>
              <a:cs typeface="Arial" panose="020B0604020202020204" pitchFamily="34" charset="0"/>
            </a:endParaRPr>
          </a:p>
          <a:p>
            <a:pPr marL="0" indent="0">
              <a:buNone/>
            </a:pPr>
            <a:r>
              <a:rPr lang="vi-VN" sz="2200" dirty="0">
                <a:latin typeface="Arial" panose="020B0604020202020204" pitchFamily="34" charset="0"/>
                <a:cs typeface="Arial" panose="020B0604020202020204" pitchFamily="34" charset="0"/>
              </a:rPr>
              <a:t>- Câu có thể khuyết chủ ngữ, chủ ngữ không xác định, vô nhân xưng</a:t>
            </a:r>
            <a:endParaRPr lang="en-US" sz="2200" dirty="0">
              <a:latin typeface="Arial" panose="020B0604020202020204" pitchFamily="34" charset="0"/>
              <a:cs typeface="Arial" panose="020B0604020202020204" pitchFamily="34" charset="0"/>
            </a:endParaRPr>
          </a:p>
          <a:p>
            <a:pPr marL="0" indent="0">
              <a:buNone/>
            </a:pPr>
            <a:r>
              <a:rPr lang="vi-VN" sz="2200" dirty="0">
                <a:latin typeface="Arial" panose="020B0604020202020204" pitchFamily="34" charset="0"/>
                <a:cs typeface="Arial" panose="020B0604020202020204" pitchFamily="34" charset="0"/>
              </a:rPr>
              <a:t>- Thể loại câu chủ yếu là câu tường thuật</a:t>
            </a:r>
            <a:endParaRPr lang="en-US" sz="2200" dirty="0">
              <a:latin typeface="Arial" panose="020B0604020202020204" pitchFamily="34" charset="0"/>
              <a:cs typeface="Arial" panose="020B0604020202020204" pitchFamily="34" charset="0"/>
            </a:endParaRPr>
          </a:p>
          <a:p>
            <a:pPr marL="0" indent="0">
              <a:buNone/>
            </a:pPr>
            <a:r>
              <a:rPr lang="vi-VN" sz="2200" dirty="0">
                <a:latin typeface="Arial" panose="020B0604020202020204" pitchFamily="34" charset="0"/>
                <a:cs typeface="Arial" panose="020B0604020202020204" pitchFamily="34" charset="0"/>
              </a:rPr>
              <a:t>- Loại câu chủ yếu là câu phức, câu ghép có sử dụng các </a:t>
            </a:r>
            <a:r>
              <a:rPr lang="en-US" sz="2200" dirty="0" err="1">
                <a:latin typeface="Arial" panose="020B0604020202020204" pitchFamily="34" charset="0"/>
                <a:cs typeface="Arial" panose="020B0604020202020204" pitchFamily="34" charset="0"/>
              </a:rPr>
              <a:t>liên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vi-VN" sz="2200" dirty="0">
                <a:latin typeface="Arial" panose="020B0604020202020204" pitchFamily="34" charset="0"/>
                <a:cs typeface="Arial" panose="020B0604020202020204" pitchFamily="34" charset="0"/>
              </a:rPr>
              <a:t>, cặp </a:t>
            </a:r>
            <a:r>
              <a:rPr lang="en-US" sz="2200" dirty="0" err="1">
                <a:latin typeface="Arial" panose="020B0604020202020204" pitchFamily="34" charset="0"/>
                <a:cs typeface="Arial" panose="020B0604020202020204" pitchFamily="34" charset="0"/>
              </a:rPr>
              <a:t>liên</a:t>
            </a:r>
            <a:r>
              <a:rPr lang="en-US" sz="2200"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p>
          <a:p>
            <a:pPr marL="0" indent="0">
              <a:buNone/>
            </a:pPr>
            <a:endParaRPr lang="vi-V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08492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2700" i="1" dirty="0">
                <a:solidFill>
                  <a:srgbClr val="0070C0"/>
                </a:solidFill>
              </a:rPr>
              <a:t>(</a:t>
            </a:r>
            <a:r>
              <a:rPr lang="vi-VN" sz="2800" i="1" dirty="0">
                <a:solidFill>
                  <a:srgbClr val="0070C0"/>
                </a:solidFill>
              </a:rPr>
              <a:t>An Overview of Academic </a:t>
            </a:r>
            <a:r>
              <a:rPr lang="en-US" sz="2800" i="1" dirty="0">
                <a:solidFill>
                  <a:srgbClr val="0070C0"/>
                </a:solidFill>
                <a:latin typeface="Times New Roman" panose="02020603050405020304" pitchFamily="18" charset="0"/>
                <a:cs typeface="Times New Roman" panose="02020603050405020304" pitchFamily="18" charset="0"/>
              </a:rPr>
              <a:t>L</a:t>
            </a:r>
            <a:r>
              <a:rPr lang="vi-VN" sz="2800" i="1" dirty="0">
                <a:solidFill>
                  <a:srgbClr val="0070C0"/>
                </a:solidFill>
              </a:rPr>
              <a:t>anguage &amp; Academic </a:t>
            </a:r>
            <a:r>
              <a:rPr lang="en-US" sz="2800" i="1" dirty="0">
                <a:solidFill>
                  <a:srgbClr val="0070C0"/>
                </a:solidFill>
                <a:latin typeface="Times New Roman" panose="02020603050405020304" pitchFamily="18" charset="0"/>
                <a:cs typeface="Times New Roman" panose="02020603050405020304" pitchFamily="18" charset="0"/>
              </a:rPr>
              <a:t>T</a:t>
            </a:r>
            <a:r>
              <a:rPr lang="vi-VN" sz="2800" i="1" dirty="0">
                <a:solidFill>
                  <a:srgbClr val="0070C0"/>
                </a:solidFill>
              </a:rPr>
              <a:t>ext</a:t>
            </a:r>
            <a:r>
              <a:rPr lang="vi-VN" sz="2700" i="1" dirty="0">
                <a:solidFill>
                  <a:srgbClr val="0070C0"/>
                </a:solidFill>
              </a:rPr>
              <a:t>)</a:t>
            </a:r>
            <a:br>
              <a:rPr lang="vi-VN" sz="2700" b="1" dirty="0">
                <a:solidFill>
                  <a:srgbClr val="0070C0"/>
                </a:solidFill>
                <a:latin typeface="Times New Roman" panose="02020603050405020304" pitchFamily="18" charset="0"/>
                <a:cs typeface="Times New Roman" panose="02020603050405020304" pitchFamily="18" charset="0"/>
              </a:rPr>
            </a:br>
            <a:endParaRPr lang="en-US" sz="27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76400"/>
            <a:ext cx="11658600" cy="50292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 TỔNG QUAN VỀ VĂN BẢN HỌC THUẬT</a:t>
            </a:r>
          </a:p>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a:t>
            </a:r>
            <a:r>
              <a:rPr lang="en-US" sz="2600" b="1" dirty="0">
                <a:solidFill>
                  <a:srgbClr val="0070C0"/>
                </a:solidFill>
                <a:latin typeface="Times New Roman" panose="02020603050405020304" pitchFamily="18" charset="0"/>
                <a:cs typeface="Times New Roman" panose="02020603050405020304" pitchFamily="18" charset="0"/>
              </a:rPr>
              <a:t>6</a:t>
            </a:r>
            <a:r>
              <a:rPr lang="vi-VN"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Liên</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kết</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và</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mạch</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lạc</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văn</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bản</a:t>
            </a:r>
            <a:endParaRPr lang="vi-VN" sz="2600" b="1" dirty="0">
              <a:solidFill>
                <a:srgbClr val="0070C0"/>
              </a:solidFill>
              <a:latin typeface="Times New Roman" panose="02020603050405020304" pitchFamily="18" charset="0"/>
              <a:cs typeface="Times New Roman" panose="02020603050405020304" pitchFamily="18" charset="0"/>
            </a:endParaRPr>
          </a:p>
          <a:p>
            <a:pPr marL="0" indent="0" algn="just">
              <a:buNone/>
            </a:pPr>
            <a:r>
              <a:rPr lang="vi-VN" sz="2200" dirty="0">
                <a:latin typeface="Arial" panose="020B0604020202020204" pitchFamily="34" charset="0"/>
                <a:cs typeface="Arial" panose="020B0604020202020204" pitchFamily="34" charset="0"/>
              </a:rPr>
              <a:t>Liên kết văn bản là loại liên kết chỉ có ở cấp độ văn bản, là trình tự sắp xếp các phần, các đoạn và mạng lưới các mối quan hệ qua lại giữa các câu, các đoạn, các phần của văn bản. Tính mạch lạc, khúc chiết, logíc của văn bản được quyết định bởi </a:t>
            </a:r>
            <a:r>
              <a:rPr lang="en-US" sz="2200" dirty="0">
                <a:latin typeface="Arial" panose="020B0604020202020204" pitchFamily="34" charset="0"/>
                <a:cs typeface="Arial" panose="020B0604020202020204" pitchFamily="34" charset="0"/>
              </a:rPr>
              <a:t>t</a:t>
            </a:r>
            <a:r>
              <a:rPr lang="vi-VN" sz="2200" dirty="0">
                <a:latin typeface="Arial" panose="020B0604020202020204" pitchFamily="34" charset="0"/>
                <a:cs typeface="Arial" panose="020B0604020202020204" pitchFamily="34" charset="0"/>
              </a:rPr>
              <a:t>ính liên kết văn bản</a:t>
            </a:r>
            <a:r>
              <a:rPr lang="en-US" sz="2200" dirty="0">
                <a:latin typeface="Arial" panose="020B0604020202020204" pitchFamily="34" charset="0"/>
                <a:cs typeface="Arial" panose="020B0604020202020204" pitchFamily="34" charset="0"/>
              </a:rPr>
              <a:t>. </a:t>
            </a:r>
          </a:p>
          <a:p>
            <a:pPr marL="0" indent="0" algn="just">
              <a:buNone/>
            </a:pP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sự</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hợp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rõ</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ràng</a:t>
            </a:r>
            <a:r>
              <a:rPr lang="en-US" sz="2200" dirty="0">
                <a:latin typeface="Arial" panose="020B0604020202020204" pitchFamily="34" charset="0"/>
                <a:cs typeface="Arial" panose="020B0604020202020204" pitchFamily="34" charset="0"/>
              </a:rPr>
              <a:t>, logic) </a:t>
            </a:r>
            <a:r>
              <a:rPr lang="en-US" sz="2200" dirty="0" err="1">
                <a:latin typeface="Arial" panose="020B0604020202020204" pitchFamily="34" charset="0"/>
                <a:cs typeface="Arial" panose="020B0604020202020204" pitchFamily="34" charset="0"/>
              </a:rPr>
              <a:t>giữa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câu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đoạn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tạo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thành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cấu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trúc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hoàn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chỉnh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đảm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truyền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tải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nội</a:t>
            </a:r>
            <a:r>
              <a:rPr lang="en-US" sz="2200" dirty="0">
                <a:latin typeface="Arial" panose="020B0604020202020204" pitchFamily="34" charset="0"/>
                <a:cs typeface="Arial" panose="020B0604020202020204" pitchFamily="34" charset="0"/>
              </a:rPr>
              <a:t> dung </a:t>
            </a:r>
            <a:r>
              <a:rPr lang="en-US" sz="2200" dirty="0" err="1">
                <a:latin typeface="Arial" panose="020B0604020202020204" pitchFamily="34" charset="0"/>
                <a:cs typeface="Arial" panose="020B0604020202020204" pitchFamily="34" charset="0"/>
              </a:rPr>
              <a:t>trọn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vẹn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hướng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tới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mục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đích</a:t>
            </a:r>
            <a:r>
              <a:rPr lang="en-US" sz="2200" dirty="0">
                <a:latin typeface="Arial" panose="020B0604020202020204" pitchFamily="34" charset="0"/>
                <a:cs typeface="Arial" panose="020B0604020202020204" pitchFamily="34" charset="0"/>
              </a:rPr>
              <a:t>. </a:t>
            </a:r>
          </a:p>
          <a:p>
            <a:pPr marL="0" indent="0" algn="just">
              <a:buNone/>
            </a:pPr>
            <a:r>
              <a:rPr lang="en-US" sz="2200" dirty="0">
                <a:latin typeface="Arial" panose="020B0604020202020204" pitchFamily="34" charset="0"/>
                <a:cs typeface="Arial" panose="020B0604020202020204" pitchFamily="34" charset="0"/>
              </a:rPr>
              <a:t>L</a:t>
            </a:r>
            <a:r>
              <a:rPr lang="vi-VN" sz="2200" dirty="0">
                <a:latin typeface="Arial" panose="020B0604020202020204" pitchFamily="34" charset="0"/>
                <a:cs typeface="Arial" panose="020B0604020202020204" pitchFamily="34" charset="0"/>
              </a:rPr>
              <a:t>iên kết văn bản</a:t>
            </a:r>
            <a:r>
              <a:rPr lang="en-US" sz="2200"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gồm: </a:t>
            </a:r>
            <a:endParaRPr lang="en-US" sz="2200" dirty="0">
              <a:latin typeface="Arial" panose="020B0604020202020204" pitchFamily="34" charset="0"/>
              <a:cs typeface="Arial" panose="020B0604020202020204" pitchFamily="34" charset="0"/>
            </a:endParaRPr>
          </a:p>
          <a:p>
            <a:pPr algn="just">
              <a:buFontTx/>
              <a:buChar char="-"/>
            </a:pPr>
            <a:r>
              <a:rPr lang="vi-VN" sz="2200" dirty="0">
                <a:latin typeface="Arial" panose="020B0604020202020204" pitchFamily="34" charset="0"/>
                <a:cs typeface="Arial" panose="020B0604020202020204" pitchFamily="34" charset="0"/>
              </a:rPr>
              <a:t>Liên kết nội dung</a:t>
            </a:r>
          </a:p>
          <a:p>
            <a:pPr algn="just">
              <a:buFontTx/>
              <a:buChar char="-"/>
            </a:pPr>
            <a:r>
              <a:rPr lang="vi-VN" sz="2200" dirty="0">
                <a:latin typeface="Arial" panose="020B0604020202020204" pitchFamily="34" charset="0"/>
                <a:cs typeface="Arial" panose="020B0604020202020204" pitchFamily="34" charset="0"/>
              </a:rPr>
              <a:t>Liên kết hình thức</a:t>
            </a:r>
            <a:endParaRPr lang="en-US" sz="2200" dirty="0">
              <a:latin typeface="Arial" panose="020B0604020202020204" pitchFamily="34" charset="0"/>
              <a:cs typeface="Arial" panose="020B0604020202020204" pitchFamily="34" charset="0"/>
            </a:endParaRPr>
          </a:p>
          <a:p>
            <a:pPr marL="0" indent="0" algn="just">
              <a:buNone/>
            </a:pPr>
            <a:endParaRPr lang="en-US" sz="2200" dirty="0">
              <a:latin typeface="Arial" panose="020B0604020202020204" pitchFamily="34" charset="0"/>
              <a:cs typeface="Arial" panose="020B0604020202020204" pitchFamily="34" charset="0"/>
            </a:endParaRPr>
          </a:p>
          <a:p>
            <a:pPr marL="0" indent="0">
              <a:buNone/>
            </a:pPr>
            <a:endParaRPr lang="vi-V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58539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2700" i="1" dirty="0">
                <a:solidFill>
                  <a:srgbClr val="0070C0"/>
                </a:solidFill>
              </a:rPr>
              <a:t>(</a:t>
            </a:r>
            <a:r>
              <a:rPr lang="vi-VN" sz="2800" i="1" dirty="0">
                <a:solidFill>
                  <a:srgbClr val="0070C0"/>
                </a:solidFill>
              </a:rPr>
              <a:t>An Overview of Academic </a:t>
            </a:r>
            <a:r>
              <a:rPr lang="en-US" sz="2800" i="1" dirty="0">
                <a:solidFill>
                  <a:srgbClr val="0070C0"/>
                </a:solidFill>
                <a:latin typeface="Times New Roman" panose="02020603050405020304" pitchFamily="18" charset="0"/>
                <a:cs typeface="Times New Roman" panose="02020603050405020304" pitchFamily="18" charset="0"/>
              </a:rPr>
              <a:t>L</a:t>
            </a:r>
            <a:r>
              <a:rPr lang="vi-VN" sz="2800" i="1" dirty="0">
                <a:solidFill>
                  <a:srgbClr val="0070C0"/>
                </a:solidFill>
              </a:rPr>
              <a:t>anguage &amp; Academic </a:t>
            </a:r>
            <a:r>
              <a:rPr lang="en-US" sz="2800" i="1" dirty="0">
                <a:solidFill>
                  <a:srgbClr val="0070C0"/>
                </a:solidFill>
                <a:latin typeface="Times New Roman" panose="02020603050405020304" pitchFamily="18" charset="0"/>
                <a:cs typeface="Times New Roman" panose="02020603050405020304" pitchFamily="18" charset="0"/>
              </a:rPr>
              <a:t>T</a:t>
            </a:r>
            <a:r>
              <a:rPr lang="vi-VN" sz="2800" i="1" dirty="0">
                <a:solidFill>
                  <a:srgbClr val="0070C0"/>
                </a:solidFill>
              </a:rPr>
              <a:t>ext</a:t>
            </a:r>
            <a:r>
              <a:rPr lang="vi-VN" sz="2700" i="1" dirty="0">
                <a:solidFill>
                  <a:srgbClr val="0070C0"/>
                </a:solidFill>
              </a:rPr>
              <a:t>)</a:t>
            </a:r>
            <a:br>
              <a:rPr lang="vi-VN" sz="2700" b="1" dirty="0">
                <a:solidFill>
                  <a:srgbClr val="0070C0"/>
                </a:solidFill>
                <a:latin typeface="Times New Roman" panose="02020603050405020304" pitchFamily="18" charset="0"/>
                <a:cs typeface="Times New Roman" panose="02020603050405020304" pitchFamily="18" charset="0"/>
              </a:rPr>
            </a:br>
            <a:endParaRPr lang="en-US" sz="27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76400"/>
            <a:ext cx="11658600" cy="50292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 TỔNG QUAN VỀ VĂN BẢN HỌC THUẬT</a:t>
            </a:r>
          </a:p>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a:t>
            </a:r>
            <a:r>
              <a:rPr lang="en-US" sz="2600" b="1" dirty="0">
                <a:solidFill>
                  <a:srgbClr val="0070C0"/>
                </a:solidFill>
                <a:latin typeface="Times New Roman" panose="02020603050405020304" pitchFamily="18" charset="0"/>
                <a:cs typeface="Times New Roman" panose="02020603050405020304" pitchFamily="18" charset="0"/>
              </a:rPr>
              <a:t>6</a:t>
            </a:r>
            <a:r>
              <a:rPr lang="vi-VN"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Liên</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kết</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và</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mạch</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lạc</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văn</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bản</a:t>
            </a:r>
            <a:endParaRPr lang="vi-VN" sz="2600" b="1" dirty="0">
              <a:solidFill>
                <a:srgbClr val="0070C0"/>
              </a:solidFill>
              <a:latin typeface="Times New Roman" panose="02020603050405020304" pitchFamily="18" charset="0"/>
              <a:cs typeface="Times New Roman" panose="02020603050405020304" pitchFamily="18" charset="0"/>
            </a:endParaRPr>
          </a:p>
          <a:p>
            <a:pPr marL="0" indent="0">
              <a:spcBef>
                <a:spcPts val="0"/>
              </a:spcBef>
              <a:buNone/>
            </a:pPr>
            <a:r>
              <a:rPr lang="vi-VN" sz="2600" b="1" i="1" dirty="0">
                <a:solidFill>
                  <a:srgbClr val="0070C0"/>
                </a:solidFill>
                <a:latin typeface="Times New Roman" panose="02020603050405020304" pitchFamily="18" charset="0"/>
                <a:cs typeface="Times New Roman" panose="02020603050405020304" pitchFamily="18" charset="0"/>
              </a:rPr>
              <a:t>2.</a:t>
            </a:r>
            <a:r>
              <a:rPr lang="en-US" sz="2600" b="1" i="1" dirty="0">
                <a:solidFill>
                  <a:srgbClr val="0070C0"/>
                </a:solidFill>
                <a:latin typeface="Times New Roman" panose="02020603050405020304" pitchFamily="18" charset="0"/>
                <a:cs typeface="Times New Roman" panose="02020603050405020304" pitchFamily="18" charset="0"/>
              </a:rPr>
              <a:t>6</a:t>
            </a:r>
            <a:r>
              <a:rPr lang="vi-VN" sz="2600" b="1" i="1" dirty="0">
                <a:solidFill>
                  <a:srgbClr val="0070C0"/>
                </a:solidFill>
                <a:latin typeface="Times New Roman" panose="02020603050405020304" pitchFamily="18" charset="0"/>
                <a:cs typeface="Times New Roman" panose="02020603050405020304" pitchFamily="18" charset="0"/>
              </a:rPr>
              <a:t>.</a:t>
            </a:r>
            <a:r>
              <a:rPr lang="en-US" sz="2600" b="1" i="1" dirty="0">
                <a:solidFill>
                  <a:srgbClr val="0070C0"/>
                </a:solidFill>
                <a:latin typeface="Times New Roman" panose="02020603050405020304" pitchFamily="18" charset="0"/>
                <a:cs typeface="Times New Roman" panose="02020603050405020304" pitchFamily="18" charset="0"/>
              </a:rPr>
              <a:t>1</a:t>
            </a:r>
            <a:r>
              <a:rPr lang="vi-VN" sz="2600" b="1" i="1" dirty="0">
                <a:solidFill>
                  <a:srgbClr val="0070C0"/>
                </a:solidFill>
                <a:latin typeface="Times New Roman" panose="02020603050405020304" pitchFamily="18" charset="0"/>
                <a:cs typeface="Times New Roman" panose="02020603050405020304" pitchFamily="18" charset="0"/>
              </a:rPr>
              <a:t>. Liên kết </a:t>
            </a:r>
            <a:r>
              <a:rPr lang="en-US" sz="2600" b="1" i="1" dirty="0" err="1">
                <a:solidFill>
                  <a:srgbClr val="0070C0"/>
                </a:solidFill>
                <a:latin typeface="Times New Roman" panose="02020603050405020304" pitchFamily="18" charset="0"/>
                <a:cs typeface="Times New Roman" panose="02020603050405020304" pitchFamily="18" charset="0"/>
              </a:rPr>
              <a:t>nội</a:t>
            </a:r>
            <a:r>
              <a:rPr lang="en-US" sz="2600" b="1" i="1" dirty="0">
                <a:solidFill>
                  <a:srgbClr val="0070C0"/>
                </a:solidFill>
                <a:latin typeface="Times New Roman" panose="02020603050405020304" pitchFamily="18" charset="0"/>
                <a:cs typeface="Times New Roman" panose="02020603050405020304" pitchFamily="18" charset="0"/>
              </a:rPr>
              <a:t> dung</a:t>
            </a:r>
          </a:p>
          <a:p>
            <a:pPr marL="0" indent="0" algn="just">
              <a:lnSpc>
                <a:spcPts val="3100"/>
              </a:lnSpc>
              <a:buNone/>
            </a:pPr>
            <a:r>
              <a:rPr lang="vi-VN" sz="2200" b="1" i="1" u="sng" dirty="0"/>
              <a:t>Liên kết nội dung</a:t>
            </a:r>
            <a:r>
              <a:rPr lang="vi-VN" sz="2200" dirty="0"/>
              <a:t>:</a:t>
            </a:r>
            <a:r>
              <a:rPr lang="en-US" sz="2200" dirty="0"/>
              <a:t> </a:t>
            </a:r>
            <a:r>
              <a:rPr lang="vi-VN" sz="2200" dirty="0">
                <a:latin typeface="Arial" panose="020B0604020202020204" pitchFamily="34" charset="0"/>
                <a:cs typeface="Arial" panose="020B0604020202020204" pitchFamily="34" charset="0"/>
              </a:rPr>
              <a:t>mạng lưới liên hệ logic - ngữ nghĩa giữa các câu, các đoạn, các phần hướng về cùng một chủ đề</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cả</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lập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luận</a:t>
            </a:r>
            <a:r>
              <a:rPr lang="en-US" sz="2200" dirty="0">
                <a:latin typeface="Arial" panose="020B0604020202020204" pitchFamily="34" charset="0"/>
                <a:cs typeface="Arial" panose="020B0604020202020204" pitchFamily="34" charset="0"/>
              </a:rPr>
              <a:t> logic</a:t>
            </a:r>
            <a:r>
              <a:rPr lang="vi-VN" sz="2200" dirty="0">
                <a:latin typeface="Arial" panose="020B0604020202020204" pitchFamily="34" charset="0"/>
                <a:cs typeface="Arial" panose="020B0604020202020204" pitchFamily="34" charset="0"/>
              </a:rPr>
              <a:t>. Liên kết nội dung được thể hiện ở trật tự hợp lý giữa các phần, các đoạn, các câu trong văn bản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trình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bày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luận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điểm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khái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đến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cụ</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thể</a:t>
            </a:r>
            <a:r>
              <a:rPr lang="vi-VN" sz="2200" dirty="0">
                <a:latin typeface="Arial" panose="020B0604020202020204" pitchFamily="34" charset="0"/>
                <a:cs typeface="Arial" panose="020B0604020202020204" pitchFamily="34" charset="0"/>
              </a:rPr>
              <a:t>. </a:t>
            </a:r>
            <a:endParaRPr lang="en-US" sz="2200" dirty="0">
              <a:latin typeface="Arial" panose="020B0604020202020204" pitchFamily="34" charset="0"/>
              <a:cs typeface="Arial" panose="020B0604020202020204" pitchFamily="34" charset="0"/>
            </a:endParaRPr>
          </a:p>
          <a:p>
            <a:pPr marL="0" indent="0" algn="just">
              <a:lnSpc>
                <a:spcPts val="3100"/>
              </a:lnSpc>
              <a:buNone/>
            </a:pP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phương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thức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nội</a:t>
            </a:r>
            <a:r>
              <a:rPr lang="en-US" sz="2200" dirty="0">
                <a:latin typeface="Arial" panose="020B0604020202020204" pitchFamily="34" charset="0"/>
                <a:cs typeface="Arial" panose="020B0604020202020204" pitchFamily="34" charset="0"/>
              </a:rPr>
              <a:t> dung </a:t>
            </a:r>
            <a:r>
              <a:rPr lang="en-US" sz="2200" dirty="0" err="1">
                <a:latin typeface="Arial" panose="020B0604020202020204" pitchFamily="34" charset="0"/>
                <a:cs typeface="Arial" panose="020B0604020202020204" pitchFamily="34" charset="0"/>
              </a:rPr>
              <a:t>gồm</a:t>
            </a:r>
            <a:r>
              <a:rPr lang="en-US" sz="2200" dirty="0">
                <a:latin typeface="Arial" panose="020B0604020202020204" pitchFamily="34" charset="0"/>
                <a:cs typeface="Arial" panose="020B0604020202020204" pitchFamily="34" charset="0"/>
              </a:rPr>
              <a:t>:</a:t>
            </a:r>
          </a:p>
          <a:p>
            <a:pPr algn="just">
              <a:lnSpc>
                <a:spcPts val="3100"/>
              </a:lnSpc>
              <a:buFontTx/>
              <a:buChar char="-"/>
            </a:pPr>
            <a:r>
              <a:rPr lang="en-US" sz="2200" dirty="0" err="1">
                <a:latin typeface="Arial" panose="020B0604020202020204" pitchFamily="34" charset="0"/>
                <a:cs typeface="Arial" panose="020B0604020202020204" pitchFamily="34" charset="0"/>
              </a:rPr>
              <a:t>Sự</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sắp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xếp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đoạn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câu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theo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trật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tự</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hợp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lý</a:t>
            </a:r>
            <a:endParaRPr lang="en-US" sz="2200" dirty="0">
              <a:latin typeface="Arial" panose="020B0604020202020204" pitchFamily="34" charset="0"/>
              <a:cs typeface="Arial" panose="020B0604020202020204" pitchFamily="34" charset="0"/>
            </a:endParaRPr>
          </a:p>
          <a:p>
            <a:pPr algn="just">
              <a:lnSpc>
                <a:spcPts val="3100"/>
              </a:lnSpc>
              <a:buFontTx/>
              <a:buChar char="-"/>
            </a:pPr>
            <a:r>
              <a:rPr lang="en-US" sz="2200" dirty="0" err="1">
                <a:latin typeface="Arial" panose="020B0604020202020204" pitchFamily="34" charset="0"/>
                <a:cs typeface="Arial" panose="020B0604020202020204" pitchFamily="34" charset="0"/>
              </a:rPr>
              <a:t>Lặp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chủ</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yếu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lặp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lại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khóa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a:t>
            </a:r>
          </a:p>
          <a:p>
            <a:pPr algn="just">
              <a:lnSpc>
                <a:spcPts val="3100"/>
              </a:lnSpc>
              <a:buFontTx/>
              <a:buChar char="-"/>
            </a:pPr>
            <a:r>
              <a:rPr lang="en-US" sz="2200" dirty="0" err="1">
                <a:latin typeface="Arial" panose="020B0604020202020204" pitchFamily="34" charset="0"/>
                <a:cs typeface="Arial" panose="020B0604020202020204" pitchFamily="34" charset="0"/>
              </a:rPr>
              <a:t>Thế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đại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dụng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đại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quán</a:t>
            </a:r>
            <a:r>
              <a:rPr lang="en-US" sz="2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4536607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2700" i="1" dirty="0">
                <a:solidFill>
                  <a:srgbClr val="0070C0"/>
                </a:solidFill>
              </a:rPr>
              <a:t>(</a:t>
            </a:r>
            <a:r>
              <a:rPr lang="vi-VN" sz="2800" i="1" dirty="0">
                <a:solidFill>
                  <a:srgbClr val="0070C0"/>
                </a:solidFill>
              </a:rPr>
              <a:t>An Overview of Academic </a:t>
            </a:r>
            <a:r>
              <a:rPr lang="en-US" sz="2800" i="1" dirty="0">
                <a:solidFill>
                  <a:srgbClr val="0070C0"/>
                </a:solidFill>
                <a:latin typeface="Times New Roman" panose="02020603050405020304" pitchFamily="18" charset="0"/>
                <a:cs typeface="Times New Roman" panose="02020603050405020304" pitchFamily="18" charset="0"/>
              </a:rPr>
              <a:t>L</a:t>
            </a:r>
            <a:r>
              <a:rPr lang="vi-VN" sz="2800" i="1" dirty="0">
                <a:solidFill>
                  <a:srgbClr val="0070C0"/>
                </a:solidFill>
              </a:rPr>
              <a:t>anguage &amp; Academic </a:t>
            </a:r>
            <a:r>
              <a:rPr lang="en-US" sz="2800" i="1" dirty="0">
                <a:solidFill>
                  <a:srgbClr val="0070C0"/>
                </a:solidFill>
                <a:latin typeface="Times New Roman" panose="02020603050405020304" pitchFamily="18" charset="0"/>
                <a:cs typeface="Times New Roman" panose="02020603050405020304" pitchFamily="18" charset="0"/>
              </a:rPr>
              <a:t>T</a:t>
            </a:r>
            <a:r>
              <a:rPr lang="vi-VN" sz="2800" i="1" dirty="0">
                <a:solidFill>
                  <a:srgbClr val="0070C0"/>
                </a:solidFill>
              </a:rPr>
              <a:t>ext</a:t>
            </a:r>
            <a:r>
              <a:rPr lang="vi-VN" sz="2700" i="1" dirty="0">
                <a:solidFill>
                  <a:srgbClr val="0070C0"/>
                </a:solidFill>
              </a:rPr>
              <a:t>)</a:t>
            </a:r>
            <a:br>
              <a:rPr lang="vi-VN" sz="2700" b="1" dirty="0">
                <a:solidFill>
                  <a:srgbClr val="0070C0"/>
                </a:solidFill>
                <a:latin typeface="Times New Roman" panose="02020603050405020304" pitchFamily="18" charset="0"/>
                <a:cs typeface="Times New Roman" panose="02020603050405020304" pitchFamily="18" charset="0"/>
              </a:rPr>
            </a:br>
            <a:endParaRPr lang="en-US" sz="27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76400"/>
            <a:ext cx="11658600" cy="50292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 TỔNG QUAN VỀ VĂN BẢN HỌC THUẬT</a:t>
            </a:r>
          </a:p>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a:t>
            </a:r>
            <a:r>
              <a:rPr lang="en-US" sz="2600" b="1" dirty="0">
                <a:solidFill>
                  <a:srgbClr val="0070C0"/>
                </a:solidFill>
                <a:latin typeface="Times New Roman" panose="02020603050405020304" pitchFamily="18" charset="0"/>
                <a:cs typeface="Times New Roman" panose="02020603050405020304" pitchFamily="18" charset="0"/>
              </a:rPr>
              <a:t>6</a:t>
            </a:r>
            <a:r>
              <a:rPr lang="vi-VN"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Liên</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kết</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và</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mạch</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lạc</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văn</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bản</a:t>
            </a:r>
            <a:endParaRPr lang="vi-VN" sz="2600" b="1" dirty="0">
              <a:solidFill>
                <a:srgbClr val="0070C0"/>
              </a:solidFill>
              <a:latin typeface="Times New Roman" panose="02020603050405020304" pitchFamily="18" charset="0"/>
              <a:cs typeface="Times New Roman" panose="02020603050405020304" pitchFamily="18" charset="0"/>
            </a:endParaRPr>
          </a:p>
          <a:p>
            <a:pPr marL="0" indent="0">
              <a:spcBef>
                <a:spcPts val="0"/>
              </a:spcBef>
              <a:buNone/>
            </a:pPr>
            <a:r>
              <a:rPr lang="vi-VN" sz="2600" b="1" i="1" dirty="0">
                <a:solidFill>
                  <a:srgbClr val="0070C0"/>
                </a:solidFill>
                <a:latin typeface="Times New Roman" panose="02020603050405020304" pitchFamily="18" charset="0"/>
                <a:cs typeface="Times New Roman" panose="02020603050405020304" pitchFamily="18" charset="0"/>
              </a:rPr>
              <a:t>2.</a:t>
            </a:r>
            <a:r>
              <a:rPr lang="en-US" sz="2600" b="1" i="1" dirty="0">
                <a:solidFill>
                  <a:srgbClr val="0070C0"/>
                </a:solidFill>
                <a:latin typeface="Times New Roman" panose="02020603050405020304" pitchFamily="18" charset="0"/>
                <a:cs typeface="Times New Roman" panose="02020603050405020304" pitchFamily="18" charset="0"/>
              </a:rPr>
              <a:t>6</a:t>
            </a:r>
            <a:r>
              <a:rPr lang="vi-VN" sz="2600" b="1" i="1" dirty="0">
                <a:solidFill>
                  <a:srgbClr val="0070C0"/>
                </a:solidFill>
                <a:latin typeface="Times New Roman" panose="02020603050405020304" pitchFamily="18" charset="0"/>
                <a:cs typeface="Times New Roman" panose="02020603050405020304" pitchFamily="18" charset="0"/>
              </a:rPr>
              <a:t>.</a:t>
            </a:r>
            <a:r>
              <a:rPr lang="en-US" sz="2600" b="1" i="1" dirty="0">
                <a:solidFill>
                  <a:srgbClr val="0070C0"/>
                </a:solidFill>
                <a:latin typeface="Times New Roman" panose="02020603050405020304" pitchFamily="18" charset="0"/>
                <a:cs typeface="Times New Roman" panose="02020603050405020304" pitchFamily="18" charset="0"/>
              </a:rPr>
              <a:t>1</a:t>
            </a:r>
            <a:r>
              <a:rPr lang="vi-VN" sz="2600" b="1" i="1" dirty="0">
                <a:solidFill>
                  <a:srgbClr val="0070C0"/>
                </a:solidFill>
                <a:latin typeface="Times New Roman" panose="02020603050405020304" pitchFamily="18" charset="0"/>
                <a:cs typeface="Times New Roman" panose="02020603050405020304" pitchFamily="18" charset="0"/>
              </a:rPr>
              <a:t>. Liên kết </a:t>
            </a:r>
            <a:r>
              <a:rPr lang="en-US" sz="2600" b="1" i="1" dirty="0" err="1">
                <a:solidFill>
                  <a:srgbClr val="0070C0"/>
                </a:solidFill>
                <a:latin typeface="Times New Roman" panose="02020603050405020304" pitchFamily="18" charset="0"/>
                <a:cs typeface="Times New Roman" panose="02020603050405020304" pitchFamily="18" charset="0"/>
              </a:rPr>
              <a:t>nội</a:t>
            </a:r>
            <a:r>
              <a:rPr lang="en-US" sz="2600" b="1" i="1" dirty="0">
                <a:solidFill>
                  <a:srgbClr val="0070C0"/>
                </a:solidFill>
                <a:latin typeface="Times New Roman" panose="02020603050405020304" pitchFamily="18" charset="0"/>
                <a:cs typeface="Times New Roman" panose="02020603050405020304" pitchFamily="18" charset="0"/>
              </a:rPr>
              <a:t> dung</a:t>
            </a:r>
          </a:p>
          <a:p>
            <a:pPr marL="0" indent="0" algn="just">
              <a:spcBef>
                <a:spcPts val="0"/>
              </a:spcBef>
              <a:buNone/>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Sắp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xếp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hợp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bộ</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phận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thức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trọng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gì</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thay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nội</a:t>
            </a:r>
            <a:r>
              <a:rPr lang="en-US" sz="2200" dirty="0">
                <a:latin typeface="Arial" panose="020B0604020202020204" pitchFamily="34" charset="0"/>
                <a:cs typeface="Arial" panose="020B0604020202020204" pitchFamily="34" charset="0"/>
              </a:rPr>
              <a:t> dung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nói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học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thuật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nói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riêng</a:t>
            </a:r>
            <a:r>
              <a:rPr lang="en-US" sz="2200" dirty="0">
                <a:latin typeface="Arial" panose="020B0604020202020204" pitchFamily="34" charset="0"/>
                <a:cs typeface="Arial" panose="020B0604020202020204" pitchFamily="34" charset="0"/>
              </a:rPr>
              <a:t>. </a:t>
            </a:r>
          </a:p>
          <a:p>
            <a:pPr marL="0" indent="0" algn="just">
              <a:spcBef>
                <a:spcPts val="0"/>
              </a:spcBef>
              <a:buNone/>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Sắp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xếp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hợp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bộ</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phận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cũng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điều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trọng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gì</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thay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hiểu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văm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a:t>
            </a:r>
          </a:p>
          <a:p>
            <a:pPr marL="0" indent="0">
              <a:spcBef>
                <a:spcPts val="0"/>
              </a:spcBef>
              <a:buNone/>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loại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trật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tự</a:t>
            </a:r>
            <a:r>
              <a:rPr lang="en-US" sz="2200" dirty="0">
                <a:latin typeface="Arial" panose="020B0604020202020204" pitchFamily="34" charset="0"/>
                <a:cs typeface="Arial" panose="020B0604020202020204" pitchFamily="34" charset="0"/>
              </a:rPr>
              <a:t> logic </a:t>
            </a:r>
            <a:r>
              <a:rPr lang="en-US" sz="2200" dirty="0" err="1">
                <a:latin typeface="Arial" panose="020B0604020202020204" pitchFamily="34" charset="0"/>
                <a:cs typeface="Arial" panose="020B0604020202020204" pitchFamily="34" charset="0"/>
              </a:rPr>
              <a:t>cơ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dụng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trong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học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thuật</a:t>
            </a:r>
            <a:r>
              <a:rPr lang="en-US" sz="2200" dirty="0">
                <a:latin typeface="Arial" panose="020B0604020202020204" pitchFamily="34" charset="0"/>
                <a:cs typeface="Arial" panose="020B0604020202020204" pitchFamily="34" charset="0"/>
              </a:rPr>
              <a:t>:</a:t>
            </a:r>
          </a:p>
          <a:p>
            <a:pPr marL="0" indent="0">
              <a:spcBef>
                <a:spcPts val="0"/>
              </a:spcBef>
              <a:buNone/>
            </a:pP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Trình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tự</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thời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gian</a:t>
            </a:r>
            <a:endParaRPr lang="en-US" sz="2200" dirty="0">
              <a:latin typeface="Arial" panose="020B0604020202020204" pitchFamily="34" charset="0"/>
              <a:cs typeface="Arial" panose="020B0604020202020204" pitchFamily="34" charset="0"/>
            </a:endParaRPr>
          </a:p>
          <a:p>
            <a:pPr marL="0" indent="0">
              <a:spcBef>
                <a:spcPts val="0"/>
              </a:spcBef>
              <a:buNone/>
            </a:pP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Tầm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trọng</a:t>
            </a:r>
            <a:endParaRPr lang="en-US" sz="2200" dirty="0">
              <a:latin typeface="Arial" panose="020B0604020202020204" pitchFamily="34" charset="0"/>
              <a:cs typeface="Arial" panose="020B0604020202020204" pitchFamily="34" charset="0"/>
            </a:endParaRPr>
          </a:p>
          <a:p>
            <a:pPr marL="0" indent="0">
              <a:spcBef>
                <a:spcPts val="0"/>
              </a:spcBef>
              <a:buNone/>
            </a:pP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Sự</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tương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đồng</a:t>
            </a:r>
            <a:endParaRPr lang="en-US" sz="2200" dirty="0">
              <a:latin typeface="Arial" panose="020B0604020202020204" pitchFamily="34" charset="0"/>
              <a:cs typeface="Arial" panose="020B0604020202020204" pitchFamily="34" charset="0"/>
            </a:endParaRPr>
          </a:p>
          <a:p>
            <a:pPr marL="0" indent="0">
              <a:spcBef>
                <a:spcPts val="0"/>
              </a:spcBef>
              <a:buNone/>
            </a:pP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Sự</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tương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phản</a:t>
            </a:r>
            <a:endParaRPr lang="en-US" sz="2200" dirty="0">
              <a:latin typeface="Arial" panose="020B0604020202020204" pitchFamily="34" charset="0"/>
              <a:cs typeface="Arial" panose="020B0604020202020204" pitchFamily="34" charset="0"/>
            </a:endParaRPr>
          </a:p>
          <a:p>
            <a:pPr marL="0" indent="0">
              <a:spcBef>
                <a:spcPts val="0"/>
              </a:spcBef>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871438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2954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2700" i="1" dirty="0">
                <a:solidFill>
                  <a:srgbClr val="0070C0"/>
                </a:solidFill>
              </a:rPr>
              <a:t>(</a:t>
            </a:r>
            <a:r>
              <a:rPr lang="vi-VN" sz="2800" i="1" dirty="0">
                <a:solidFill>
                  <a:srgbClr val="0070C0"/>
                </a:solidFill>
              </a:rPr>
              <a:t>An Overview of Academic </a:t>
            </a:r>
            <a:r>
              <a:rPr lang="en-US" sz="2800" i="1" dirty="0">
                <a:solidFill>
                  <a:srgbClr val="0070C0"/>
                </a:solidFill>
                <a:latin typeface="Times New Roman" panose="02020603050405020304" pitchFamily="18" charset="0"/>
                <a:cs typeface="Times New Roman" panose="02020603050405020304" pitchFamily="18" charset="0"/>
              </a:rPr>
              <a:t>L</a:t>
            </a:r>
            <a:r>
              <a:rPr lang="vi-VN" sz="2800" i="1" dirty="0">
                <a:solidFill>
                  <a:srgbClr val="0070C0"/>
                </a:solidFill>
              </a:rPr>
              <a:t>anguage &amp; Academic </a:t>
            </a:r>
            <a:r>
              <a:rPr lang="en-US" sz="2800" i="1" dirty="0">
                <a:solidFill>
                  <a:srgbClr val="0070C0"/>
                </a:solidFill>
                <a:latin typeface="Times New Roman" panose="02020603050405020304" pitchFamily="18" charset="0"/>
                <a:cs typeface="Times New Roman" panose="02020603050405020304" pitchFamily="18" charset="0"/>
              </a:rPr>
              <a:t>T</a:t>
            </a:r>
            <a:r>
              <a:rPr lang="vi-VN" sz="2800" i="1" dirty="0">
                <a:solidFill>
                  <a:srgbClr val="0070C0"/>
                </a:solidFill>
              </a:rPr>
              <a:t>ext</a:t>
            </a:r>
            <a:r>
              <a:rPr lang="vi-VN" sz="2700" i="1" dirty="0">
                <a:solidFill>
                  <a:srgbClr val="0070C0"/>
                </a:solidFill>
              </a:rPr>
              <a:t>)</a:t>
            </a:r>
            <a:br>
              <a:rPr lang="vi-VN" sz="2700" b="1" dirty="0">
                <a:solidFill>
                  <a:srgbClr val="0070C0"/>
                </a:solidFill>
                <a:latin typeface="Times New Roman" panose="02020603050405020304" pitchFamily="18" charset="0"/>
                <a:cs typeface="Times New Roman" panose="02020603050405020304" pitchFamily="18" charset="0"/>
              </a:rPr>
            </a:br>
            <a:endParaRPr lang="en-US" sz="27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524000"/>
            <a:ext cx="11811000" cy="51816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 TỔNG QUAN VỀ VĂN BẢN HỌC THUẬT</a:t>
            </a:r>
          </a:p>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a:t>
            </a:r>
            <a:r>
              <a:rPr lang="en-US" sz="2600" b="1" dirty="0">
                <a:solidFill>
                  <a:srgbClr val="0070C0"/>
                </a:solidFill>
                <a:latin typeface="Times New Roman" panose="02020603050405020304" pitchFamily="18" charset="0"/>
                <a:cs typeface="Times New Roman" panose="02020603050405020304" pitchFamily="18" charset="0"/>
              </a:rPr>
              <a:t>6</a:t>
            </a:r>
            <a:r>
              <a:rPr lang="vi-VN"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Liên</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kết</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và</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mạch</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lạc</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văn</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bản</a:t>
            </a:r>
            <a:endParaRPr lang="vi-VN" sz="2600" b="1" dirty="0">
              <a:solidFill>
                <a:srgbClr val="0070C0"/>
              </a:solidFill>
              <a:latin typeface="Times New Roman" panose="02020603050405020304" pitchFamily="18" charset="0"/>
              <a:cs typeface="Times New Roman" panose="02020603050405020304" pitchFamily="18" charset="0"/>
            </a:endParaRPr>
          </a:p>
          <a:p>
            <a:pPr marL="0" indent="0">
              <a:spcBef>
                <a:spcPts val="0"/>
              </a:spcBef>
              <a:buNone/>
            </a:pPr>
            <a:r>
              <a:rPr lang="vi-VN" sz="2600" b="1" i="1" dirty="0">
                <a:solidFill>
                  <a:srgbClr val="0070C0"/>
                </a:solidFill>
                <a:latin typeface="Times New Roman" panose="02020603050405020304" pitchFamily="18" charset="0"/>
                <a:cs typeface="Times New Roman" panose="02020603050405020304" pitchFamily="18" charset="0"/>
              </a:rPr>
              <a:t>2.</a:t>
            </a:r>
            <a:r>
              <a:rPr lang="en-US" sz="2600" b="1" i="1" dirty="0">
                <a:solidFill>
                  <a:srgbClr val="0070C0"/>
                </a:solidFill>
                <a:latin typeface="Times New Roman" panose="02020603050405020304" pitchFamily="18" charset="0"/>
                <a:cs typeface="Times New Roman" panose="02020603050405020304" pitchFamily="18" charset="0"/>
              </a:rPr>
              <a:t>6</a:t>
            </a:r>
            <a:r>
              <a:rPr lang="vi-VN" sz="2600" b="1" i="1" dirty="0">
                <a:solidFill>
                  <a:srgbClr val="0070C0"/>
                </a:solidFill>
                <a:latin typeface="Times New Roman" panose="02020603050405020304" pitchFamily="18" charset="0"/>
                <a:cs typeface="Times New Roman" panose="02020603050405020304" pitchFamily="18" charset="0"/>
              </a:rPr>
              <a:t>.</a:t>
            </a:r>
            <a:r>
              <a:rPr lang="en-US" sz="2600" b="1" i="1" dirty="0">
                <a:solidFill>
                  <a:srgbClr val="0070C0"/>
                </a:solidFill>
                <a:latin typeface="Times New Roman" panose="02020603050405020304" pitchFamily="18" charset="0"/>
                <a:cs typeface="Times New Roman" panose="02020603050405020304" pitchFamily="18" charset="0"/>
              </a:rPr>
              <a:t>1</a:t>
            </a:r>
            <a:r>
              <a:rPr lang="vi-VN" sz="2600" b="1" i="1" dirty="0">
                <a:solidFill>
                  <a:srgbClr val="0070C0"/>
                </a:solidFill>
                <a:latin typeface="Times New Roman" panose="02020603050405020304" pitchFamily="18" charset="0"/>
                <a:cs typeface="Times New Roman" panose="02020603050405020304" pitchFamily="18" charset="0"/>
              </a:rPr>
              <a:t>. Liên kết </a:t>
            </a:r>
            <a:r>
              <a:rPr lang="en-US" sz="2600" b="1" i="1" dirty="0" err="1">
                <a:solidFill>
                  <a:srgbClr val="0070C0"/>
                </a:solidFill>
                <a:latin typeface="Times New Roman" panose="02020603050405020304" pitchFamily="18" charset="0"/>
                <a:cs typeface="Times New Roman" panose="02020603050405020304" pitchFamily="18" charset="0"/>
              </a:rPr>
              <a:t>nội</a:t>
            </a:r>
            <a:r>
              <a:rPr lang="en-US" sz="2600" b="1" i="1" dirty="0">
                <a:solidFill>
                  <a:srgbClr val="0070C0"/>
                </a:solidFill>
                <a:latin typeface="Times New Roman" panose="02020603050405020304" pitchFamily="18" charset="0"/>
                <a:cs typeface="Times New Roman" panose="02020603050405020304" pitchFamily="18" charset="0"/>
              </a:rPr>
              <a:t> dung</a:t>
            </a:r>
          </a:p>
          <a:p>
            <a:pPr marL="0" indent="0">
              <a:spcBef>
                <a:spcPts val="0"/>
              </a:spcBef>
              <a:buNone/>
            </a:pPr>
            <a:r>
              <a:rPr lang="en-US" sz="2200" dirty="0" err="1">
                <a:latin typeface="Arial" panose="020B0604020202020204" pitchFamily="34" charset="0"/>
                <a:cs typeface="Arial" panose="020B0604020202020204" pitchFamily="34" charset="0"/>
              </a:rPr>
              <a:t>Để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nội</a:t>
            </a:r>
            <a:r>
              <a:rPr lang="en-US" sz="2200" dirty="0">
                <a:latin typeface="Arial" panose="020B0604020202020204" pitchFamily="34" charset="0"/>
                <a:cs typeface="Arial" panose="020B0604020202020204" pitchFamily="34" charset="0"/>
              </a:rPr>
              <a:t> dung </a:t>
            </a:r>
            <a:r>
              <a:rPr lang="en-US" sz="2200" dirty="0" err="1">
                <a:latin typeface="Arial" panose="020B0604020202020204" pitchFamily="34" charset="0"/>
                <a:cs typeface="Arial" panose="020B0604020202020204" pitchFamily="34" charset="0"/>
              </a:rPr>
              <a:t>còn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dùng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lặp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đại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a:t>
            </a:r>
          </a:p>
          <a:p>
            <a:pPr algn="just">
              <a:spcBef>
                <a:spcPts val="0"/>
              </a:spcBef>
              <a:buFontTx/>
              <a:buChar char="-"/>
            </a:pPr>
            <a:r>
              <a:rPr lang="en-US" sz="2200" u="sng" dirty="0" err="1">
                <a:latin typeface="Arial" panose="020B0604020202020204" pitchFamily="34" charset="0"/>
                <a:cs typeface="Arial" panose="020B0604020202020204" pitchFamily="34" charset="0"/>
              </a:rPr>
              <a:t>Lặp</a:t>
            </a:r>
            <a:r>
              <a:rPr lang="en-US" sz="2200" u="sng" dirty="0">
                <a:latin typeface="Arial" panose="020B0604020202020204" pitchFamily="34" charset="0"/>
                <a:cs typeface="Arial" panose="020B0604020202020204" pitchFamily="34" charset="0"/>
              </a:rPr>
              <a:t> </a:t>
            </a:r>
            <a:r>
              <a:rPr lang="en-US" sz="2200" u="sng" dirty="0" err="1">
                <a:latin typeface="Arial" panose="020B0604020202020204" pitchFamily="34" charset="0"/>
                <a:cs typeface="Arial" panose="020B0604020202020204" pitchFamily="34" charset="0"/>
              </a:rPr>
              <a:t>từ</a:t>
            </a:r>
            <a:r>
              <a:rPr lang="en-US" sz="2200" u="sng" dirty="0">
                <a:latin typeface="Arial" panose="020B0604020202020204" pitchFamily="34" charset="0"/>
                <a:cs typeface="Arial" panose="020B0604020202020204" pitchFamily="34" charset="0"/>
              </a:rPr>
              <a:t> </a:t>
            </a:r>
            <a:r>
              <a:rPr lang="en-US" sz="2200" u="sng" dirty="0" err="1">
                <a:latin typeface="Arial" panose="020B0604020202020204" pitchFamily="34" charset="0"/>
                <a:cs typeface="Arial" panose="020B0604020202020204" pitchFamily="34" charset="0"/>
              </a:rPr>
              <a:t>vựng</a:t>
            </a:r>
            <a:r>
              <a:rPr lang="en-US" sz="2200" u="sng"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việc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dụng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nhiều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định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nào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diễn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nội</a:t>
            </a:r>
            <a:r>
              <a:rPr lang="en-US" sz="2200" dirty="0">
                <a:latin typeface="Arial" panose="020B0604020202020204" pitchFamily="34" charset="0"/>
                <a:cs typeface="Arial" panose="020B0604020202020204" pitchFamily="34" charset="0"/>
              </a:rPr>
              <a:t> dung </a:t>
            </a:r>
            <a:r>
              <a:rPr lang="en-US" sz="2200" dirty="0" err="1">
                <a:latin typeface="Arial" panose="020B0604020202020204" pitchFamily="34" charset="0"/>
                <a:cs typeface="Arial" panose="020B0604020202020204" pitchFamily="34" charset="0"/>
              </a:rPr>
              <a:t>văn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lặp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nội</a:t>
            </a:r>
            <a:r>
              <a:rPr lang="en-US" sz="2200" dirty="0">
                <a:latin typeface="Arial" panose="020B0604020202020204" pitchFamily="34" charset="0"/>
                <a:cs typeface="Arial" panose="020B0604020202020204" pitchFamily="34" charset="0"/>
              </a:rPr>
              <a:t> dung </a:t>
            </a:r>
            <a:r>
              <a:rPr lang="en-US" sz="2200" dirty="0" err="1">
                <a:latin typeface="Arial" panose="020B0604020202020204" pitchFamily="34" charset="0"/>
                <a:cs typeface="Arial" panose="020B0604020202020204" pitchFamily="34" charset="0"/>
              </a:rPr>
              <a:t>chủ</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yếu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khóa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trọng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tâm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chủ</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đề</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tránh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lặp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nhiều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thay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dùng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đồng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nghĩa</a:t>
            </a:r>
            <a:r>
              <a:rPr lang="en-US" sz="2200" dirty="0">
                <a:latin typeface="Arial" panose="020B0604020202020204" pitchFamily="34" charset="0"/>
                <a:cs typeface="Arial" panose="020B0604020202020204" pitchFamily="34" charset="0"/>
              </a:rPr>
              <a:t>).</a:t>
            </a:r>
          </a:p>
          <a:p>
            <a:pPr algn="just">
              <a:spcBef>
                <a:spcPts val="0"/>
              </a:spcBef>
              <a:buFontTx/>
              <a:buChar char="-"/>
            </a:pPr>
            <a:r>
              <a:rPr lang="en-US" sz="2200" u="sng" dirty="0" err="1">
                <a:latin typeface="Arial" panose="020B0604020202020204" pitchFamily="34" charset="0"/>
                <a:cs typeface="Arial" panose="020B0604020202020204" pitchFamily="34" charset="0"/>
              </a:rPr>
              <a:t>Thế</a:t>
            </a:r>
            <a:r>
              <a:rPr lang="en-US" sz="2200" u="sng" dirty="0">
                <a:latin typeface="Arial" panose="020B0604020202020204" pitchFamily="34" charset="0"/>
                <a:cs typeface="Arial" panose="020B0604020202020204" pitchFamily="34" charset="0"/>
              </a:rPr>
              <a:t> </a:t>
            </a:r>
            <a:r>
              <a:rPr lang="en-US" sz="2200" u="sng" dirty="0" err="1">
                <a:latin typeface="Arial" panose="020B0604020202020204" pitchFamily="34" charset="0"/>
                <a:cs typeface="Arial" panose="020B0604020202020204" pitchFamily="34" charset="0"/>
              </a:rPr>
              <a:t>đại</a:t>
            </a:r>
            <a:r>
              <a:rPr lang="en-US" sz="2200" u="sng" dirty="0">
                <a:latin typeface="Arial" panose="020B0604020202020204" pitchFamily="34" charset="0"/>
                <a:cs typeface="Arial" panose="020B0604020202020204" pitchFamily="34" charset="0"/>
              </a:rPr>
              <a:t> </a:t>
            </a:r>
            <a:r>
              <a:rPr lang="en-US" sz="2200" u="sng" dirty="0" err="1">
                <a:latin typeface="Arial" panose="020B0604020202020204" pitchFamily="34" charset="0"/>
                <a:cs typeface="Arial" panose="020B0604020202020204" pitchFamily="34" charset="0"/>
              </a:rPr>
              <a:t>từ</a:t>
            </a:r>
            <a:r>
              <a:rPr lang="en-US" sz="2200" u="sng"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việc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thay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danh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đại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đại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tránh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lặp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vựng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mức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Đại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dùng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thay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thế</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cần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phải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quán</a:t>
            </a:r>
            <a:r>
              <a:rPr lang="en-US" sz="2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6908373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2700" i="1" dirty="0">
                <a:solidFill>
                  <a:srgbClr val="0070C0"/>
                </a:solidFill>
              </a:rPr>
              <a:t>(</a:t>
            </a:r>
            <a:r>
              <a:rPr lang="vi-VN" sz="2800" i="1" dirty="0">
                <a:solidFill>
                  <a:srgbClr val="0070C0"/>
                </a:solidFill>
              </a:rPr>
              <a:t>An Overview of Academic </a:t>
            </a:r>
            <a:r>
              <a:rPr lang="en-US" sz="2800" i="1" dirty="0">
                <a:solidFill>
                  <a:srgbClr val="0070C0"/>
                </a:solidFill>
                <a:latin typeface="Times New Roman" panose="02020603050405020304" pitchFamily="18" charset="0"/>
                <a:cs typeface="Times New Roman" panose="02020603050405020304" pitchFamily="18" charset="0"/>
              </a:rPr>
              <a:t>L</a:t>
            </a:r>
            <a:r>
              <a:rPr lang="vi-VN" sz="2800" i="1" dirty="0">
                <a:solidFill>
                  <a:srgbClr val="0070C0"/>
                </a:solidFill>
              </a:rPr>
              <a:t>anguage &amp; Academic </a:t>
            </a:r>
            <a:r>
              <a:rPr lang="en-US" sz="2800" i="1" dirty="0">
                <a:solidFill>
                  <a:srgbClr val="0070C0"/>
                </a:solidFill>
                <a:latin typeface="Times New Roman" panose="02020603050405020304" pitchFamily="18" charset="0"/>
                <a:cs typeface="Times New Roman" panose="02020603050405020304" pitchFamily="18" charset="0"/>
              </a:rPr>
              <a:t>T</a:t>
            </a:r>
            <a:r>
              <a:rPr lang="vi-VN" sz="2800" i="1" dirty="0">
                <a:solidFill>
                  <a:srgbClr val="0070C0"/>
                </a:solidFill>
              </a:rPr>
              <a:t>ext</a:t>
            </a:r>
            <a:r>
              <a:rPr lang="vi-VN" sz="2700" i="1" dirty="0">
                <a:solidFill>
                  <a:srgbClr val="0070C0"/>
                </a:solidFill>
              </a:rPr>
              <a:t>)</a:t>
            </a:r>
            <a:br>
              <a:rPr lang="vi-VN" sz="2700" b="1" dirty="0">
                <a:solidFill>
                  <a:srgbClr val="0070C0"/>
                </a:solidFill>
                <a:latin typeface="Times New Roman" panose="02020603050405020304" pitchFamily="18" charset="0"/>
                <a:cs typeface="Times New Roman" panose="02020603050405020304" pitchFamily="18" charset="0"/>
              </a:rPr>
            </a:br>
            <a:endParaRPr lang="en-US" sz="27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00200"/>
            <a:ext cx="11658600" cy="51054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 TỔNG QUAN VỀ VĂN BẢN HỌC THUẬT</a:t>
            </a:r>
          </a:p>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a:t>
            </a:r>
            <a:r>
              <a:rPr lang="en-US" sz="2600" b="1" dirty="0">
                <a:solidFill>
                  <a:srgbClr val="0070C0"/>
                </a:solidFill>
                <a:latin typeface="Times New Roman" panose="02020603050405020304" pitchFamily="18" charset="0"/>
                <a:cs typeface="Times New Roman" panose="02020603050405020304" pitchFamily="18" charset="0"/>
              </a:rPr>
              <a:t>6</a:t>
            </a:r>
            <a:r>
              <a:rPr lang="vi-VN"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Liên</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kết</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và</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mạch</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lạc</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văn</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bản</a:t>
            </a:r>
            <a:endParaRPr lang="vi-VN" sz="2600" b="1" dirty="0">
              <a:solidFill>
                <a:srgbClr val="0070C0"/>
              </a:solidFill>
              <a:latin typeface="Times New Roman" panose="02020603050405020304" pitchFamily="18" charset="0"/>
              <a:cs typeface="Times New Roman" panose="02020603050405020304" pitchFamily="18" charset="0"/>
            </a:endParaRPr>
          </a:p>
          <a:p>
            <a:pPr marL="0" indent="0">
              <a:spcBef>
                <a:spcPts val="0"/>
              </a:spcBef>
              <a:buNone/>
            </a:pPr>
            <a:r>
              <a:rPr lang="vi-VN" sz="2600" b="1" i="1" dirty="0">
                <a:solidFill>
                  <a:srgbClr val="0070C0"/>
                </a:solidFill>
                <a:latin typeface="Times New Roman" panose="02020603050405020304" pitchFamily="18" charset="0"/>
                <a:cs typeface="Times New Roman" panose="02020603050405020304" pitchFamily="18" charset="0"/>
              </a:rPr>
              <a:t>2.</a:t>
            </a:r>
            <a:r>
              <a:rPr lang="en-US" sz="2600" b="1" i="1" dirty="0">
                <a:solidFill>
                  <a:srgbClr val="0070C0"/>
                </a:solidFill>
                <a:latin typeface="Times New Roman" panose="02020603050405020304" pitchFamily="18" charset="0"/>
                <a:cs typeface="Times New Roman" panose="02020603050405020304" pitchFamily="18" charset="0"/>
              </a:rPr>
              <a:t>6</a:t>
            </a:r>
            <a:r>
              <a:rPr lang="vi-VN" sz="2600" b="1" i="1" dirty="0">
                <a:solidFill>
                  <a:srgbClr val="0070C0"/>
                </a:solidFill>
                <a:latin typeface="Times New Roman" panose="02020603050405020304" pitchFamily="18" charset="0"/>
                <a:cs typeface="Times New Roman" panose="02020603050405020304" pitchFamily="18" charset="0"/>
              </a:rPr>
              <a:t>.</a:t>
            </a:r>
            <a:r>
              <a:rPr lang="en-US" sz="2600" b="1" i="1" dirty="0">
                <a:solidFill>
                  <a:srgbClr val="0070C0"/>
                </a:solidFill>
                <a:latin typeface="Times New Roman" panose="02020603050405020304" pitchFamily="18" charset="0"/>
                <a:cs typeface="Times New Roman" panose="02020603050405020304" pitchFamily="18" charset="0"/>
              </a:rPr>
              <a:t>2</a:t>
            </a:r>
            <a:r>
              <a:rPr lang="vi-VN" sz="2600" b="1" i="1" dirty="0">
                <a:solidFill>
                  <a:srgbClr val="0070C0"/>
                </a:solidFill>
                <a:latin typeface="Times New Roman" panose="02020603050405020304" pitchFamily="18" charset="0"/>
                <a:cs typeface="Times New Roman" panose="02020603050405020304" pitchFamily="18" charset="0"/>
              </a:rPr>
              <a:t>. Liên kết </a:t>
            </a:r>
            <a:r>
              <a:rPr lang="en-US" sz="2600" b="1" i="1" dirty="0" err="1">
                <a:solidFill>
                  <a:srgbClr val="0070C0"/>
                </a:solidFill>
                <a:latin typeface="Times New Roman" panose="02020603050405020304" pitchFamily="18" charset="0"/>
                <a:cs typeface="Times New Roman" panose="02020603050405020304" pitchFamily="18" charset="0"/>
              </a:rPr>
              <a:t>hình</a:t>
            </a:r>
            <a:r>
              <a:rPr lang="en-US" sz="2600" b="1" i="1" dirty="0">
                <a:solidFill>
                  <a:srgbClr val="0070C0"/>
                </a:solidFill>
                <a:latin typeface="Times New Roman" panose="02020603050405020304" pitchFamily="18" charset="0"/>
                <a:cs typeface="Times New Roman" panose="02020603050405020304" pitchFamily="18" charset="0"/>
              </a:rPr>
              <a:t> </a:t>
            </a:r>
            <a:r>
              <a:rPr lang="en-US" sz="2600" b="1" i="1" dirty="0" err="1">
                <a:solidFill>
                  <a:srgbClr val="0070C0"/>
                </a:solidFill>
                <a:latin typeface="Times New Roman" panose="02020603050405020304" pitchFamily="18" charset="0"/>
                <a:cs typeface="Times New Roman" panose="02020603050405020304" pitchFamily="18" charset="0"/>
              </a:rPr>
              <a:t>thức</a:t>
            </a:r>
            <a:endParaRPr lang="en-US" sz="2600" b="1" i="1" dirty="0">
              <a:solidFill>
                <a:srgbClr val="0070C0"/>
              </a:solidFill>
              <a:latin typeface="Times New Roman" panose="02020603050405020304" pitchFamily="18" charset="0"/>
              <a:cs typeface="Times New Roman" panose="02020603050405020304" pitchFamily="18" charset="0"/>
            </a:endParaRPr>
          </a:p>
          <a:p>
            <a:pPr marL="0" indent="0" algn="just">
              <a:lnSpc>
                <a:spcPts val="3100"/>
              </a:lnSpc>
              <a:buNone/>
            </a:pPr>
            <a:r>
              <a:rPr lang="vi-VN" sz="2200" b="1" i="1" u="sng" dirty="0"/>
              <a:t>Liên kết hình thức</a:t>
            </a:r>
            <a:r>
              <a:rPr lang="vi-VN" sz="2200" dirty="0"/>
              <a:t>: sử dụng các phương thức và phương tiện ngôn ngữ để gắn các câu thành đoạn, các đoạn thành các phần, các phần thành văn bản. Các phương tiện liên kết hình</a:t>
            </a:r>
            <a:r>
              <a:rPr lang="vi-VN"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thức</a:t>
            </a:r>
            <a:r>
              <a:rPr lang="en-US" sz="2200" dirty="0">
                <a:latin typeface="Arial" panose="020B0604020202020204" pitchFamily="34" charset="0"/>
                <a:cs typeface="Arial" panose="020B0604020202020204" pitchFamily="34" charset="0"/>
              </a:rPr>
              <a:t> </a:t>
            </a:r>
            <a:r>
              <a:rPr lang="vi-VN" sz="2200" dirty="0"/>
              <a:t>sẽ làm cho các câu, các đoạn, các phần đã được sắp xếp theo trình tự hợp lý được gắn bó chặt chẽ với nhau.</a:t>
            </a:r>
            <a:r>
              <a:rPr lang="en-US" sz="2200" dirty="0"/>
              <a:t> </a:t>
            </a:r>
          </a:p>
          <a:p>
            <a:pPr marL="0" indent="0" algn="just">
              <a:lnSpc>
                <a:spcPts val="3100"/>
              </a:lnSpc>
              <a:buNone/>
            </a:pP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phương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thường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cụm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giúp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chuyển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tiếp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giữa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chủ</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đề</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ý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giúp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cố</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chặt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hơn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cấu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trúc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 </a:t>
            </a:r>
          </a:p>
          <a:p>
            <a:pPr marL="0" indent="0" algn="just">
              <a:lnSpc>
                <a:spcPts val="3100"/>
              </a:lnSpc>
              <a:buNone/>
            </a:pP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phương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như</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vậy</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được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gọi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nối</a:t>
            </a:r>
            <a:r>
              <a:rPr lang="en-US" sz="2200" dirty="0">
                <a:latin typeface="Arial" panose="020B0604020202020204" pitchFamily="34" charset="0"/>
                <a:cs typeface="Arial" panose="020B0604020202020204" pitchFamily="34" charset="0"/>
              </a:rPr>
              <a:t> hay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liên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gồm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nhiều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loại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nhau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dựa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mục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đích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dụng</a:t>
            </a:r>
            <a:r>
              <a:rPr lang="en-US" sz="2200" dirty="0">
                <a:latin typeface="Arial" panose="020B0604020202020204" pitchFamily="34" charset="0"/>
                <a:cs typeface="Arial" panose="020B0604020202020204" pitchFamily="34" charset="0"/>
              </a:rPr>
              <a:t>.</a:t>
            </a:r>
          </a:p>
          <a:p>
            <a:pPr marL="0" indent="0" algn="just">
              <a:lnSpc>
                <a:spcPts val="3100"/>
              </a:lnSpc>
              <a:buNone/>
            </a:pPr>
            <a:endParaRPr lang="en-US" sz="2200" dirty="0"/>
          </a:p>
        </p:txBody>
      </p:sp>
    </p:spTree>
    <p:extLst>
      <p:ext uri="{BB962C8B-B14F-4D97-AF65-F5344CB8AC3E}">
        <p14:creationId xmlns:p14="http://schemas.microsoft.com/office/powerpoint/2010/main" val="14168631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3100" i="1" dirty="0">
                <a:solidFill>
                  <a:srgbClr val="0070C0"/>
                </a:solidFill>
              </a:rPr>
              <a:t>(An Overview of Academic </a:t>
            </a:r>
            <a:r>
              <a:rPr lang="en-US" sz="3100" i="1" dirty="0">
                <a:solidFill>
                  <a:srgbClr val="0070C0"/>
                </a:solidFill>
                <a:latin typeface="Times New Roman" panose="02020603050405020304" pitchFamily="18" charset="0"/>
                <a:cs typeface="Times New Roman" panose="02020603050405020304" pitchFamily="18" charset="0"/>
              </a:rPr>
              <a:t>L</a:t>
            </a:r>
            <a:r>
              <a:rPr lang="vi-VN" sz="3100" i="1" dirty="0">
                <a:solidFill>
                  <a:srgbClr val="0070C0"/>
                </a:solidFill>
              </a:rPr>
              <a:t>anguage &amp; Academic </a:t>
            </a:r>
            <a:r>
              <a:rPr lang="en-US" sz="3100" i="1" dirty="0">
                <a:solidFill>
                  <a:srgbClr val="0070C0"/>
                </a:solidFill>
                <a:latin typeface="Times New Roman" panose="02020603050405020304" pitchFamily="18" charset="0"/>
                <a:cs typeface="Times New Roman" panose="02020603050405020304" pitchFamily="18" charset="0"/>
              </a:rPr>
              <a:t>T</a:t>
            </a:r>
            <a:r>
              <a:rPr lang="vi-VN" sz="3100" i="1" dirty="0">
                <a:solidFill>
                  <a:srgbClr val="0070C0"/>
                </a:solidFill>
              </a:rPr>
              <a:t>ext)</a:t>
            </a:r>
            <a:br>
              <a:rPr lang="vi-VN" sz="3100" b="1" dirty="0">
                <a:solidFill>
                  <a:srgbClr val="0070C0"/>
                </a:solidFill>
                <a:latin typeface="Times New Roman" panose="02020603050405020304" pitchFamily="18" charset="0"/>
                <a:cs typeface="Times New Roman" panose="02020603050405020304" pitchFamily="18" charset="0"/>
              </a:rPr>
            </a:br>
            <a:endParaRPr lang="en-US" sz="31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524000"/>
            <a:ext cx="11658600" cy="51816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1. TỔNG QUAN VỀ NGÔN NGỮ HỌC THUẬT</a:t>
            </a:r>
          </a:p>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1.2. Đặc trưng của Ngôn ngữ học thuật</a:t>
            </a:r>
          </a:p>
          <a:p>
            <a:pPr marL="0" indent="0">
              <a:spcBef>
                <a:spcPts val="0"/>
              </a:spcBef>
              <a:buNone/>
            </a:pPr>
            <a:r>
              <a:rPr lang="vi-VN" sz="2600" b="1" i="1" dirty="0">
                <a:solidFill>
                  <a:srgbClr val="0070C0"/>
                </a:solidFill>
                <a:latin typeface="Times New Roman" panose="02020603050405020304" pitchFamily="18" charset="0"/>
                <a:cs typeface="Times New Roman" panose="02020603050405020304" pitchFamily="18" charset="0"/>
              </a:rPr>
              <a:t>1.2.1. Tính trừu tượng - khái quát cao</a:t>
            </a:r>
          </a:p>
          <a:p>
            <a:pPr marL="0" indent="0" algn="just">
              <a:buNone/>
            </a:pPr>
            <a:r>
              <a:rPr lang="vi-VN" sz="2200" dirty="0">
                <a:latin typeface="Arial" panose="020B0604020202020204" pitchFamily="34" charset="0"/>
                <a:cs typeface="Arial" panose="020B0604020202020204" pitchFamily="34" charset="0"/>
              </a:rPr>
              <a:t>Mục đích của khoa học là nhận thức và phản ánh hiện thực. Tư duy khoa học là quá trình phát hiện và đưa ra kết luận về các quy luật tồn tại của/trong các sự vật, hiện tượng,… thông qua khái quát hóa và trừu tượng hóa. </a:t>
            </a:r>
            <a:r>
              <a:rPr lang="en-US" sz="2200" dirty="0" err="1">
                <a:latin typeface="Arial" panose="020B0604020202020204" pitchFamily="34" charset="0"/>
                <a:cs typeface="Arial" panose="020B0604020202020204" pitchFamily="34" charset="0"/>
              </a:rPr>
              <a:t>Ngôn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ngữ</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học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thuật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phương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tư</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duy</a:t>
            </a:r>
            <a:r>
              <a:rPr lang="en-US" sz="2200" dirty="0">
                <a:latin typeface="Arial" panose="020B0604020202020204" pitchFamily="34" charset="0"/>
                <a:cs typeface="Arial" panose="020B0604020202020204" pitchFamily="34" charset="0"/>
              </a:rPr>
              <a:t> khoa </a:t>
            </a:r>
            <a:r>
              <a:rPr lang="en-US" sz="2200" dirty="0" err="1">
                <a:latin typeface="Arial" panose="020B0604020202020204" pitchFamily="34" charset="0"/>
                <a:cs typeface="Arial" panose="020B0604020202020204" pitchFamily="34" charset="0"/>
              </a:rPr>
              <a:t>học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đồng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thời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phương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giao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tiếp</a:t>
            </a:r>
            <a:r>
              <a:rPr lang="en-US" sz="2200" dirty="0">
                <a:latin typeface="Arial" panose="020B0604020202020204" pitchFamily="34" charset="0"/>
                <a:cs typeface="Arial" panose="020B0604020202020204" pitchFamily="34" charset="0"/>
              </a:rPr>
              <a:t> khoa </a:t>
            </a:r>
            <a:r>
              <a:rPr lang="en-US" sz="2200" dirty="0" err="1">
                <a:latin typeface="Arial" panose="020B0604020202020204" pitchFamily="34" charset="0"/>
                <a:cs typeface="Arial" panose="020B0604020202020204" pitchFamily="34" charset="0"/>
              </a:rPr>
              <a:t>học</a:t>
            </a:r>
            <a:r>
              <a:rPr lang="en-US" sz="2200" dirty="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vì vậy mà ngôn ngữ học thuật phải mang tính trừu trượng - khái quát cao.</a:t>
            </a:r>
            <a:endParaRPr lang="en-US" sz="2200" dirty="0">
              <a:latin typeface="Arial" panose="020B0604020202020204" pitchFamily="34" charset="0"/>
              <a:cs typeface="Arial" panose="020B0604020202020204" pitchFamily="34" charset="0"/>
            </a:endParaRPr>
          </a:p>
          <a:p>
            <a:pPr marL="0" indent="0">
              <a:buNone/>
            </a:pPr>
            <a:endParaRPr lang="vi-VN" sz="28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55890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3100" i="1" dirty="0">
                <a:solidFill>
                  <a:srgbClr val="0070C0"/>
                </a:solidFill>
              </a:rPr>
              <a:t>(An Overview of Academic </a:t>
            </a:r>
            <a:r>
              <a:rPr lang="en-US" sz="3100" i="1" dirty="0">
                <a:solidFill>
                  <a:srgbClr val="0070C0"/>
                </a:solidFill>
                <a:latin typeface="Times New Roman" panose="02020603050405020304" pitchFamily="18" charset="0"/>
                <a:cs typeface="Times New Roman" panose="02020603050405020304" pitchFamily="18" charset="0"/>
              </a:rPr>
              <a:t>L</a:t>
            </a:r>
            <a:r>
              <a:rPr lang="vi-VN" sz="3100" i="1" dirty="0">
                <a:solidFill>
                  <a:srgbClr val="0070C0"/>
                </a:solidFill>
              </a:rPr>
              <a:t>anguage &amp; Academic </a:t>
            </a:r>
            <a:r>
              <a:rPr lang="en-US" sz="3100" i="1" dirty="0">
                <a:solidFill>
                  <a:srgbClr val="0070C0"/>
                </a:solidFill>
                <a:latin typeface="Times New Roman" panose="02020603050405020304" pitchFamily="18" charset="0"/>
                <a:cs typeface="Times New Roman" panose="02020603050405020304" pitchFamily="18" charset="0"/>
              </a:rPr>
              <a:t>T</a:t>
            </a:r>
            <a:r>
              <a:rPr lang="vi-VN" sz="3100" i="1" dirty="0">
                <a:solidFill>
                  <a:srgbClr val="0070C0"/>
                </a:solidFill>
              </a:rPr>
              <a:t>ext)</a:t>
            </a:r>
            <a:br>
              <a:rPr lang="vi-VN" sz="3100" b="1" dirty="0">
                <a:solidFill>
                  <a:srgbClr val="0070C0"/>
                </a:solidFill>
                <a:latin typeface="Times New Roman" panose="02020603050405020304" pitchFamily="18" charset="0"/>
                <a:cs typeface="Times New Roman" panose="02020603050405020304" pitchFamily="18" charset="0"/>
              </a:rPr>
            </a:br>
            <a:endParaRPr lang="en-US" sz="31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524000"/>
            <a:ext cx="11658600" cy="51816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1. TỔNG QUAN VỀ NGÔN NGỮ HỌC THUẬT</a:t>
            </a:r>
          </a:p>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1.2. Đặc trưng của Ngôn ngữ học thuật</a:t>
            </a:r>
          </a:p>
          <a:p>
            <a:pPr marL="0" indent="0">
              <a:spcBef>
                <a:spcPts val="0"/>
              </a:spcBef>
              <a:buNone/>
            </a:pPr>
            <a:r>
              <a:rPr lang="vi-VN" sz="2600" b="1" i="1" dirty="0">
                <a:solidFill>
                  <a:srgbClr val="0070C0"/>
                </a:solidFill>
                <a:latin typeface="Times New Roman" panose="02020603050405020304" pitchFamily="18" charset="0"/>
                <a:cs typeface="Times New Roman" panose="02020603050405020304" pitchFamily="18" charset="0"/>
              </a:rPr>
              <a:t>1.2.2. Tính logic nghiêm ngặt</a:t>
            </a:r>
          </a:p>
          <a:p>
            <a:pPr marL="0" indent="0" algn="just">
              <a:buNone/>
            </a:pPr>
            <a:r>
              <a:rPr lang="vi-VN" sz="2200" dirty="0"/>
              <a:t>Tư duy khoa học là quá trình tìm kiếm để nâng cao, phát triển kiến thức - quá trình dù rất động song có logic nghiêm ngặt với mục tiêu rõ ràng để từng bước hình thành nên hệ thống hợp lý, thực nghiệm các kiến thức, tri thức của mỗi cá nhân và toàn nhân loại. Chính vì vậy mà ngôn ngữ học thuật phải mang tính logic nghiêm ngặt.</a:t>
            </a:r>
            <a:endParaRPr lang="en-US" sz="2200" dirty="0"/>
          </a:p>
          <a:p>
            <a:pPr marL="0" indent="0">
              <a:buNone/>
            </a:pPr>
            <a:endParaRPr lang="vi-VN" sz="28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07999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3100" i="1" dirty="0">
                <a:solidFill>
                  <a:srgbClr val="0070C0"/>
                </a:solidFill>
              </a:rPr>
              <a:t>(An Overview of Academic </a:t>
            </a:r>
            <a:r>
              <a:rPr lang="en-US" sz="3100" i="1" dirty="0">
                <a:solidFill>
                  <a:srgbClr val="0070C0"/>
                </a:solidFill>
                <a:latin typeface="Times New Roman" panose="02020603050405020304" pitchFamily="18" charset="0"/>
                <a:cs typeface="Times New Roman" panose="02020603050405020304" pitchFamily="18" charset="0"/>
              </a:rPr>
              <a:t>L</a:t>
            </a:r>
            <a:r>
              <a:rPr lang="vi-VN" sz="3100" i="1" dirty="0">
                <a:solidFill>
                  <a:srgbClr val="0070C0"/>
                </a:solidFill>
              </a:rPr>
              <a:t>anguage &amp; Academic </a:t>
            </a:r>
            <a:r>
              <a:rPr lang="en-US" sz="3100" i="1" dirty="0">
                <a:solidFill>
                  <a:srgbClr val="0070C0"/>
                </a:solidFill>
                <a:latin typeface="Times New Roman" panose="02020603050405020304" pitchFamily="18" charset="0"/>
                <a:cs typeface="Times New Roman" panose="02020603050405020304" pitchFamily="18" charset="0"/>
              </a:rPr>
              <a:t>T</a:t>
            </a:r>
            <a:r>
              <a:rPr lang="vi-VN" sz="3100" i="1" dirty="0">
                <a:solidFill>
                  <a:srgbClr val="0070C0"/>
                </a:solidFill>
              </a:rPr>
              <a:t>ext)</a:t>
            </a:r>
            <a:br>
              <a:rPr lang="vi-VN" sz="3100" b="1" dirty="0">
                <a:solidFill>
                  <a:srgbClr val="0070C0"/>
                </a:solidFill>
                <a:latin typeface="Times New Roman" panose="02020603050405020304" pitchFamily="18" charset="0"/>
                <a:cs typeface="Times New Roman" panose="02020603050405020304" pitchFamily="18" charset="0"/>
              </a:rPr>
            </a:br>
            <a:endParaRPr lang="en-US" sz="31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524000"/>
            <a:ext cx="11658600" cy="51816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1. TỔNG QUAN VỀ NGÔN NGỮ HỌC THUẬT</a:t>
            </a:r>
          </a:p>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1.2. Đặc trưng của Ngôn ngữ học thuật</a:t>
            </a:r>
          </a:p>
          <a:p>
            <a:pPr marL="0" indent="0">
              <a:spcBef>
                <a:spcPts val="0"/>
              </a:spcBef>
              <a:buNone/>
            </a:pPr>
            <a:r>
              <a:rPr lang="vi-VN" sz="2600" b="1" i="1" dirty="0">
                <a:solidFill>
                  <a:srgbClr val="0070C0"/>
                </a:solidFill>
                <a:latin typeface="Times New Roman" panose="02020603050405020304" pitchFamily="18" charset="0"/>
                <a:cs typeface="Times New Roman" panose="02020603050405020304" pitchFamily="18" charset="0"/>
              </a:rPr>
              <a:t>1.2.3. Tính chính xác khách quan</a:t>
            </a:r>
          </a:p>
          <a:p>
            <a:pPr marL="0" indent="0" algn="just">
              <a:spcBef>
                <a:spcPts val="600"/>
              </a:spcBef>
              <a:spcAft>
                <a:spcPts val="600"/>
              </a:spcAft>
              <a:buNone/>
            </a:pPr>
            <a:r>
              <a:rPr lang="vi-VN" sz="2200" dirty="0">
                <a:latin typeface="Arial" panose="020B0604020202020204" pitchFamily="34" charset="0"/>
                <a:cs typeface="Arial" panose="020B0604020202020204" pitchFamily="34" charset="0"/>
              </a:rPr>
              <a:t>Tư duy khoa học - quá trình con người thực hiện để đạt mục đích của khoa học là phản ánh chính xác, chân thực khách quan các quy luật của hiện thực (tự nhiên và xã hội) do đó ngôn ngữ học thuật tất yếu phải có tính chính xác khách quan.</a:t>
            </a:r>
            <a:endParaRPr lang="en-US" sz="2200" dirty="0">
              <a:latin typeface="Arial" panose="020B0604020202020204" pitchFamily="34" charset="0"/>
              <a:cs typeface="Arial" panose="020B0604020202020204" pitchFamily="34" charset="0"/>
            </a:endParaRPr>
          </a:p>
          <a:p>
            <a:pPr marL="0" indent="0" algn="just">
              <a:spcBef>
                <a:spcPts val="600"/>
              </a:spcBef>
              <a:spcAft>
                <a:spcPts val="600"/>
              </a:spcAft>
              <a:buNone/>
            </a:pPr>
            <a:r>
              <a:rPr lang="en-US" sz="2200" dirty="0" err="1">
                <a:latin typeface="Arial" panose="020B0604020202020204" pitchFamily="34" charset="0"/>
                <a:cs typeface="Arial" panose="020B0604020202020204" pitchFamily="34" charset="0"/>
              </a:rPr>
              <a:t>Kể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cả</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trình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bày</a:t>
            </a:r>
            <a:r>
              <a:rPr lang="en-US" sz="2200" dirty="0">
                <a:latin typeface="Arial" panose="020B0604020202020204" pitchFamily="34" charset="0"/>
                <a:cs typeface="Arial" panose="020B0604020202020204" pitchFamily="34" charset="0"/>
              </a:rPr>
              <a:t> ý </a:t>
            </a:r>
            <a:r>
              <a:rPr lang="en-US" sz="2200" dirty="0" err="1">
                <a:latin typeface="Arial" panose="020B0604020202020204" pitchFamily="34" charset="0"/>
                <a:cs typeface="Arial" panose="020B0604020202020204" pitchFamily="34" charset="0"/>
              </a:rPr>
              <a:t>kiến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điểm</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thân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diễn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giải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đánh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giá</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thuyết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triển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lập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luận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phê</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bình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hoạt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động</a:t>
            </a:r>
            <a:r>
              <a:rPr lang="en-US" sz="2200" dirty="0">
                <a:latin typeface="Arial" panose="020B0604020202020204" pitchFamily="34" charset="0"/>
                <a:cs typeface="Arial" panose="020B0604020202020204" pitchFamily="34" charset="0"/>
              </a:rPr>
              <a:t> khoa </a:t>
            </a:r>
            <a:r>
              <a:rPr lang="en-US" sz="2200" dirty="0" err="1">
                <a:latin typeface="Arial" panose="020B0604020202020204" pitchFamily="34" charset="0"/>
                <a:cs typeface="Arial" panose="020B0604020202020204" pitchFamily="34" charset="0"/>
              </a:rPr>
              <a:t>học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người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cũng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phải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dụng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ngôn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ngữ</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mang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tính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khách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quan</a:t>
            </a:r>
            <a:r>
              <a:rPr lang="en-US" sz="2200" dirty="0">
                <a:latin typeface="Arial" panose="020B0604020202020204" pitchFamily="34" charset="0"/>
                <a:cs typeface="Arial" panose="020B0604020202020204" pitchFamily="34" charset="0"/>
              </a:rPr>
              <a:t>. </a:t>
            </a:r>
          </a:p>
          <a:p>
            <a:pPr marL="0" indent="0" algn="just">
              <a:buNone/>
            </a:pPr>
            <a:endParaRPr lang="en-US" sz="2400" dirty="0">
              <a:solidFill>
                <a:srgbClr val="0070C0"/>
              </a:solidFill>
            </a:endParaRPr>
          </a:p>
          <a:p>
            <a:pPr marL="0" indent="0">
              <a:buNone/>
            </a:pPr>
            <a:endParaRPr lang="vi-VN" sz="28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16258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6764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3600" i="1" dirty="0">
                <a:solidFill>
                  <a:srgbClr val="0070C0"/>
                </a:solidFill>
              </a:rPr>
              <a:t>(An Overview of Academic </a:t>
            </a:r>
            <a:r>
              <a:rPr lang="en-US" sz="3600" i="1" dirty="0">
                <a:solidFill>
                  <a:srgbClr val="0070C0"/>
                </a:solidFill>
                <a:latin typeface="Times New Roman" panose="02020603050405020304" pitchFamily="18" charset="0"/>
                <a:cs typeface="Times New Roman" panose="02020603050405020304" pitchFamily="18" charset="0"/>
              </a:rPr>
              <a:t>L</a:t>
            </a:r>
            <a:r>
              <a:rPr lang="vi-VN" sz="3600" i="1" dirty="0">
                <a:solidFill>
                  <a:srgbClr val="0070C0"/>
                </a:solidFill>
              </a:rPr>
              <a:t>anguage &amp; Academic </a:t>
            </a:r>
            <a:r>
              <a:rPr lang="en-US" sz="3600" i="1" dirty="0">
                <a:solidFill>
                  <a:srgbClr val="0070C0"/>
                </a:solidFill>
                <a:latin typeface="Times New Roman" panose="02020603050405020304" pitchFamily="18" charset="0"/>
                <a:cs typeface="Times New Roman" panose="02020603050405020304" pitchFamily="18" charset="0"/>
              </a:rPr>
              <a:t>T</a:t>
            </a:r>
            <a:r>
              <a:rPr lang="vi-VN" sz="3600" i="1" dirty="0">
                <a:solidFill>
                  <a:srgbClr val="0070C0"/>
                </a:solidFill>
              </a:rPr>
              <a:t>ext)</a:t>
            </a:r>
            <a:br>
              <a:rPr lang="vi-VN" sz="3600" b="1" dirty="0">
                <a:solidFill>
                  <a:srgbClr val="0070C0"/>
                </a:solidFill>
                <a:latin typeface="Times New Roman" panose="02020603050405020304" pitchFamily="18" charset="0"/>
                <a:cs typeface="Times New Roman" panose="02020603050405020304" pitchFamily="18" charset="0"/>
              </a:rPr>
            </a:br>
            <a:endParaRPr lang="en-US" sz="36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981200"/>
            <a:ext cx="11658600" cy="47244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1. TỔNG QUAN VỀ NGÔN NGỮ HỌC THUẬT</a:t>
            </a:r>
          </a:p>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1.3. C</a:t>
            </a:r>
            <a:r>
              <a:rPr lang="en-US" sz="2600" b="1" dirty="0" err="1">
                <a:solidFill>
                  <a:srgbClr val="0070C0"/>
                </a:solidFill>
                <a:latin typeface="Times New Roman" panose="02020603050405020304" pitchFamily="18" charset="0"/>
                <a:cs typeface="Times New Roman" panose="02020603050405020304" pitchFamily="18" charset="0"/>
              </a:rPr>
              <a:t>hức</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năng</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của</a:t>
            </a:r>
            <a:r>
              <a:rPr lang="en-US" sz="2600" b="1" dirty="0">
                <a:solidFill>
                  <a:srgbClr val="0070C0"/>
                </a:solidFill>
                <a:latin typeface="Times New Roman" panose="02020603050405020304" pitchFamily="18" charset="0"/>
                <a:cs typeface="Times New Roman" panose="02020603050405020304" pitchFamily="18" charset="0"/>
              </a:rPr>
              <a:t> </a:t>
            </a:r>
            <a:r>
              <a:rPr lang="vi-VN" sz="2600" b="1" dirty="0">
                <a:solidFill>
                  <a:srgbClr val="0070C0"/>
                </a:solidFill>
                <a:latin typeface="Times New Roman" panose="02020603050405020304" pitchFamily="18" charset="0"/>
                <a:cs typeface="Times New Roman" panose="02020603050405020304" pitchFamily="18" charset="0"/>
              </a:rPr>
              <a:t>Ngôn ngữ học thuật</a:t>
            </a:r>
          </a:p>
          <a:p>
            <a:pPr marL="0" indent="0">
              <a:buNone/>
            </a:pPr>
            <a:r>
              <a:rPr lang="vi-VN" sz="2600" b="1" i="1" dirty="0">
                <a:solidFill>
                  <a:srgbClr val="0070C0"/>
                </a:solidFill>
                <a:latin typeface="Times New Roman" panose="02020603050405020304" pitchFamily="18" charset="0"/>
                <a:cs typeface="Times New Roman" panose="02020603050405020304" pitchFamily="18" charset="0"/>
              </a:rPr>
              <a:t>1.3.1. Chức năng giao tiếp khoa học</a:t>
            </a:r>
          </a:p>
          <a:p>
            <a:pPr marL="0" indent="0" algn="just">
              <a:buNone/>
            </a:pPr>
            <a:r>
              <a:rPr lang="vi-VN" sz="2200" dirty="0"/>
              <a:t>Ngôn ngữ học thuật thực hiện chức năng giao tiếp khoa học của mình khi nó là công cụ được các nhà khoa học sử dụng để mã hóa/ giải mã thông tin, kiến thức khoa học truyền đi / tiếp nhận từ người khác (đồng nghiệp, học trò, giáo viên,…) nhằm mục đích khoa học.</a:t>
            </a:r>
            <a:endParaRPr lang="en-US" sz="2200" dirty="0"/>
          </a:p>
          <a:p>
            <a:pPr marL="0" indent="0">
              <a:buNone/>
            </a:pPr>
            <a:endParaRPr lang="vi-V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664159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6764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4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3600" i="1" dirty="0">
                <a:solidFill>
                  <a:srgbClr val="0070C0"/>
                </a:solidFill>
              </a:rPr>
              <a:t>(An Overview of Academic </a:t>
            </a:r>
            <a:r>
              <a:rPr lang="en-US" sz="3600" i="1" dirty="0">
                <a:solidFill>
                  <a:srgbClr val="0070C0"/>
                </a:solidFill>
                <a:latin typeface="Times New Roman" panose="02020603050405020304" pitchFamily="18" charset="0"/>
                <a:cs typeface="Times New Roman" panose="02020603050405020304" pitchFamily="18" charset="0"/>
              </a:rPr>
              <a:t>L</a:t>
            </a:r>
            <a:r>
              <a:rPr lang="vi-VN" sz="3600" i="1" dirty="0">
                <a:solidFill>
                  <a:srgbClr val="0070C0"/>
                </a:solidFill>
              </a:rPr>
              <a:t>anguage &amp; Academic </a:t>
            </a:r>
            <a:r>
              <a:rPr lang="en-US" sz="3600" i="1" dirty="0">
                <a:solidFill>
                  <a:srgbClr val="0070C0"/>
                </a:solidFill>
                <a:latin typeface="Times New Roman" panose="02020603050405020304" pitchFamily="18" charset="0"/>
                <a:cs typeface="Times New Roman" panose="02020603050405020304" pitchFamily="18" charset="0"/>
              </a:rPr>
              <a:t>T</a:t>
            </a:r>
            <a:r>
              <a:rPr lang="vi-VN" sz="3600" i="1" dirty="0">
                <a:solidFill>
                  <a:srgbClr val="0070C0"/>
                </a:solidFill>
              </a:rPr>
              <a:t>ext)</a:t>
            </a:r>
            <a:br>
              <a:rPr lang="vi-VN" sz="3600" b="1" dirty="0">
                <a:solidFill>
                  <a:srgbClr val="0070C0"/>
                </a:solidFill>
                <a:latin typeface="Times New Roman" panose="02020603050405020304" pitchFamily="18" charset="0"/>
                <a:cs typeface="Times New Roman" panose="02020603050405020304" pitchFamily="18" charset="0"/>
              </a:rPr>
            </a:br>
            <a:endParaRPr lang="en-US" sz="36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981200"/>
            <a:ext cx="11658600" cy="47244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1. TỔNG QUAN VỀ NGÔN NGỮ HỌC THUẬT</a:t>
            </a:r>
          </a:p>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1.3. C</a:t>
            </a:r>
            <a:r>
              <a:rPr lang="en-US" sz="2600" b="1" dirty="0" err="1">
                <a:solidFill>
                  <a:srgbClr val="0070C0"/>
                </a:solidFill>
                <a:latin typeface="Times New Roman" panose="02020603050405020304" pitchFamily="18" charset="0"/>
                <a:cs typeface="Times New Roman" panose="02020603050405020304" pitchFamily="18" charset="0"/>
              </a:rPr>
              <a:t>hức</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năng</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của</a:t>
            </a:r>
            <a:r>
              <a:rPr lang="en-US" sz="2600" b="1" dirty="0">
                <a:solidFill>
                  <a:srgbClr val="0070C0"/>
                </a:solidFill>
                <a:latin typeface="Times New Roman" panose="02020603050405020304" pitchFamily="18" charset="0"/>
                <a:cs typeface="Times New Roman" panose="02020603050405020304" pitchFamily="18" charset="0"/>
              </a:rPr>
              <a:t> </a:t>
            </a:r>
            <a:r>
              <a:rPr lang="vi-VN" sz="2600" b="1" dirty="0">
                <a:solidFill>
                  <a:srgbClr val="0070C0"/>
                </a:solidFill>
                <a:latin typeface="Times New Roman" panose="02020603050405020304" pitchFamily="18" charset="0"/>
                <a:cs typeface="Times New Roman" panose="02020603050405020304" pitchFamily="18" charset="0"/>
              </a:rPr>
              <a:t>Ngôn ngữ học thuật</a:t>
            </a:r>
          </a:p>
          <a:p>
            <a:pPr marL="0" indent="0">
              <a:spcBef>
                <a:spcPts val="0"/>
              </a:spcBef>
              <a:buNone/>
            </a:pPr>
            <a:r>
              <a:rPr lang="vi-VN" sz="2600" b="1" i="1" dirty="0">
                <a:solidFill>
                  <a:srgbClr val="0070C0"/>
                </a:solidFill>
                <a:latin typeface="Times New Roman" panose="02020603050405020304" pitchFamily="18" charset="0"/>
                <a:cs typeface="Times New Roman" panose="02020603050405020304" pitchFamily="18" charset="0"/>
              </a:rPr>
              <a:t>1.3.2. Chức năng tư duy khoa học</a:t>
            </a:r>
          </a:p>
          <a:p>
            <a:pPr marL="0" indent="0" algn="just">
              <a:buNone/>
            </a:pPr>
            <a:r>
              <a:rPr lang="vi-VN" sz="2200" dirty="0"/>
              <a:t>Ngôn ngữ học thuật thực hiện chức năng tư duy khi nó chính là thứ công cụ không chỉ giúp ghi lại, thể hiện mà còn góp phần làm định hình quá trình và kết quả tư duy khoa học. Mọi tri thức khoa học đều được thể hiện dưới dạng những khái niệm, phán đoán, suy luận hoặc giả thuyết, lý thuyết, lý luận khoa học,… Và mọi khái niệm, phán đoán, suy luận hoặc giả thuyết, lý thuyết, lý luận khoa học,… đều phải được định hình bằng ngôn ngữ: ngôn ngữ học thuật.</a:t>
            </a:r>
            <a:endParaRPr lang="en-US" sz="2200" dirty="0"/>
          </a:p>
          <a:p>
            <a:pPr marL="0" indent="0">
              <a:buNone/>
            </a:pP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99540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6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2700" i="1" dirty="0">
                <a:solidFill>
                  <a:srgbClr val="0070C0"/>
                </a:solidFill>
              </a:rPr>
              <a:t>(</a:t>
            </a:r>
            <a:r>
              <a:rPr lang="vi-VN" sz="2800" i="1" dirty="0">
                <a:solidFill>
                  <a:srgbClr val="0070C0"/>
                </a:solidFill>
              </a:rPr>
              <a:t>An Overview of Academic </a:t>
            </a:r>
            <a:r>
              <a:rPr lang="en-US" sz="2800" i="1" dirty="0">
                <a:solidFill>
                  <a:srgbClr val="0070C0"/>
                </a:solidFill>
                <a:latin typeface="Times New Roman" panose="02020603050405020304" pitchFamily="18" charset="0"/>
                <a:cs typeface="Times New Roman" panose="02020603050405020304" pitchFamily="18" charset="0"/>
              </a:rPr>
              <a:t>L</a:t>
            </a:r>
            <a:r>
              <a:rPr lang="vi-VN" sz="2800" i="1" dirty="0">
                <a:solidFill>
                  <a:srgbClr val="0070C0"/>
                </a:solidFill>
              </a:rPr>
              <a:t>anguage &amp; Academic </a:t>
            </a:r>
            <a:r>
              <a:rPr lang="en-US" sz="2800" i="1" dirty="0">
                <a:solidFill>
                  <a:srgbClr val="0070C0"/>
                </a:solidFill>
                <a:latin typeface="Times New Roman" panose="02020603050405020304" pitchFamily="18" charset="0"/>
                <a:cs typeface="Times New Roman" panose="02020603050405020304" pitchFamily="18" charset="0"/>
              </a:rPr>
              <a:t>T</a:t>
            </a:r>
            <a:r>
              <a:rPr lang="vi-VN" sz="2800" i="1" dirty="0">
                <a:solidFill>
                  <a:srgbClr val="0070C0"/>
                </a:solidFill>
              </a:rPr>
              <a:t>ext</a:t>
            </a:r>
            <a:r>
              <a:rPr lang="vi-VN" sz="2700" i="1" dirty="0">
                <a:solidFill>
                  <a:srgbClr val="0070C0"/>
                </a:solidFill>
              </a:rPr>
              <a:t>)</a:t>
            </a:r>
            <a:br>
              <a:rPr lang="vi-VN" sz="2700" b="1" dirty="0">
                <a:solidFill>
                  <a:srgbClr val="0070C0"/>
                </a:solidFill>
                <a:latin typeface="Times New Roman" panose="02020603050405020304" pitchFamily="18" charset="0"/>
                <a:cs typeface="Times New Roman" panose="02020603050405020304" pitchFamily="18" charset="0"/>
              </a:rPr>
            </a:br>
            <a:endParaRPr lang="en-US" sz="27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00200"/>
            <a:ext cx="11658600" cy="5105400"/>
          </a:xfrm>
        </p:spPr>
        <p:txBody>
          <a:bodyPr>
            <a:normAutofit fontScale="92500" lnSpcReduction="20000"/>
          </a:bodyPr>
          <a:lstStyle/>
          <a:p>
            <a:pPr marL="0" indent="0">
              <a:spcBef>
                <a:spcPts val="0"/>
              </a:spcBef>
              <a:buNone/>
            </a:pPr>
            <a:r>
              <a:rPr lang="vi-VN" sz="2800" b="1" dirty="0">
                <a:solidFill>
                  <a:srgbClr val="0070C0"/>
                </a:solidFill>
                <a:latin typeface="Times New Roman" panose="02020603050405020304" pitchFamily="18" charset="0"/>
                <a:cs typeface="Times New Roman" panose="02020603050405020304" pitchFamily="18" charset="0"/>
              </a:rPr>
              <a:t>2. TỔNG QUAN VỀ VĂN BẢN HỌC THUẬT</a:t>
            </a:r>
          </a:p>
          <a:p>
            <a:pPr marL="0" indent="0">
              <a:spcBef>
                <a:spcPts val="0"/>
              </a:spcBef>
              <a:buNone/>
            </a:pPr>
            <a:r>
              <a:rPr lang="vi-VN" sz="2800" b="1" dirty="0">
                <a:solidFill>
                  <a:srgbClr val="0070C0"/>
                </a:solidFill>
                <a:latin typeface="Times New Roman" panose="02020603050405020304" pitchFamily="18" charset="0"/>
                <a:cs typeface="Times New Roman" panose="02020603050405020304" pitchFamily="18" charset="0"/>
              </a:rPr>
              <a:t>1.1. </a:t>
            </a:r>
            <a:r>
              <a:rPr lang="en-US" sz="2800" b="1" dirty="0" err="1">
                <a:solidFill>
                  <a:srgbClr val="0070C0"/>
                </a:solidFill>
                <a:latin typeface="Times New Roman" panose="02020603050405020304" pitchFamily="18" charset="0"/>
                <a:cs typeface="Times New Roman" panose="02020603050405020304" pitchFamily="18" charset="0"/>
              </a:rPr>
              <a:t>Khái</a:t>
            </a:r>
            <a:r>
              <a:rPr lang="en-US" sz="2800" b="1" dirty="0">
                <a:solidFill>
                  <a:srgbClr val="0070C0"/>
                </a:solidFill>
                <a:latin typeface="Times New Roman" panose="02020603050405020304" pitchFamily="18" charset="0"/>
                <a:cs typeface="Times New Roman" panose="02020603050405020304" pitchFamily="18" charset="0"/>
              </a:rPr>
              <a:t> </a:t>
            </a:r>
            <a:r>
              <a:rPr lang="en-US" sz="2800" b="1" dirty="0" err="1">
                <a:solidFill>
                  <a:srgbClr val="0070C0"/>
                </a:solidFill>
                <a:latin typeface="Times New Roman" panose="02020603050405020304" pitchFamily="18" charset="0"/>
                <a:cs typeface="Times New Roman" panose="02020603050405020304" pitchFamily="18" charset="0"/>
              </a:rPr>
              <a:t>niệm</a:t>
            </a:r>
            <a:r>
              <a:rPr lang="en-US" sz="2800" b="1" dirty="0">
                <a:solidFill>
                  <a:srgbClr val="0070C0"/>
                </a:solidFill>
                <a:latin typeface="Times New Roman" panose="02020603050405020304" pitchFamily="18" charset="0"/>
                <a:cs typeface="Times New Roman" panose="02020603050405020304" pitchFamily="18" charset="0"/>
              </a:rPr>
              <a:t> </a:t>
            </a:r>
            <a:r>
              <a:rPr lang="vi-VN" sz="2800" b="1" dirty="0">
                <a:solidFill>
                  <a:srgbClr val="0070C0"/>
                </a:solidFill>
                <a:latin typeface="Times New Roman" panose="02020603050405020304" pitchFamily="18" charset="0"/>
                <a:cs typeface="Times New Roman" panose="02020603050405020304" pitchFamily="18" charset="0"/>
              </a:rPr>
              <a:t>văn bản học thuật</a:t>
            </a:r>
          </a:p>
          <a:p>
            <a:pPr marL="0" indent="0">
              <a:buNone/>
            </a:pPr>
            <a:r>
              <a:rPr lang="vi-VN" sz="2600" i="1" dirty="0">
                <a:solidFill>
                  <a:schemeClr val="tx2"/>
                </a:solidFill>
                <a:latin typeface="Bahnschrift Condensed" panose="020B0502040204020203" pitchFamily="34" charset="0"/>
              </a:rPr>
              <a:t>	Văn bản là gì?</a:t>
            </a:r>
          </a:p>
          <a:p>
            <a:pPr marL="0" indent="0">
              <a:buNone/>
            </a:pPr>
            <a:endParaRPr lang="vi-VN" sz="900" dirty="0"/>
          </a:p>
          <a:p>
            <a:pPr marL="0" indent="0" algn="just">
              <a:buNone/>
            </a:pPr>
            <a:r>
              <a:rPr lang="vi-VN" sz="2400" dirty="0"/>
              <a:t>“Văn bản là chuỗi kí hiệu ngôn ngữ hay nói chung những kí hiệu thuộc hệ thống nào đó, làm thành một chỉnh thể mang một nội dung ý nghĩa trọn vẹn”. </a:t>
            </a:r>
          </a:p>
          <a:p>
            <a:pPr marL="0" indent="0" algn="r">
              <a:buNone/>
            </a:pPr>
            <a:r>
              <a:rPr lang="vi-VN" sz="2400" i="1" dirty="0"/>
              <a:t>(</a:t>
            </a:r>
            <a:r>
              <a:rPr lang="vi-VN" sz="1900" i="1" dirty="0"/>
              <a:t>Từ điển Tiếng Việt, Trung tâm Từ điển học, 2007)</a:t>
            </a:r>
            <a:endParaRPr lang="en-US" sz="1900" dirty="0"/>
          </a:p>
          <a:p>
            <a:pPr marL="0" indent="0" algn="just">
              <a:buNone/>
            </a:pPr>
            <a:endParaRPr lang="vi-VN" sz="1200" dirty="0"/>
          </a:p>
          <a:p>
            <a:pPr marL="0" indent="0" algn="just">
              <a:buNone/>
            </a:pPr>
            <a:r>
              <a:rPr lang="vi-VN" sz="2400" dirty="0"/>
              <a:t>Văn bản (text) là một phân đoạn của ngôn ngữ ở dạng nói (spoken language) hoặc dạng viết (written language) có các đặc điểm sau:</a:t>
            </a:r>
            <a:endParaRPr lang="en-US" sz="2400" dirty="0"/>
          </a:p>
          <a:p>
            <a:pPr marL="0" indent="0" algn="just">
              <a:buNone/>
            </a:pPr>
            <a:r>
              <a:rPr lang="vi-VN" sz="2400" dirty="0"/>
              <a:t>1. Thường được tạo thành từ một số câu cùng nhau tạo ra một cấu trúc hoặc đơn vị;</a:t>
            </a:r>
            <a:endParaRPr lang="en-US" sz="2400" dirty="0"/>
          </a:p>
          <a:p>
            <a:pPr marL="0" indent="0" algn="just">
              <a:buNone/>
            </a:pPr>
            <a:r>
              <a:rPr lang="vi-VN" sz="2400" dirty="0"/>
              <a:t>2. Có những đặc điểm cấu trúc và diễn ngôn (discourse) riêng biệt;</a:t>
            </a:r>
            <a:endParaRPr lang="en-US" sz="2400" dirty="0"/>
          </a:p>
          <a:p>
            <a:pPr marL="0" indent="0" algn="just">
              <a:buNone/>
            </a:pPr>
            <a:r>
              <a:rPr lang="vi-VN" sz="2400" dirty="0"/>
              <a:t>3. Có một chức năng hoặc mục đích giao tiếp cụ thể;</a:t>
            </a:r>
            <a:endParaRPr lang="en-US" sz="2400" dirty="0"/>
          </a:p>
          <a:p>
            <a:pPr marL="0" indent="0" algn="just">
              <a:buNone/>
            </a:pPr>
            <a:r>
              <a:rPr lang="vi-VN" sz="2400" dirty="0"/>
              <a:t>4. Chỉ có thể được hiểu đúng và đầy đủ trong bối cảnh mà nó xảy ra.</a:t>
            </a:r>
          </a:p>
          <a:p>
            <a:pPr marL="0" indent="0" algn="r">
              <a:buNone/>
            </a:pPr>
            <a:r>
              <a:rPr lang="vi-VN" sz="1900" i="1" dirty="0"/>
              <a:t>                                                                      (Từ điển Longman về dạy ngôn ngữ và ứng dụng ngôn ngữ của Jack C. Richards và Richard Schmidt Tái bản lần thứ tư năm 2010)</a:t>
            </a:r>
            <a:endParaRPr lang="en-US" sz="1900" dirty="0"/>
          </a:p>
          <a:p>
            <a:pPr marL="0" indent="0" algn="just">
              <a:buNone/>
            </a:pPr>
            <a:endParaRPr lang="vi-VN" sz="20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45069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1811000" cy="1371600"/>
          </a:xfrm>
        </p:spPr>
        <p:txBody>
          <a:bodyPr>
            <a:normAutofit fontScale="90000"/>
          </a:bodyPr>
          <a:lstStyle/>
          <a:p>
            <a:br>
              <a:rPr lang="vi-VN" sz="3400" b="1" dirty="0">
                <a:solidFill>
                  <a:srgbClr val="0070C0"/>
                </a:solidFill>
                <a:latin typeface="Times New Roman" panose="02020603050405020304" pitchFamily="18" charset="0"/>
                <a:cs typeface="Times New Roman" panose="02020603050405020304" pitchFamily="18" charset="0"/>
              </a:rPr>
            </a:br>
            <a:r>
              <a:rPr lang="vi-VN" sz="3600" b="1" u="sng" dirty="0">
                <a:solidFill>
                  <a:srgbClr val="0070C0"/>
                </a:solidFill>
                <a:latin typeface="Times New Roman" panose="02020603050405020304" pitchFamily="18" charset="0"/>
                <a:cs typeface="Times New Roman" panose="02020603050405020304" pitchFamily="18" charset="0"/>
              </a:rPr>
              <a:t>Chương 1</a:t>
            </a:r>
            <a:br>
              <a:rPr lang="vi-VN" sz="34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TỔNG QUAN VỀ </a:t>
            </a:r>
            <a:r>
              <a:rPr lang="vi-VN" sz="3100" b="1" dirty="0">
                <a:solidFill>
                  <a:srgbClr val="0070C0"/>
                </a:solidFill>
                <a:latin typeface="Times New Roman" panose="02020603050405020304" pitchFamily="18" charset="0"/>
                <a:cs typeface="Times New Roman" panose="02020603050405020304" pitchFamily="18" charset="0"/>
              </a:rPr>
              <a:t>NGÔN NGỮ HỌC THUẬT</a:t>
            </a:r>
            <a:r>
              <a:rPr lang="en-US" sz="3100" b="1" dirty="0">
                <a:solidFill>
                  <a:srgbClr val="0070C0"/>
                </a:solidFill>
                <a:latin typeface="Times New Roman" panose="02020603050405020304" pitchFamily="18" charset="0"/>
                <a:cs typeface="Times New Roman" panose="02020603050405020304" pitchFamily="18" charset="0"/>
              </a:rPr>
              <a:t> &amp; </a:t>
            </a:r>
            <a:r>
              <a:rPr lang="vi-VN" sz="3100" b="1" dirty="0">
                <a:solidFill>
                  <a:srgbClr val="0070C0"/>
                </a:solidFill>
                <a:latin typeface="Times New Roman" panose="02020603050405020304" pitchFamily="18" charset="0"/>
                <a:cs typeface="Times New Roman" panose="02020603050405020304" pitchFamily="18" charset="0"/>
              </a:rPr>
              <a:t>VĂN BẢN HỌC THUẬT</a:t>
            </a:r>
            <a:br>
              <a:rPr lang="vi-VN" sz="3400" b="1" dirty="0">
                <a:solidFill>
                  <a:srgbClr val="0070C0"/>
                </a:solidFill>
                <a:latin typeface="Times New Roman" panose="02020603050405020304" pitchFamily="18" charset="0"/>
                <a:cs typeface="Times New Roman" panose="02020603050405020304" pitchFamily="18" charset="0"/>
              </a:rPr>
            </a:br>
            <a:r>
              <a:rPr lang="vi-VN" sz="3100" i="1" dirty="0">
                <a:solidFill>
                  <a:srgbClr val="0070C0"/>
                </a:solidFill>
              </a:rPr>
              <a:t>(An Overview of Academic </a:t>
            </a:r>
            <a:r>
              <a:rPr lang="en-US" sz="3100" i="1" dirty="0">
                <a:solidFill>
                  <a:srgbClr val="0070C0"/>
                </a:solidFill>
                <a:latin typeface="Times New Roman" panose="02020603050405020304" pitchFamily="18" charset="0"/>
                <a:cs typeface="Times New Roman" panose="02020603050405020304" pitchFamily="18" charset="0"/>
              </a:rPr>
              <a:t>L</a:t>
            </a:r>
            <a:r>
              <a:rPr lang="vi-VN" sz="3100" i="1" dirty="0">
                <a:solidFill>
                  <a:srgbClr val="0070C0"/>
                </a:solidFill>
              </a:rPr>
              <a:t>anguage &amp; Academic </a:t>
            </a:r>
            <a:r>
              <a:rPr lang="en-US" sz="3100" i="1" dirty="0">
                <a:solidFill>
                  <a:srgbClr val="0070C0"/>
                </a:solidFill>
                <a:latin typeface="Times New Roman" panose="02020603050405020304" pitchFamily="18" charset="0"/>
                <a:cs typeface="Times New Roman" panose="02020603050405020304" pitchFamily="18" charset="0"/>
              </a:rPr>
              <a:t>T</a:t>
            </a:r>
            <a:r>
              <a:rPr lang="vi-VN" sz="3100" i="1" dirty="0">
                <a:solidFill>
                  <a:srgbClr val="0070C0"/>
                </a:solidFill>
              </a:rPr>
              <a:t>ext)</a:t>
            </a:r>
            <a:br>
              <a:rPr lang="vi-VN" sz="3100" b="1" dirty="0">
                <a:solidFill>
                  <a:srgbClr val="0070C0"/>
                </a:solidFill>
                <a:latin typeface="Times New Roman" panose="02020603050405020304" pitchFamily="18" charset="0"/>
                <a:cs typeface="Times New Roman" panose="02020603050405020304" pitchFamily="18" charset="0"/>
              </a:rPr>
            </a:br>
            <a:endParaRPr lang="en-US" sz="31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00200"/>
            <a:ext cx="11658600" cy="5105400"/>
          </a:xfrm>
        </p:spPr>
        <p:txBody>
          <a:bodyPr>
            <a:normAutofit/>
          </a:bodyPr>
          <a:lstStyle/>
          <a:p>
            <a:pPr marL="0" indent="0">
              <a:spcBef>
                <a:spcPts val="0"/>
              </a:spcBef>
              <a:buNone/>
            </a:pPr>
            <a:r>
              <a:rPr lang="vi-VN" sz="2600" b="1" dirty="0">
                <a:solidFill>
                  <a:srgbClr val="0070C0"/>
                </a:solidFill>
                <a:latin typeface="Times New Roman" panose="02020603050405020304" pitchFamily="18" charset="0"/>
                <a:cs typeface="Times New Roman" panose="02020603050405020304" pitchFamily="18" charset="0"/>
              </a:rPr>
              <a:t>2. TỔNG QUAN VỀ VĂN BẢN HỌC THUẬT</a:t>
            </a:r>
          </a:p>
          <a:p>
            <a:pPr marL="0" indent="0">
              <a:spcBef>
                <a:spcPts val="0"/>
              </a:spcBef>
              <a:buNone/>
            </a:pPr>
            <a:r>
              <a:rPr lang="en-US" sz="2600" b="1" dirty="0">
                <a:solidFill>
                  <a:srgbClr val="0070C0"/>
                </a:solidFill>
                <a:latin typeface="Times New Roman" panose="02020603050405020304" pitchFamily="18" charset="0"/>
                <a:cs typeface="Times New Roman" panose="02020603050405020304" pitchFamily="18" charset="0"/>
              </a:rPr>
              <a:t>2</a:t>
            </a:r>
            <a:r>
              <a:rPr lang="vi-VN" sz="2600" b="1" dirty="0">
                <a:solidFill>
                  <a:srgbClr val="0070C0"/>
                </a:solidFill>
                <a:latin typeface="Times New Roman" panose="02020603050405020304" pitchFamily="18" charset="0"/>
                <a:cs typeface="Times New Roman" panose="02020603050405020304" pitchFamily="18" charset="0"/>
              </a:rPr>
              <a:t>.1. </a:t>
            </a:r>
            <a:r>
              <a:rPr lang="en-US" sz="2600" b="1" dirty="0" err="1">
                <a:solidFill>
                  <a:srgbClr val="0070C0"/>
                </a:solidFill>
                <a:latin typeface="Times New Roman" panose="02020603050405020304" pitchFamily="18" charset="0"/>
                <a:cs typeface="Times New Roman" panose="02020603050405020304" pitchFamily="18" charset="0"/>
              </a:rPr>
              <a:t>Khái</a:t>
            </a:r>
            <a:r>
              <a:rPr lang="en-US" sz="2600" b="1" dirty="0">
                <a:solidFill>
                  <a:srgbClr val="0070C0"/>
                </a:solidFill>
                <a:latin typeface="Times New Roman" panose="02020603050405020304" pitchFamily="18" charset="0"/>
                <a:cs typeface="Times New Roman" panose="02020603050405020304" pitchFamily="18" charset="0"/>
              </a:rPr>
              <a:t> </a:t>
            </a:r>
            <a:r>
              <a:rPr lang="en-US" sz="2600" b="1" dirty="0" err="1">
                <a:solidFill>
                  <a:srgbClr val="0070C0"/>
                </a:solidFill>
                <a:latin typeface="Times New Roman" panose="02020603050405020304" pitchFamily="18" charset="0"/>
                <a:cs typeface="Times New Roman" panose="02020603050405020304" pitchFamily="18" charset="0"/>
              </a:rPr>
              <a:t>niệm</a:t>
            </a:r>
            <a:r>
              <a:rPr lang="en-US" sz="2600" b="1" dirty="0">
                <a:solidFill>
                  <a:srgbClr val="0070C0"/>
                </a:solidFill>
                <a:latin typeface="Times New Roman" panose="02020603050405020304" pitchFamily="18" charset="0"/>
                <a:cs typeface="Times New Roman" panose="02020603050405020304" pitchFamily="18" charset="0"/>
              </a:rPr>
              <a:t> </a:t>
            </a:r>
            <a:r>
              <a:rPr lang="vi-VN" sz="2600" b="1" dirty="0">
                <a:solidFill>
                  <a:srgbClr val="0070C0"/>
                </a:solidFill>
                <a:latin typeface="Times New Roman" panose="02020603050405020304" pitchFamily="18" charset="0"/>
                <a:cs typeface="Times New Roman" panose="02020603050405020304" pitchFamily="18" charset="0"/>
              </a:rPr>
              <a:t>văn bản học thuật</a:t>
            </a:r>
          </a:p>
          <a:p>
            <a:pPr marL="0" indent="0">
              <a:buNone/>
            </a:pPr>
            <a:r>
              <a:rPr lang="vi-VN" sz="2000" dirty="0">
                <a:sym typeface="Wingdings" panose="05000000000000000000" pitchFamily="2" charset="2"/>
              </a:rPr>
              <a:t></a:t>
            </a:r>
            <a:r>
              <a:rPr lang="vi-VN" sz="2000" dirty="0"/>
              <a:t> Từ 2 khái niệm đã nêu, thống nhất khái niệm văn bản (text) sử dụng trong học phần: </a:t>
            </a:r>
            <a:endParaRPr lang="en-US" sz="2000" dirty="0"/>
          </a:p>
          <a:p>
            <a:pPr marL="0" indent="0" algn="just">
              <a:buNone/>
            </a:pPr>
            <a:r>
              <a:rPr lang="vi-VN" sz="2200" i="1" dirty="0"/>
              <a:t>Văn bản (text) là một chuỗi đơn vị ngôn ngữ ở dạng nói hoặc dạng viết có cấu trúc hoàn chỉnh, diễn đạt một nội dung trọn vẹn nhằm đạt mục đích giao tiếp trong bối cảnh giao tiếp nhất định.</a:t>
            </a:r>
            <a:endParaRPr lang="en-US" sz="2200" dirty="0"/>
          </a:p>
          <a:p>
            <a:pPr marL="0" indent="0" algn="just">
              <a:buNone/>
            </a:pPr>
            <a:r>
              <a:rPr lang="vi-VN" sz="2000" b="1" dirty="0">
                <a:solidFill>
                  <a:srgbClr val="0070C0"/>
                </a:solidFill>
                <a:latin typeface="Times New Roman" panose="02020603050405020304" pitchFamily="18" charset="0"/>
                <a:cs typeface="Times New Roman" panose="02020603050405020304" pitchFamily="18" charset="0"/>
              </a:rPr>
              <a:t>Thống nhất khái niệm văn bản học thuật:</a:t>
            </a:r>
          </a:p>
          <a:p>
            <a:pPr marL="0" indent="0" algn="just">
              <a:buNone/>
            </a:pPr>
            <a:r>
              <a:rPr lang="vi-VN" sz="2000" b="1" dirty="0">
                <a:solidFill>
                  <a:srgbClr val="0070C0"/>
                </a:solidFill>
                <a:latin typeface="Times New Roman" panose="02020603050405020304" pitchFamily="18" charset="0"/>
                <a:cs typeface="Times New Roman" panose="02020603050405020304" pitchFamily="18" charset="0"/>
              </a:rPr>
              <a:t>                                                                                                     Văn bản học thuật là phương tiện/ sản phẩm</a:t>
            </a:r>
          </a:p>
          <a:p>
            <a:pPr marL="0" indent="0" algn="just">
              <a:buNone/>
            </a:pPr>
            <a:r>
              <a:rPr lang="vi-VN" sz="2000" b="1" dirty="0">
                <a:solidFill>
                  <a:srgbClr val="0070C0"/>
                </a:solidFill>
                <a:latin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cs typeface="Times New Roman" panose="02020603050405020304" pitchFamily="18" charset="0"/>
              </a:rPr>
              <a:t> </a:t>
            </a:r>
            <a:r>
              <a:rPr lang="vi-VN" sz="2000" b="1" dirty="0">
                <a:solidFill>
                  <a:srgbClr val="0070C0"/>
                </a:solidFill>
                <a:latin typeface="Times New Roman" panose="02020603050405020304" pitchFamily="18" charset="0"/>
                <a:cs typeface="Times New Roman" panose="02020603050405020304" pitchFamily="18" charset="0"/>
              </a:rPr>
              <a:t>- của người làm KH với mục đích KH</a:t>
            </a:r>
          </a:p>
          <a:p>
            <a:pPr marL="0" indent="0" algn="just">
              <a:buNone/>
            </a:pPr>
            <a:r>
              <a:rPr lang="vi-VN" sz="2000" b="1" dirty="0">
                <a:solidFill>
                  <a:srgbClr val="0070C0"/>
                </a:solidFill>
                <a:latin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cs typeface="Times New Roman" panose="02020603050405020304" pitchFamily="18" charset="0"/>
              </a:rPr>
              <a:t> </a:t>
            </a:r>
            <a:r>
              <a:rPr lang="vi-VN" sz="2000" b="1" dirty="0">
                <a:solidFill>
                  <a:srgbClr val="0070C0"/>
                </a:solidFill>
                <a:latin typeface="Times New Roman" panose="02020603050405020304" pitchFamily="18" charset="0"/>
                <a:cs typeface="Times New Roman" panose="02020603050405020304" pitchFamily="18" charset="0"/>
              </a:rPr>
              <a:t>- để trao đổi nội dung, kiến thức KH</a:t>
            </a:r>
          </a:p>
          <a:p>
            <a:pPr marL="0" indent="0" algn="just">
              <a:buNone/>
            </a:pPr>
            <a:r>
              <a:rPr lang="vi-VN" sz="2000" b="1" dirty="0">
                <a:solidFill>
                  <a:srgbClr val="0070C0"/>
                </a:solidFill>
                <a:latin typeface="Times New Roman" panose="02020603050405020304" pitchFamily="18" charset="0"/>
                <a:cs typeface="Times New Roman" panose="02020603050405020304" pitchFamily="18" charset="0"/>
              </a:rPr>
              <a:t>                                                                                                    - dùng/</a:t>
            </a:r>
            <a:r>
              <a:rPr lang="en-US" sz="2000" b="1" dirty="0" err="1">
                <a:solidFill>
                  <a:srgbClr val="0070C0"/>
                </a:solidFill>
                <a:latin typeface="Times New Roman" panose="02020603050405020304" pitchFamily="18" charset="0"/>
                <a:cs typeface="Times New Roman" panose="02020603050405020304" pitchFamily="18" charset="0"/>
              </a:rPr>
              <a:t>được</a:t>
            </a:r>
            <a:r>
              <a:rPr lang="en-US" sz="2000" b="1" dirty="0">
                <a:solidFill>
                  <a:srgbClr val="0070C0"/>
                </a:solidFill>
                <a:latin typeface="Times New Roman" panose="02020603050405020304" pitchFamily="18" charset="0"/>
                <a:cs typeface="Times New Roman" panose="02020603050405020304" pitchFamily="18" charset="0"/>
              </a:rPr>
              <a:t> </a:t>
            </a:r>
            <a:r>
              <a:rPr lang="vi-VN" sz="2000" b="1" dirty="0">
                <a:solidFill>
                  <a:srgbClr val="0070C0"/>
                </a:solidFill>
                <a:latin typeface="Times New Roman" panose="02020603050405020304" pitchFamily="18" charset="0"/>
                <a:cs typeface="Times New Roman" panose="02020603050405020304" pitchFamily="18" charset="0"/>
              </a:rPr>
              <a:t>tạo ra trong môi trường học thuật </a:t>
            </a:r>
          </a:p>
          <a:p>
            <a:pPr marL="0" indent="0">
              <a:buNone/>
            </a:pPr>
            <a:endParaRPr lang="vi-VN" sz="2800" b="1" dirty="0">
              <a:solidFill>
                <a:srgbClr val="0070C0"/>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304800" y="4419600"/>
            <a:ext cx="62484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2000" b="1" i="1" dirty="0">
                <a:solidFill>
                  <a:srgbClr val="FFFF00"/>
                </a:solidFill>
              </a:rPr>
              <a:t>Văn bản học thuật (academic text) là một chuỗi đơn vị ngôn ngữ học thuật (academic language) ở dạng nói hoặc dạng viết có cấu trúc hoàn chỉnh, diễn đạt một nội dung trọn vẹn nhằm đạt mục đích giao tiếp khoa học trong môi trường học thuật.</a:t>
            </a:r>
            <a:endParaRPr lang="en-US" sz="2000" b="1" dirty="0">
              <a:solidFill>
                <a:srgbClr val="FFFF00"/>
              </a:solidFill>
            </a:endParaRPr>
          </a:p>
        </p:txBody>
      </p:sp>
    </p:spTree>
    <p:extLst>
      <p:ext uri="{BB962C8B-B14F-4D97-AF65-F5344CB8AC3E}">
        <p14:creationId xmlns:p14="http://schemas.microsoft.com/office/powerpoint/2010/main" val="585713261"/>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4810</TotalTime>
  <Words>4557</Words>
  <Application>Microsoft Office PowerPoint</Application>
  <PresentationFormat>Widescreen</PresentationFormat>
  <Paragraphs>225</Paragraphs>
  <Slides>27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Bahnschrift Condensed</vt:lpstr>
      <vt:lpstr>Calibri</vt:lpstr>
      <vt:lpstr>Times New Roman</vt:lpstr>
      <vt:lpstr>Office Theme</vt:lpstr>
      <vt:lpstr>1_Office Theme</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lpstr> Chương 1 TỔNG QUAN VỀ NGÔN NGỮ HỌC THUẬT &amp; VĂN BẢN HỌC THUẬT (An Overview of Academic Language &amp; Academic Text)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GIAO TiẾP</dc:title>
  <dc:creator>Admin</dc:creator>
  <cp:lastModifiedBy>ADMIN</cp:lastModifiedBy>
  <cp:revision>158</cp:revision>
  <dcterms:created xsi:type="dcterms:W3CDTF">2018-10-02T18:06:39Z</dcterms:created>
  <dcterms:modified xsi:type="dcterms:W3CDTF">2023-02-01T12:23:35Z</dcterms:modified>
</cp:coreProperties>
</file>