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57" r:id="rId3"/>
    <p:sldId id="353" r:id="rId4"/>
    <p:sldId id="354" r:id="rId5"/>
    <p:sldId id="355" r:id="rId6"/>
    <p:sldId id="356" r:id="rId7"/>
    <p:sldId id="357" r:id="rId8"/>
    <p:sldId id="358" r:id="rId9"/>
    <p:sldId id="359" r:id="rId10"/>
    <p:sldId id="260" r:id="rId11"/>
    <p:sldId id="261" r:id="rId12"/>
    <p:sldId id="262" r:id="rId13"/>
    <p:sldId id="263" r:id="rId14"/>
    <p:sldId id="361" r:id="rId15"/>
    <p:sldId id="362" r:id="rId16"/>
    <p:sldId id="264" r:id="rId17"/>
  </p:sldIdLst>
  <p:sldSz cx="9144000" cy="5143500" type="screen16x9"/>
  <p:notesSz cx="6858000" cy="9144000"/>
  <p:embeddedFontLst>
    <p:embeddedFont>
      <p:font typeface="Cambria Math" panose="02040503050406030204" pitchFamily="18" charset="0"/>
      <p:regular r:id="rId19"/>
    </p:embeddedFont>
    <p:embeddedFont>
      <p:font typeface="Crimson Text" panose="020B060402020202020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Vidalok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0C07CF-E886-4104-9B82-1E5E0823126A}">
  <a:tblStyle styleId="{A60C07CF-E886-4104-9B82-1E5E082312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1" autoAdjust="0"/>
    <p:restoredTop sz="94660"/>
  </p:normalViewPr>
  <p:slideViewPr>
    <p:cSldViewPr snapToGrid="0">
      <p:cViewPr>
        <p:scale>
          <a:sx n="70" d="100"/>
          <a:sy n="70" d="100"/>
        </p:scale>
        <p:origin x="2174"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357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19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72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8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03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84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52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26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2" r:id="rId6"/>
    <p:sldLayoutId id="2147483663" r:id="rId7"/>
    <p:sldLayoutId id="2147483664"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761262" y="1545450"/>
            <a:ext cx="7621475" cy="20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ambria Math" panose="02040503050406030204" pitchFamily="18" charset="0"/>
                <a:ea typeface="Cambria Math" panose="02040503050406030204" pitchFamily="18" charset="0"/>
              </a:rPr>
              <a:t>NGHIÊN CỨU </a:t>
            </a:r>
            <a:br>
              <a:rPr lang="en" dirty="0">
                <a:latin typeface="Cambria Math" panose="02040503050406030204" pitchFamily="18" charset="0"/>
                <a:ea typeface="Cambria Math" panose="02040503050406030204" pitchFamily="18" charset="0"/>
              </a:rPr>
            </a:br>
            <a:r>
              <a:rPr lang="en" dirty="0">
                <a:latin typeface="Cambria Math" panose="02040503050406030204" pitchFamily="18" charset="0"/>
                <a:ea typeface="Cambria Math" panose="02040503050406030204" pitchFamily="18" charset="0"/>
              </a:rPr>
              <a:t>THU NHẬP SỐ LIỆU</a:t>
            </a:r>
            <a:endParaRPr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4098" name="Picture 2">
            <a:extLst>
              <a:ext uri="{FF2B5EF4-FFF2-40B4-BE49-F238E27FC236}">
                <a16:creationId xmlns:a16="http://schemas.microsoft.com/office/drawing/2014/main" id="{7FEC9E66-F9BE-F256-C73F-DF6E3A573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469" y="1932838"/>
            <a:ext cx="3401263" cy="2613315"/>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a:extLst>
              <a:ext uri="{FF2B5EF4-FFF2-40B4-BE49-F238E27FC236}">
                <a16:creationId xmlns:a16="http://schemas.microsoft.com/office/drawing/2014/main" id="{BDD9E12F-44F3-D121-9AF7-065FD25D4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201" y="1755062"/>
            <a:ext cx="2727685" cy="2968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BCC9433-7ECC-93CF-2391-625258B24C84}"/>
              </a:ext>
            </a:extLst>
          </p:cNvPr>
          <p:cNvSpPr>
            <a:spLocks noChangeArrowheads="1"/>
          </p:cNvSpPr>
          <p:nvPr/>
        </p:nvSpPr>
        <p:spPr bwMode="auto">
          <a:xfrm>
            <a:off x="75879" y="421023"/>
            <a:ext cx="899224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Mạch điều khiển: liên kết với các thiết bị đầu cuối, tiếp nhận các tín hiệu từ cảm biến sau đó tính toán hiệu chỉnh phù hợp với các thông số vận hành và hiển thị các thông số trự quan lên màn hình như: cấp số, vận tốc, hình ảnh mô phỏng gương chiếu hậu,...</a:t>
            </a:r>
            <a:endParaRPr kumimoji="0" lang="en-US" altLang="en-US" sz="2000" b="0"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44B06C39-941F-7C7F-350B-BDA68B00E009}"/>
              </a:ext>
            </a:extLst>
          </p:cNvPr>
          <p:cNvSpPr>
            <a:spLocks noChangeArrowheads="1"/>
          </p:cNvSpPr>
          <p:nvPr/>
        </p:nvSpPr>
        <p:spPr bwMode="auto">
          <a:xfrm>
            <a:off x="830399" y="2705237"/>
            <a:ext cx="82489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100" b="0" i="0" u="none" strike="noStrike" cap="none" normalizeH="0" baseline="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endParaRPr kumimoji="0" lang="vi-VN"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E8BBCD8-A74A-73D5-ABB0-49472FD0E89E}"/>
              </a:ext>
            </a:extLst>
          </p:cNvPr>
          <p:cNvSpPr>
            <a:spLocks noChangeArrowheads="1"/>
          </p:cNvSpPr>
          <p:nvPr/>
        </p:nvSpPr>
        <p:spPr bwMode="auto">
          <a:xfrm flipV="1">
            <a:off x="830399" y="4656911"/>
            <a:ext cx="824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64"/>
          <p:cNvSpPr txBox="1">
            <a:spLocks noGrp="1"/>
          </p:cNvSpPr>
          <p:nvPr>
            <p:ph type="subTitle" idx="1"/>
          </p:nvPr>
        </p:nvSpPr>
        <p:spPr>
          <a:xfrm>
            <a:off x="185057" y="1501071"/>
            <a:ext cx="8773886" cy="997200"/>
          </a:xfrm>
          <a:prstGeom prst="rect">
            <a:avLst/>
          </a:prstGeom>
        </p:spPr>
        <p:txBody>
          <a:bodyPr spcFirstLastPara="1" wrap="square" lIns="91425" tIns="91425" rIns="91425" bIns="91425" anchor="t" anchorCtr="0">
            <a:noAutofit/>
          </a:bodyPr>
          <a:lstStyle/>
          <a:p>
            <a:pPr marL="0" indent="0">
              <a:spcAft>
                <a:spcPts val="1200"/>
              </a:spcAft>
            </a:pPr>
            <a:r>
              <a:rPr lang="vi-VN" sz="2400" dirty="0">
                <a:latin typeface="+mn-lt"/>
              </a:rPr>
              <a:t>Hộp che kín bộ gá: dùng để gá đặt, bảo vệ các chi tiết điện tử.</a:t>
            </a:r>
            <a:endParaRPr 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1"/>
                                        </p:tgtEl>
                                        <p:attrNameLst>
                                          <p:attrName>style.visibility</p:attrName>
                                        </p:attrNameLst>
                                      </p:cBhvr>
                                      <p:to>
                                        <p:strVal val="visible"/>
                                      </p:to>
                                    </p:set>
                                    <p:anim calcmode="lin" valueType="num">
                                      <p:cBhvr additive="base">
                                        <p:cTn id="7"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11" name="Rectangle 11">
            <a:extLst>
              <a:ext uri="{FF2B5EF4-FFF2-40B4-BE49-F238E27FC236}">
                <a16:creationId xmlns:a16="http://schemas.microsoft.com/office/drawing/2014/main" id="{8F87FEED-ED23-6589-471D-08DF6267C4F0}"/>
              </a:ext>
            </a:extLst>
          </p:cNvPr>
          <p:cNvSpPr>
            <a:spLocks noChangeArrowheads="1"/>
          </p:cNvSpPr>
          <p:nvPr/>
        </p:nvSpPr>
        <p:spPr bwMode="auto">
          <a:xfrm>
            <a:off x="0" y="217259"/>
            <a:ext cx="5715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 </a:t>
            </a: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Cảm biến vị trí: gồm cảm biến vị trí chân ga, chân phanh, chân côn, vị trí cấp hộp số.</a:t>
            </a:r>
            <a:b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 </a:t>
            </a: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Cảm biến vị trí đạp chân ga: Cảm biến vị trí chân ga được đặt ở chỗ cuối cùng của bàn đạp chân ga. Có 2 cảm biến được đặt tên là: APS1 và APS2. Cảm biến làm việc dựa trên nguyên lý chiết áp. Bản thân cảm biến là 1 máy đo như sự tăng vòng tua và tăng điện áp. Cảm biến này là loại cảm biến chỉ bị điều khiển bởi người lái.</a:t>
            </a:r>
            <a:endParaRPr lang="en-US" altLang="en-US" sz="2000" dirty="0">
              <a:latin typeface="+mn-l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 </a:t>
            </a: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Nhiệm vụ chính của cảm biến chân ga (APS) là đo vị trí bàn đạp ga. Nó là một loại chiết áp có hai đường dẫn điện trở. Cảm biến vị trí chứa hai chiết áp thay đổi điện áp trên các đầu vào của cảm biến mô-đun điều khiển dựa trên góc trục của cảm biến vị trí.</a:t>
            </a:r>
            <a:endParaRPr kumimoji="0" lang="vi-VN" altLang="en-US" sz="2000" b="0" i="0" u="none" strike="noStrike" cap="none" normalizeH="0" baseline="0" dirty="0">
              <a:ln>
                <a:noFill/>
              </a:ln>
              <a:solidFill>
                <a:schemeClr val="tx1"/>
              </a:solidFill>
              <a:effectLst/>
              <a:latin typeface="+mn-lt"/>
            </a:endParaRPr>
          </a:p>
        </p:txBody>
      </p:sp>
      <p:pic>
        <p:nvPicPr>
          <p:cNvPr id="5130" name="Picture 8" descr="nguyen-ly-hoat-dong-cua-cam-bien-chan-ga">
            <a:extLst>
              <a:ext uri="{FF2B5EF4-FFF2-40B4-BE49-F238E27FC236}">
                <a16:creationId xmlns:a16="http://schemas.microsoft.com/office/drawing/2014/main" id="{16E395E7-1A5A-120F-EA7A-CB22824C1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99405"/>
            <a:ext cx="3530926" cy="2177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6" name="Rectangle 2">
            <a:extLst>
              <a:ext uri="{FF2B5EF4-FFF2-40B4-BE49-F238E27FC236}">
                <a16:creationId xmlns:a16="http://schemas.microsoft.com/office/drawing/2014/main" id="{4154AEB6-F28F-672D-F6C5-D28FB756AA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a:ln>
                <a:noFill/>
              </a:ln>
              <a:solidFill>
                <a:schemeClr val="tx1"/>
              </a:solidFill>
              <a:effectLst/>
              <a:latin typeface="Arial" panose="020B0604020202020204" pitchFamily="34" charset="0"/>
            </a:endParaRPr>
          </a:p>
        </p:txBody>
      </p:sp>
      <p:pic>
        <p:nvPicPr>
          <p:cNvPr id="6145" name="Picture 9" descr="thumbnail">
            <a:extLst>
              <a:ext uri="{FF2B5EF4-FFF2-40B4-BE49-F238E27FC236}">
                <a16:creationId xmlns:a16="http://schemas.microsoft.com/office/drawing/2014/main" id="{55D23C4D-9BF5-EB36-01DD-BBB4036BE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484" y="1912506"/>
            <a:ext cx="4093029" cy="26281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D0D487CC-08CB-54EB-D4C8-993D8E5E90DB}"/>
              </a:ext>
            </a:extLst>
          </p:cNvPr>
          <p:cNvSpPr>
            <a:spLocks noChangeArrowheads="1"/>
          </p:cNvSpPr>
          <p:nvPr/>
        </p:nvSpPr>
        <p:spPr bwMode="auto">
          <a:xfrm>
            <a:off x="446314" y="531948"/>
            <a:ext cx="82513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 </a:t>
            </a:r>
            <a:r>
              <a:rPr kumimoji="0" lang="vi-VN" altLang="en-US" sz="24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Cảm biến vị trí đạp chân phanh: Bất cứ khi nào đạp bàn đạp chân phanh, công tắc được đóng và điện áp ắc quy sẽ vào ECU pin.</a:t>
            </a:r>
            <a:endParaRPr kumimoji="0" lang="vi-VN" altLang="en-US" sz="2400" b="0" i="0" u="none" strike="noStrike" cap="none" normalizeH="0" baseline="0" dirty="0">
              <a:ln>
                <a:noFill/>
              </a:ln>
              <a:solidFill>
                <a:schemeClr val="tx1"/>
              </a:solidFill>
              <a:effectLst/>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2" name="Rectangle 2">
            <a:extLst>
              <a:ext uri="{FF2B5EF4-FFF2-40B4-BE49-F238E27FC236}">
                <a16:creationId xmlns:a16="http://schemas.microsoft.com/office/drawing/2014/main" id="{E0CFCC30-A890-EE38-6957-89EE62B38DC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a:ln>
                <a:noFill/>
              </a:ln>
              <a:solidFill>
                <a:schemeClr val="tx1"/>
              </a:solidFill>
              <a:effectLst/>
              <a:latin typeface="Arial" panose="020B0604020202020204" pitchFamily="34" charset="0"/>
            </a:endParaRPr>
          </a:p>
        </p:txBody>
      </p:sp>
      <p:pic>
        <p:nvPicPr>
          <p:cNvPr id="7169" name="Picture 1">
            <a:extLst>
              <a:ext uri="{FF2B5EF4-FFF2-40B4-BE49-F238E27FC236}">
                <a16:creationId xmlns:a16="http://schemas.microsoft.com/office/drawing/2014/main" id="{640F2933-9287-15ED-F3D0-6CB522EB2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995" y="2009319"/>
            <a:ext cx="2662010" cy="27048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4D5D66-B15C-0440-E49F-F8C6C77D6AB8}"/>
              </a:ext>
            </a:extLst>
          </p:cNvPr>
          <p:cNvSpPr>
            <a:spLocks noChangeArrowheads="1"/>
          </p:cNvSpPr>
          <p:nvPr/>
        </p:nvSpPr>
        <p:spPr bwMode="auto">
          <a:xfrm rot="10800000" flipV="1">
            <a:off x="288470" y="798104"/>
            <a:ext cx="85670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24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Cảm biến vị trí chân côn: Công tắc chân côn được sử dụng để phát hiện ly hợp bị nhấn hoặc không, tín hiệu này cũng hủy bỏ hoạt động điều khiển hành trình nếu nó bị nhấn.</a:t>
            </a:r>
            <a:endParaRPr kumimoji="0" lang="vi-V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3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3" name="Rectangle 2">
            <a:extLst>
              <a:ext uri="{FF2B5EF4-FFF2-40B4-BE49-F238E27FC236}">
                <a16:creationId xmlns:a16="http://schemas.microsoft.com/office/drawing/2014/main" id="{5101217B-2295-1890-FE47-B3B480875097}"/>
              </a:ext>
            </a:extLst>
          </p:cNvPr>
          <p:cNvSpPr>
            <a:spLocks noChangeArrowheads="1"/>
          </p:cNvSpPr>
          <p:nvPr/>
        </p:nvSpPr>
        <p:spPr bwMode="auto">
          <a:xfrm>
            <a:off x="0" y="249133"/>
            <a:ext cx="576942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Cảm biến vị trí cấp hộp số: </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Cảm biến tốc độ đầu vào: có nhiệm vụ nhận và chuyển tín hiệu vòng quay trục cơ của động cơ như vòng/phút hoặc mô men xoắn (Nm) tới hộp điều khiển số TCM, với những tín hiệu chính xác này TCM điều khiển đóng mở các solenoid giúp chuyển số một các dễ dàng.</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Cảm biến tốc độ đầu ra: còn được gọi là cảm biến trục tua bin thứ cấp OSS, nó là cảm biến dạng Hall cung cấp tín hiệu tới TCM để thay đổi tần số khi tốc độ quay của xy lanh ly hợp số tiến (1,2,3,4) thay đổi.</a:t>
            </a:r>
            <a:b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Cảm biến dãi số: Cảm biến dải số TR có một bộ cảm biến hiệu ứng Hall, nó có dạng trạng thái BẬT/TẮT phụ thuộc vào vị trí P, R, N, D, 3, vị trí 1 hoặc 2 của van</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11" descr="Cảm biến tốc độ đầu ra hộp số">
            <a:extLst>
              <a:ext uri="{FF2B5EF4-FFF2-40B4-BE49-F238E27FC236}">
                <a16:creationId xmlns:a16="http://schemas.microsoft.com/office/drawing/2014/main" id="{E24141D6-3345-7B01-E8F2-AAB599436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9" y="1541891"/>
            <a:ext cx="3091541" cy="2059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4D8D04-2127-F58B-21BE-8632C80FC25D}"/>
              </a:ext>
            </a:extLst>
          </p:cNvPr>
          <p:cNvSpPr txBox="1"/>
          <p:nvPr/>
        </p:nvSpPr>
        <p:spPr>
          <a:xfrm>
            <a:off x="783771" y="4101669"/>
            <a:ext cx="6302826" cy="646331"/>
          </a:xfrm>
          <a:prstGeom prst="rect">
            <a:avLst/>
          </a:prstGeom>
          <a:noFill/>
        </p:spPr>
        <p:txBody>
          <a:bodyPr wrap="square" rtlCol="0">
            <a:spAutoFit/>
          </a:bodyPr>
          <a:lstStyle/>
          <a:p>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điều khiển bằng tay. Ngoài ra, còn cung cấp các tín</a:t>
            </a:r>
            <a:r>
              <a:rPr kumimoji="0" lang="en-US"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hiệu cho hệ thống và đèn báo lùi.</a:t>
            </a:r>
            <a:endParaRPr lang="en-US" sz="1800" dirty="0"/>
          </a:p>
        </p:txBody>
      </p:sp>
    </p:spTree>
    <p:extLst>
      <p:ext uri="{BB962C8B-B14F-4D97-AF65-F5344CB8AC3E}">
        <p14:creationId xmlns:p14="http://schemas.microsoft.com/office/powerpoint/2010/main" val="371058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9218" name="Picture 12">
            <a:extLst>
              <a:ext uri="{FF2B5EF4-FFF2-40B4-BE49-F238E27FC236}">
                <a16:creationId xmlns:a16="http://schemas.microsoft.com/office/drawing/2014/main" id="{07754E86-29B0-9A54-ACD7-443C5E55D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990" y="3382990"/>
            <a:ext cx="1931767" cy="1335075"/>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3">
            <a:extLst>
              <a:ext uri="{FF2B5EF4-FFF2-40B4-BE49-F238E27FC236}">
                <a16:creationId xmlns:a16="http://schemas.microsoft.com/office/drawing/2014/main" id="{1CFB4887-87F9-BF64-CF0C-FB91D6012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15" y="3382989"/>
            <a:ext cx="4561343" cy="13350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E0DD82B-9A09-8A88-6BD3-741F7B53149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7493C9D-7633-9A50-E3A7-07F73C93DA2F}"/>
              </a:ext>
            </a:extLst>
          </p:cNvPr>
          <p:cNvSpPr>
            <a:spLocks noChangeArrowheads="1"/>
          </p:cNvSpPr>
          <p:nvPr/>
        </p:nvSpPr>
        <p:spPr bwMode="auto">
          <a:xfrm>
            <a:off x="0" y="520669"/>
            <a:ext cx="9144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Cảm biến quang điện: Cảm biến quang điện là cảm biến không tiếp xúc sử dụng ánh sáng hồng ngoại hoặc ánh sáng nhìn thấy được để phát hiện các đối tượng. Chúng phát ra chùm ánh sáng và quan sát chùm tia xem có bị gián đoạn hoặc thay đổi nào không để phát hiện sự hiện diện của bất kỳ vật thể lạ nào trong đường đi của ánh sáng.</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Nguyên lý: Hoạt động của cảm biến quang điện dựa trên các đặc tính cơ bản của ánh sáng: cường độ, hướng lan truyền, tần số và phân cực. Họ có thể sử dụng một trong những khái niệm này để phát hiện và đo khoảng cách đến các đối tượng.</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vi-VN" altLang="en-US" sz="1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Pin nguồn: Sử dụng nguồn là 2 pin 18650 có dung lượng 3,7v/1 pin. Khi sạc đầy có thể lên đến 4,2v/1 pin Điều đó có nghĩa là để cung cấp đủ nguồn cho arduino hoạt động bình thường thì cần phải mắc 2 pin nối tiếp để tạo ra nguồn khoảng 7,4-8,4v.</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4" y="445025"/>
            <a:ext cx="7531615" cy="572700"/>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800"/>
              </a:spcAft>
              <a:buFont typeface="+mj-lt"/>
              <a:buAutoNum type="romanUcPeriod"/>
            </a:pPr>
            <a:r>
              <a:rPr lang="vi-VN" sz="4000" b="1" u="sng" kern="100" dirty="0">
                <a:effectLst/>
                <a:latin typeface="Times New Roman" panose="02020603050405020304" pitchFamily="18" charset="0"/>
                <a:ea typeface="Arial" panose="020B0604020202020204" pitchFamily="34" charset="0"/>
                <a:cs typeface="Times New Roman" panose="02020603050405020304" pitchFamily="18" charset="0"/>
              </a:rPr>
              <a:t>Mục đích nghiên cứu:</a:t>
            </a:r>
            <a:endParaRPr lang="en-US" sz="4000" kern="1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89" name="Google Shape;489;p60"/>
          <p:cNvSpPr txBox="1">
            <a:spLocks noGrp="1"/>
          </p:cNvSpPr>
          <p:nvPr>
            <p:ph type="body" idx="1"/>
          </p:nvPr>
        </p:nvSpPr>
        <p:spPr>
          <a:xfrm>
            <a:off x="516645" y="1272925"/>
            <a:ext cx="8110710" cy="3295800"/>
          </a:xfrm>
          <a:prstGeom prst="rect">
            <a:avLst/>
          </a:prstGeom>
        </p:spPr>
        <p:txBody>
          <a:bodyPr spcFirstLastPara="1" wrap="square" lIns="91425" tIns="91425" rIns="91425" bIns="91425" anchor="t" anchorCtr="0">
            <a:noAutofit/>
          </a:bodyPr>
          <a:lstStyle/>
          <a:p>
            <a:pPr marL="114300" marR="0" indent="0" algn="just">
              <a:spcBef>
                <a:spcPts val="0"/>
              </a:spcBef>
              <a:spcAft>
                <a:spcPts val="800"/>
              </a:spcAft>
              <a:buNone/>
            </a:pPr>
            <a:r>
              <a:rPr lang="vi-VN" sz="2400" kern="100" dirty="0">
                <a:effectLst/>
                <a:latin typeface="+mn-lt"/>
                <a:ea typeface="Arial" panose="020B0604020202020204" pitchFamily="34" charset="0"/>
                <a:cs typeface="Times New Roman" panose="02020603050405020304" pitchFamily="18" charset="0"/>
              </a:rPr>
              <a:t>Hiện nay công nghệ ngày càng phát triển và ngành ô tô cũng đang dần tiếp cận đến các công nghệ hỗ trợ trong việc điều khiển xe, các tình huống thường gặp ở trong các hành trình của mọi người và đề tài này đáp ứng các nhu cầu về việc tập huấn các tình huống trong các hành trình để mọi người tạo cho mình được sự nhạy bén và phản xạ trong các tình huống thật.</a:t>
            </a:r>
            <a:endParaRPr lang="en-US" sz="2400" kern="100" dirty="0">
              <a:effectLst/>
              <a:latin typeface="+mn-lt"/>
              <a:ea typeface="Arial" panose="020B06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0"/>
              </a:spcAft>
              <a:buFont typeface="Symbol" panose="05050102010706020507" pitchFamily="18" charset="2"/>
              <a:buChar char=""/>
            </a:pPr>
            <a:r>
              <a:rPr lang="vi-VN" sz="2400" kern="100" dirty="0">
                <a:effectLst/>
                <a:latin typeface="+mn-lt"/>
                <a:ea typeface="Arial" panose="020B0604020202020204" pitchFamily="34" charset="0"/>
                <a:cs typeface="Times New Roman" panose="02020603050405020304" pitchFamily="18" charset="0"/>
              </a:rPr>
              <a:t>Thiết kế mạch nguyên lý của bộ thu thập số liệu và giao tiếp máy tính phục vụ cho mô hình hệ thống lái xe ảo.</a:t>
            </a:r>
            <a:endParaRPr lang="en-US" sz="2400" kern="100" dirty="0">
              <a:effectLst/>
              <a:latin typeface="+mn-lt"/>
              <a:ea typeface="Arial" panose="020B0604020202020204" pitchFamily="34" charset="0"/>
              <a:cs typeface="Times New Roman" panose="02020603050405020304" pitchFamily="18" charset="0"/>
            </a:endParaRPr>
          </a:p>
          <a:p>
            <a:pPr marL="742950" marR="0" lvl="1" indent="-285750" algn="just">
              <a:lnSpc>
                <a:spcPct val="107000"/>
              </a:lnSpc>
              <a:spcBef>
                <a:spcPts val="0"/>
              </a:spcBef>
              <a:spcAft>
                <a:spcPts val="0"/>
              </a:spcAft>
              <a:buFont typeface="Arial" panose="020B0604020202020204" pitchFamily="34" charset="0"/>
              <a:buChar char="-"/>
            </a:pPr>
            <a:r>
              <a:rPr lang="vi-VN" sz="2400" kern="100" dirty="0">
                <a:effectLst/>
                <a:latin typeface="+mn-lt"/>
                <a:ea typeface="Arial" panose="020B0604020202020204" pitchFamily="34" charset="0"/>
                <a:cs typeface="Times New Roman" panose="02020603050405020304" pitchFamily="18" charset="0"/>
              </a:rPr>
              <a:t>Chế tạo thành công mạch thu thập số liệu và giao tiếp với máy tính.</a:t>
            </a:r>
            <a:endParaRPr lang="en-US" sz="2400" kern="100" dirty="0">
              <a:effectLst/>
              <a:latin typeface="+mn-lt"/>
              <a:ea typeface="Arial" panose="020B0604020202020204" pitchFamily="34" charset="0"/>
              <a:cs typeface="Times New Roman" panose="02020603050405020304" pitchFamily="18" charset="0"/>
            </a:endParaRPr>
          </a:p>
          <a:p>
            <a:pPr marL="742950" marR="0" lvl="1" indent="-285750" algn="just">
              <a:lnSpc>
                <a:spcPct val="107000"/>
              </a:lnSpc>
              <a:spcBef>
                <a:spcPts val="0"/>
              </a:spcBef>
              <a:spcAft>
                <a:spcPts val="800"/>
              </a:spcAft>
              <a:buFont typeface="Arial" panose="020B0604020202020204" pitchFamily="34" charset="0"/>
              <a:buChar char="-"/>
            </a:pPr>
            <a:r>
              <a:rPr lang="vi-VN" sz="2400" kern="100" dirty="0">
                <a:effectLst/>
                <a:latin typeface="+mn-lt"/>
                <a:ea typeface="Arial" panose="020B0604020202020204" pitchFamily="34" charset="0"/>
                <a:cs typeface="Times New Roman" panose="02020603050405020304" pitchFamily="18" charset="0"/>
              </a:rPr>
              <a:t>Lập trình thu thập số liệu từ các cảm biển và truyền tín hiệu qua máy tính.</a:t>
            </a:r>
            <a:endParaRPr lang="en-US" sz="2400" kern="100" dirty="0">
              <a:effectLst/>
              <a:latin typeface="+mn-lt"/>
              <a:ea typeface="Arial" panose="020B0604020202020204" pitchFamily="34" charset="0"/>
              <a:cs typeface="Times New Roman" panose="02020603050405020304" pitchFamily="18" charset="0"/>
            </a:endParaRPr>
          </a:p>
        </p:txBody>
      </p:sp>
      <p:sp>
        <p:nvSpPr>
          <p:cNvPr id="5" name="Google Shape;488;p60">
            <a:extLst>
              <a:ext uri="{FF2B5EF4-FFF2-40B4-BE49-F238E27FC236}">
                <a16:creationId xmlns:a16="http://schemas.microsoft.com/office/drawing/2014/main" id="{F78048D2-C7A9-64D6-31F8-0E635A3E3CE9}"/>
              </a:ext>
            </a:extLst>
          </p:cNvPr>
          <p:cNvSpPr txBox="1">
            <a:spLocks/>
          </p:cNvSpPr>
          <p:nvPr/>
        </p:nvSpPr>
        <p:spPr>
          <a:xfrm>
            <a:off x="515105" y="288425"/>
            <a:ext cx="753161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just">
              <a:lnSpc>
                <a:spcPct val="107000"/>
              </a:lnSpc>
              <a:spcAft>
                <a:spcPts val="800"/>
              </a:spcAft>
            </a:pPr>
            <a:r>
              <a:rPr lang="en-US" sz="4000" b="1" u="sng" kern="100" dirty="0">
                <a:latin typeface="Times New Roman" panose="02020603050405020304" pitchFamily="18" charset="0"/>
                <a:ea typeface="Arial" panose="020B0604020202020204" pitchFamily="34" charset="0"/>
                <a:cs typeface="Times New Roman" panose="02020603050405020304" pitchFamily="18" charset="0"/>
              </a:rPr>
              <a:t>II. </a:t>
            </a:r>
            <a:r>
              <a:rPr lang="vi-VN" sz="4000" b="1" u="sng" kern="100" dirty="0">
                <a:latin typeface="Times New Roman" panose="02020603050405020304" pitchFamily="18" charset="0"/>
                <a:ea typeface="Arial" panose="020B0604020202020204" pitchFamily="34" charset="0"/>
                <a:cs typeface="Times New Roman" panose="02020603050405020304" pitchFamily="18" charset="0"/>
              </a:rPr>
              <a:t>Mục </a:t>
            </a:r>
            <a:r>
              <a:rPr lang="en-US" sz="4000" b="1" u="sng" kern="100" dirty="0" err="1">
                <a:latin typeface="Times New Roman" panose="02020603050405020304" pitchFamily="18" charset="0"/>
                <a:ea typeface="Arial" panose="020B0604020202020204" pitchFamily="34" charset="0"/>
                <a:cs typeface="Times New Roman" panose="02020603050405020304" pitchFamily="18" charset="0"/>
              </a:rPr>
              <a:t>tiêu</a:t>
            </a:r>
            <a:r>
              <a:rPr lang="vi-VN" sz="4000" b="1" u="sng" kern="100" dirty="0">
                <a:latin typeface="Times New Roman" panose="02020603050405020304" pitchFamily="18" charset="0"/>
                <a:ea typeface="Arial" panose="020B0604020202020204" pitchFamily="34" charset="0"/>
                <a:cs typeface="Times New Roman" panose="02020603050405020304" pitchFamily="18" charset="0"/>
              </a:rPr>
              <a:t> nghiên cứu:</a:t>
            </a:r>
            <a:endParaRPr lang="en-US" sz="4000" kern="100"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9428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0" y="445025"/>
            <a:ext cx="7043057" cy="572700"/>
          </a:xfrm>
          <a:prstGeom prst="rect">
            <a:avLst/>
          </a:prstGeom>
        </p:spPr>
        <p:txBody>
          <a:bodyPr spcFirstLastPara="1" wrap="square" lIns="91425" tIns="91425" rIns="91425" bIns="91425" anchor="t" anchorCtr="0">
            <a:noAutofit/>
          </a:bodyPr>
          <a:lstStyle/>
          <a:p>
            <a:pPr marR="0" lvl="0" algn="just">
              <a:lnSpc>
                <a:spcPct val="107000"/>
              </a:lnSpc>
              <a:spcBef>
                <a:spcPts val="0"/>
              </a:spcBef>
              <a:spcAft>
                <a:spcPts val="800"/>
              </a:spcAft>
            </a:pPr>
            <a:r>
              <a:rPr lang="en-US" sz="4000" b="1" u="sng" kern="100" dirty="0">
                <a:effectLst/>
                <a:latin typeface="Times New Roman" panose="02020603050405020304" pitchFamily="18" charset="0"/>
                <a:ea typeface="Arial" panose="020B0604020202020204" pitchFamily="34" charset="0"/>
                <a:cs typeface="Times New Roman" panose="02020603050405020304" pitchFamily="18" charset="0"/>
              </a:rPr>
              <a:t>III. </a:t>
            </a:r>
            <a:r>
              <a:rPr lang="vi-VN" sz="4000" b="1" u="sng" kern="100" dirty="0">
                <a:effectLst/>
                <a:latin typeface="Times New Roman" panose="02020603050405020304" pitchFamily="18" charset="0"/>
                <a:ea typeface="Arial" panose="020B0604020202020204" pitchFamily="34" charset="0"/>
                <a:cs typeface="Times New Roman" panose="02020603050405020304" pitchFamily="18" charset="0"/>
              </a:rPr>
              <a:t>Đối tượng nghiên cứu, phạm vi nghiên cứu:</a:t>
            </a:r>
            <a:endParaRPr lang="en-US" sz="4000" kern="1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89" name="Google Shape;489;p60"/>
          <p:cNvSpPr txBox="1">
            <a:spLocks noGrp="1"/>
          </p:cNvSpPr>
          <p:nvPr>
            <p:ph type="body" idx="1"/>
          </p:nvPr>
        </p:nvSpPr>
        <p:spPr>
          <a:xfrm>
            <a:off x="195943" y="1847700"/>
            <a:ext cx="8752114" cy="3295800"/>
          </a:xfrm>
          <a:prstGeom prst="rect">
            <a:avLst/>
          </a:prstGeom>
        </p:spPr>
        <p:txBody>
          <a:bodyPr spcFirstLastPara="1" wrap="square" lIns="91425" tIns="91425" rIns="91425" bIns="91425" anchor="t" anchorCtr="0">
            <a:noAutofit/>
          </a:bodyPr>
          <a:lstStyle/>
          <a:p>
            <a:pPr marL="342900" algn="just">
              <a:lnSpc>
                <a:spcPct val="107000"/>
              </a:lnSpc>
              <a:spcAft>
                <a:spcPts val="800"/>
              </a:spcAft>
            </a:pPr>
            <a:r>
              <a:rPr lang="vi-VN" sz="2000" kern="100" dirty="0">
                <a:effectLst/>
                <a:latin typeface="+mn-lt"/>
                <a:ea typeface="Arial" panose="020B0604020202020204" pitchFamily="34" charset="0"/>
                <a:cs typeface="Times New Roman" panose="02020603050405020304" pitchFamily="18" charset="0"/>
              </a:rPr>
              <a:t>Đối tượng nghiên cứu:</a:t>
            </a:r>
            <a:r>
              <a:rPr lang="en-US" sz="2000" kern="100" dirty="0">
                <a:latin typeface="+mn-lt"/>
                <a:ea typeface="Arial" panose="020B0604020202020204" pitchFamily="34" charset="0"/>
                <a:cs typeface="Times New Roman" panose="02020603050405020304" pitchFamily="18" charset="0"/>
              </a:rPr>
              <a:t> </a:t>
            </a:r>
            <a:r>
              <a:rPr lang="vi-VN" sz="2000" kern="100" dirty="0">
                <a:effectLst/>
                <a:latin typeface="+mn-lt"/>
                <a:ea typeface="Arial" panose="020B0604020202020204" pitchFamily="34" charset="0"/>
                <a:cs typeface="Times New Roman" panose="02020603050405020304" pitchFamily="18" charset="0"/>
              </a:rPr>
              <a:t>Bộ thu thập số liệu, các tín hiệu như: Cảm biến chân ga, Cảm biến Chân Phanh, Cảm biến vị trí hộp số, Cảm biến góc.</a:t>
            </a:r>
            <a:endParaRPr lang="en-US" sz="2000" kern="100" dirty="0">
              <a:latin typeface="+mn-lt"/>
              <a:ea typeface="Arial" panose="020B0604020202020204" pitchFamily="34" charset="0"/>
              <a:cs typeface="Times New Roman" panose="02020603050405020304" pitchFamily="18" charset="0"/>
            </a:endParaRPr>
          </a:p>
          <a:p>
            <a:pPr marL="342900" algn="just">
              <a:lnSpc>
                <a:spcPct val="107000"/>
              </a:lnSpc>
              <a:spcAft>
                <a:spcPts val="800"/>
              </a:spcAft>
            </a:pPr>
            <a:r>
              <a:rPr lang="vi-VN" sz="2000" kern="100" dirty="0">
                <a:effectLst/>
                <a:latin typeface="+mn-lt"/>
                <a:ea typeface="Arial" panose="020B0604020202020204" pitchFamily="34" charset="0"/>
                <a:cs typeface="Times New Roman" panose="02020603050405020304" pitchFamily="18" charset="0"/>
              </a:rPr>
              <a:t>Phạm vi nghiên cứu:</a:t>
            </a:r>
            <a:endParaRPr lang="en-US" sz="2000" kern="100" dirty="0">
              <a:effectLst/>
              <a:latin typeface="+mn-lt"/>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kern="100" dirty="0">
                <a:effectLst/>
                <a:latin typeface="+mn-lt"/>
                <a:ea typeface="Arial" panose="020B0604020202020204" pitchFamily="34" charset="0"/>
                <a:cs typeface="Times New Roman" panose="02020603050405020304" pitchFamily="18" charset="0"/>
              </a:rPr>
              <a:t>- </a:t>
            </a:r>
            <a:r>
              <a:rPr lang="vi-VN" sz="2000" kern="100" dirty="0">
                <a:effectLst/>
                <a:latin typeface="+mn-lt"/>
                <a:ea typeface="Arial" panose="020B0604020202020204" pitchFamily="34" charset="0"/>
                <a:cs typeface="Times New Roman" panose="02020603050405020304" pitchFamily="18" charset="0"/>
              </a:rPr>
              <a:t>Các số liệu thu thập bao gồm: Góc quay vành tay lái, Cảm biến chân ga,</a:t>
            </a:r>
            <a:r>
              <a:rPr lang="en-US" sz="2000" kern="100" dirty="0">
                <a:effectLst/>
                <a:latin typeface="+mn-lt"/>
                <a:ea typeface="Arial" panose="020B0604020202020204" pitchFamily="34" charset="0"/>
                <a:cs typeface="Times New Roman" panose="02020603050405020304" pitchFamily="18" charset="0"/>
              </a:rPr>
              <a:t> </a:t>
            </a:r>
            <a:r>
              <a:rPr lang="vi-VN" sz="2000" kern="100" dirty="0">
                <a:effectLst/>
                <a:latin typeface="+mn-lt"/>
                <a:ea typeface="Arial" panose="020B0604020202020204" pitchFamily="34" charset="0"/>
                <a:cs typeface="Times New Roman" panose="02020603050405020304" pitchFamily="18" charset="0"/>
              </a:rPr>
              <a:t>Cảm biến Chân Phanh, Cảm biến vị trí hộp số. </a:t>
            </a:r>
            <a:endParaRPr lang="en-US" sz="2000" kern="100" dirty="0">
              <a:effectLst/>
              <a:latin typeface="+mn-lt"/>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kern="100" dirty="0">
                <a:latin typeface="+mn-lt"/>
                <a:ea typeface="Arial" panose="020B0604020202020204" pitchFamily="34" charset="0"/>
                <a:cs typeface="Times New Roman" panose="02020603050405020304" pitchFamily="18" charset="0"/>
              </a:rPr>
              <a:t>- </a:t>
            </a:r>
            <a:r>
              <a:rPr lang="vi-VN" sz="2000" kern="100" dirty="0">
                <a:effectLst/>
                <a:latin typeface="+mn-lt"/>
                <a:ea typeface="Arial" panose="020B0604020202020204" pitchFamily="34" charset="0"/>
                <a:cs typeface="Times New Roman" panose="02020603050405020304" pitchFamily="18" charset="0"/>
              </a:rPr>
              <a:t>Giao tiếp máy tính thông qua giao thông RS232</a:t>
            </a:r>
            <a:r>
              <a:rPr lang="en-US" sz="2000" kern="100" dirty="0">
                <a:effectLst/>
                <a:latin typeface="+mn-lt"/>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136189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4" y="445025"/>
            <a:ext cx="7472833" cy="572700"/>
          </a:xfrm>
          <a:prstGeom prst="rect">
            <a:avLst/>
          </a:prstGeom>
        </p:spPr>
        <p:txBody>
          <a:bodyPr spcFirstLastPara="1" wrap="square" lIns="91425" tIns="91425" rIns="91425" bIns="91425" anchor="t" anchorCtr="0">
            <a:noAutofit/>
          </a:bodyPr>
          <a:lstStyle/>
          <a:p>
            <a:pPr marR="0" lvl="0" algn="just">
              <a:lnSpc>
                <a:spcPct val="107000"/>
              </a:lnSpc>
              <a:spcBef>
                <a:spcPts val="0"/>
              </a:spcBef>
              <a:spcAft>
                <a:spcPts val="800"/>
              </a:spcAft>
            </a:pPr>
            <a:r>
              <a:rPr lang="en-US" sz="4000" b="1" u="sng" kern="100" dirty="0">
                <a:effectLst/>
                <a:latin typeface="Times New Roman" panose="02020603050405020304" pitchFamily="18" charset="0"/>
                <a:ea typeface="Arial" panose="020B0604020202020204" pitchFamily="34" charset="0"/>
                <a:cs typeface="Times New Roman" panose="02020603050405020304" pitchFamily="18" charset="0"/>
              </a:rPr>
              <a:t>IV. </a:t>
            </a:r>
            <a:r>
              <a:rPr lang="vi-VN" sz="4000" b="1" u="sng" kern="100" dirty="0">
                <a:effectLst/>
                <a:latin typeface="Times New Roman" panose="02020603050405020304" pitchFamily="18" charset="0"/>
                <a:ea typeface="Arial" panose="020B0604020202020204" pitchFamily="34" charset="0"/>
                <a:cs typeface="Times New Roman" panose="02020603050405020304" pitchFamily="18" charset="0"/>
              </a:rPr>
              <a:t>Các thành phần nghiên cứu trong việc thu nhập số liệu:</a:t>
            </a:r>
            <a:endParaRPr lang="en-US" sz="4000" kern="1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89" name="Google Shape;489;p60"/>
          <p:cNvSpPr txBox="1">
            <a:spLocks noGrp="1"/>
          </p:cNvSpPr>
          <p:nvPr>
            <p:ph type="body" idx="1"/>
          </p:nvPr>
        </p:nvSpPr>
        <p:spPr>
          <a:xfrm>
            <a:off x="487253" y="2133599"/>
            <a:ext cx="8169493" cy="2435125"/>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2400" kern="100" dirty="0">
                <a:effectLst/>
                <a:latin typeface="+mn-lt"/>
                <a:ea typeface="Arial" panose="020B0604020202020204" pitchFamily="34" charset="0"/>
                <a:cs typeface="Times New Roman" panose="02020603050405020304" pitchFamily="18" charset="0"/>
              </a:rPr>
              <a:t>Cảm biến góc lái,</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cổng RS232,</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mạch điều khiển,</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hộp che kín bộ gá,</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cảm biến vị trí,</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cảm biến quang điện,</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dây điện,</a:t>
            </a:r>
            <a:r>
              <a:rPr lang="en-US" sz="2400" kern="100" dirty="0">
                <a:effectLst/>
                <a:latin typeface="+mn-lt"/>
                <a:ea typeface="Arial" panose="020B0604020202020204" pitchFamily="34" charset="0"/>
                <a:cs typeface="Times New Roman" panose="02020603050405020304" pitchFamily="18" charset="0"/>
              </a:rPr>
              <a:t> </a:t>
            </a:r>
            <a:r>
              <a:rPr lang="vi-VN" sz="2400" kern="100" dirty="0">
                <a:effectLst/>
                <a:latin typeface="+mn-lt"/>
                <a:ea typeface="Arial" panose="020B0604020202020204" pitchFamily="34" charset="0"/>
                <a:cs typeface="Times New Roman" panose="02020603050405020304" pitchFamily="18" charset="0"/>
              </a:rPr>
              <a:t>pin nguồn.</a:t>
            </a:r>
            <a:endParaRPr lang="en-US" sz="2400" kern="100" dirty="0">
              <a:effectLst/>
              <a:latin typeface="+mn-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2218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97972" y="146755"/>
            <a:ext cx="7947054" cy="572700"/>
          </a:xfrm>
          <a:prstGeom prst="rect">
            <a:avLst/>
          </a:prstGeom>
        </p:spPr>
        <p:txBody>
          <a:bodyPr spcFirstLastPara="1" wrap="square" lIns="91425" tIns="91425" rIns="91425" bIns="91425" anchor="t" anchorCtr="0">
            <a:noAutofit/>
          </a:bodyPr>
          <a:lstStyle/>
          <a:p>
            <a:pPr marR="0" lvl="0" algn="just">
              <a:lnSpc>
                <a:spcPct val="107000"/>
              </a:lnSpc>
              <a:spcBef>
                <a:spcPts val="0"/>
              </a:spcBef>
              <a:spcAft>
                <a:spcPts val="800"/>
              </a:spcAft>
            </a:pPr>
            <a:r>
              <a:rPr lang="en-US" sz="3600" b="1" u="sng" kern="100" dirty="0">
                <a:effectLst/>
                <a:latin typeface="Times New Roman" panose="02020603050405020304" pitchFamily="18" charset="0"/>
                <a:ea typeface="Arial" panose="020B0604020202020204" pitchFamily="34" charset="0"/>
                <a:cs typeface="Times New Roman" panose="02020603050405020304" pitchFamily="18" charset="0"/>
              </a:rPr>
              <a:t>IV. </a:t>
            </a:r>
            <a:r>
              <a:rPr lang="vi-VN" sz="3600" b="1" u="sng" kern="100" dirty="0">
                <a:effectLst/>
                <a:latin typeface="Times New Roman" panose="02020603050405020304" pitchFamily="18" charset="0"/>
                <a:ea typeface="Arial" panose="020B0604020202020204" pitchFamily="34" charset="0"/>
                <a:cs typeface="Times New Roman" panose="02020603050405020304" pitchFamily="18" charset="0"/>
              </a:rPr>
              <a:t>Các thành phần nghiên cứu trong việc thu nhập số liệu:</a:t>
            </a:r>
            <a:endParaRPr lang="en-US" sz="3600" kern="1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 name="Rectangle 2">
            <a:extLst>
              <a:ext uri="{FF2B5EF4-FFF2-40B4-BE49-F238E27FC236}">
                <a16:creationId xmlns:a16="http://schemas.microsoft.com/office/drawing/2014/main" id="{C016065F-195F-55AA-6135-7BFB0FB984EE}"/>
              </a:ext>
            </a:extLst>
          </p:cNvPr>
          <p:cNvSpPr>
            <a:spLocks noChangeArrowheads="1"/>
          </p:cNvSpPr>
          <p:nvPr/>
        </p:nvSpPr>
        <p:spPr bwMode="auto">
          <a:xfrm>
            <a:off x="48986" y="1416419"/>
            <a:ext cx="904602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Cảm biến góc lái: tiếp nhận góc quay của vô lăng sau đó truyền tín hiêu điện tử về hệ thống kiểm soát ổn định điện tử. Hệ thống đó sẽ sử dụng thông tin này sau đó tính toán và điều chỉnh phanh và ga cho phù hợp.</a:t>
            </a:r>
            <a:endParaRPr kumimoji="0" lang="vi-VN" altLang="en-US" sz="2000" b="0" i="0" u="none" strike="noStrike" cap="none" normalizeH="0" baseline="0" dirty="0">
              <a:ln>
                <a:noFill/>
              </a:ln>
              <a:solidFill>
                <a:schemeClr val="tx1"/>
              </a:solidFill>
              <a:effectLst/>
              <a:latin typeface="+mn-lt"/>
            </a:endParaRPr>
          </a:p>
        </p:txBody>
      </p:sp>
      <p:pic>
        <p:nvPicPr>
          <p:cNvPr id="1025" name="Picture 1" descr="Kết quả hình ảnh cho cảm biến góc">
            <a:extLst>
              <a:ext uri="{FF2B5EF4-FFF2-40B4-BE49-F238E27FC236}">
                <a16:creationId xmlns:a16="http://schemas.microsoft.com/office/drawing/2014/main" id="{26F0A00F-1CA3-E716-6682-CD0221109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047" y="2432082"/>
            <a:ext cx="2329808" cy="23298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Kết quả hình ảnh cho cảm biến góc">
            <a:extLst>
              <a:ext uri="{FF2B5EF4-FFF2-40B4-BE49-F238E27FC236}">
                <a16:creationId xmlns:a16="http://schemas.microsoft.com/office/drawing/2014/main" id="{50228E2C-4F3E-1962-49D9-64DD26A371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5077" y="2432082"/>
            <a:ext cx="1743408" cy="2329808"/>
          </a:xfrm>
          <a:prstGeom prst="rect">
            <a:avLst/>
          </a:prstGeom>
          <a:noFill/>
          <a:ln>
            <a:noFill/>
          </a:ln>
        </p:spPr>
      </p:pic>
    </p:spTree>
    <p:extLst>
      <p:ext uri="{BB962C8B-B14F-4D97-AF65-F5344CB8AC3E}">
        <p14:creationId xmlns:p14="http://schemas.microsoft.com/office/powerpoint/2010/main" val="291068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7" name="Rectangle 5">
            <a:extLst>
              <a:ext uri="{FF2B5EF4-FFF2-40B4-BE49-F238E27FC236}">
                <a16:creationId xmlns:a16="http://schemas.microsoft.com/office/drawing/2014/main" id="{5386B1E6-CCC2-50D3-552B-946A551A9406}"/>
              </a:ext>
            </a:extLst>
          </p:cNvPr>
          <p:cNvSpPr>
            <a:spLocks noChangeArrowheads="1"/>
          </p:cNvSpPr>
          <p:nvPr/>
        </p:nvSpPr>
        <p:spPr bwMode="auto">
          <a:xfrm>
            <a:off x="97972" y="1891503"/>
            <a:ext cx="587828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 </a:t>
            </a: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Cổng RS232: là 1 hình thức truyền dữ liệu nối tiếp.</a:t>
            </a:r>
            <a:endParaRPr lang="en-US" altLang="en-US" sz="2000" dirty="0">
              <a:latin typeface="+mn-lt"/>
              <a:ea typeface="Arial" panose="020B060402020202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Tốc độ Baud được sử dụng để đo tốc độ truyền. Nó được mô tả là số bit đi qua trong một giây. </a:t>
            </a:r>
            <a:endParaRPr kumimoji="0" lang="en-US" altLang="en-US"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Ví dụ: nếu tốc độ truyền là 200 thì 200 bit được truyền mỗi giây. Trong các đường dây điện thoại, tốc độ baud sẽ là 14400, 28800 và 33600. </a:t>
            </a:r>
            <a:endParaRPr kumimoji="0" lang="en-US" altLang="en-US" sz="2000" b="0" i="0" u="none" strike="noStrike" cap="none" normalizeH="0" baseline="0" dirty="0">
              <a:ln>
                <a:noFill/>
              </a:ln>
              <a:solidFill>
                <a:schemeClr val="tx1"/>
              </a:solidFill>
              <a:effectLst/>
              <a:latin typeface="+mn-lt"/>
            </a:endParaRPr>
          </a:p>
        </p:txBody>
      </p:sp>
      <p:pic>
        <p:nvPicPr>
          <p:cNvPr id="2052" name="Picture 3" descr="RS232 là gì?">
            <a:extLst>
              <a:ext uri="{FF2B5EF4-FFF2-40B4-BE49-F238E27FC236}">
                <a16:creationId xmlns:a16="http://schemas.microsoft.com/office/drawing/2014/main" id="{D189CB0E-AA8C-77D1-7624-668D5F7DB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308" y="1653721"/>
            <a:ext cx="2722335" cy="2722335"/>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8;p60">
            <a:extLst>
              <a:ext uri="{FF2B5EF4-FFF2-40B4-BE49-F238E27FC236}">
                <a16:creationId xmlns:a16="http://schemas.microsoft.com/office/drawing/2014/main" id="{B5FCC31D-DD31-DC60-0885-5C5BFD96CCB3}"/>
              </a:ext>
            </a:extLst>
          </p:cNvPr>
          <p:cNvSpPr txBox="1">
            <a:spLocks noGrp="1"/>
          </p:cNvSpPr>
          <p:nvPr>
            <p:ph type="title"/>
          </p:nvPr>
        </p:nvSpPr>
        <p:spPr>
          <a:xfrm>
            <a:off x="97972" y="146755"/>
            <a:ext cx="7947054" cy="572700"/>
          </a:xfrm>
          <a:prstGeom prst="rect">
            <a:avLst/>
          </a:prstGeom>
        </p:spPr>
        <p:txBody>
          <a:bodyPr spcFirstLastPara="1" wrap="square" lIns="91425" tIns="91425" rIns="91425" bIns="91425" anchor="t" anchorCtr="0">
            <a:noAutofit/>
          </a:bodyPr>
          <a:lstStyle/>
          <a:p>
            <a:pPr marR="0" lvl="0" algn="just">
              <a:lnSpc>
                <a:spcPct val="107000"/>
              </a:lnSpc>
              <a:spcBef>
                <a:spcPts val="0"/>
              </a:spcBef>
              <a:spcAft>
                <a:spcPts val="800"/>
              </a:spcAft>
            </a:pPr>
            <a:r>
              <a:rPr lang="en-US" sz="3600" b="1" u="sng" kern="100" dirty="0">
                <a:effectLst/>
                <a:latin typeface="Times New Roman" panose="02020603050405020304" pitchFamily="18" charset="0"/>
                <a:ea typeface="Arial" panose="020B0604020202020204" pitchFamily="34" charset="0"/>
                <a:cs typeface="Times New Roman" panose="02020603050405020304" pitchFamily="18" charset="0"/>
              </a:rPr>
              <a:t>IV. </a:t>
            </a:r>
            <a:r>
              <a:rPr lang="vi-VN" sz="3600" b="1" u="sng" kern="100" dirty="0">
                <a:effectLst/>
                <a:latin typeface="Times New Roman" panose="02020603050405020304" pitchFamily="18" charset="0"/>
                <a:ea typeface="Arial" panose="020B0604020202020204" pitchFamily="34" charset="0"/>
                <a:cs typeface="Times New Roman" panose="02020603050405020304" pitchFamily="18" charset="0"/>
              </a:rPr>
              <a:t>Các thành phần nghiên cứu trong việc thu nhập số liệu:</a:t>
            </a:r>
            <a:endParaRPr lang="en-US" sz="3600" kern="1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0277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3075" name="Picture 4" descr="RS232 25 chân kết nối">
            <a:extLst>
              <a:ext uri="{FF2B5EF4-FFF2-40B4-BE49-F238E27FC236}">
                <a16:creationId xmlns:a16="http://schemas.microsoft.com/office/drawing/2014/main" id="{6F268805-B5BA-9D80-EE79-C424E7C09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0" y="718975"/>
            <a:ext cx="3820368" cy="38203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5" descr="Đầu cái RS232 DB9">
            <a:extLst>
              <a:ext uri="{FF2B5EF4-FFF2-40B4-BE49-F238E27FC236}">
                <a16:creationId xmlns:a16="http://schemas.microsoft.com/office/drawing/2014/main" id="{0CB4BFBA-B5C2-3ECF-B0F5-7AB311D70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3" y="860425"/>
            <a:ext cx="2167737" cy="160348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6" descr="Đầu đực RS232 DB9">
            <a:extLst>
              <a:ext uri="{FF2B5EF4-FFF2-40B4-BE49-F238E27FC236}">
                <a16:creationId xmlns:a16="http://schemas.microsoft.com/office/drawing/2014/main" id="{24DD6FBE-4ADD-C880-38A8-01FA4BD5C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1482" y="2795440"/>
            <a:ext cx="2167737" cy="1560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7" descr="Chú thích chân DB9 RS232">
            <a:extLst>
              <a:ext uri="{FF2B5EF4-FFF2-40B4-BE49-F238E27FC236}">
                <a16:creationId xmlns:a16="http://schemas.microsoft.com/office/drawing/2014/main" id="{2B708C8B-6CE8-E62B-CE04-4D90E21FB7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612" y="1025821"/>
            <a:ext cx="2676023" cy="30918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19D19102-0C54-0C53-262B-01CDC27A18F6}"/>
              </a:ext>
            </a:extLst>
          </p:cNvPr>
          <p:cNvSpPr>
            <a:spLocks noChangeArrowheads="1"/>
          </p:cNvSpPr>
          <p:nvPr/>
        </p:nvSpPr>
        <p:spPr bwMode="auto">
          <a:xfrm>
            <a:off x="0" y="262420"/>
            <a:ext cx="3711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4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Cấu tạo của cổng RS232:</a:t>
            </a:r>
            <a:endParaRPr kumimoji="0" lang="en-US" altLang="en-US" sz="2400" b="0" i="0" u="none" strike="noStrike" cap="none" normalizeH="0" baseline="0" dirty="0">
              <a:ln>
                <a:noFill/>
              </a:ln>
              <a:solidFill>
                <a:schemeClr val="tx1"/>
              </a:solidFill>
              <a:effectLst/>
              <a:latin typeface="+mn-lt"/>
            </a:endParaRPr>
          </a:p>
        </p:txBody>
      </p:sp>
      <p:sp>
        <p:nvSpPr>
          <p:cNvPr id="3" name="Rectangle 6">
            <a:extLst>
              <a:ext uri="{FF2B5EF4-FFF2-40B4-BE49-F238E27FC236}">
                <a16:creationId xmlns:a16="http://schemas.microsoft.com/office/drawing/2014/main" id="{BB1CB6BB-2E0B-1E30-8A05-AA781F4A5352}"/>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7">
            <a:extLst>
              <a:ext uri="{FF2B5EF4-FFF2-40B4-BE49-F238E27FC236}">
                <a16:creationId xmlns:a16="http://schemas.microsoft.com/office/drawing/2014/main" id="{E21B5537-9AD8-2220-6330-F956AD1464AA}"/>
              </a:ext>
            </a:extLst>
          </p:cNvPr>
          <p:cNvSpPr>
            <a:spLocks noChangeArrowheads="1"/>
          </p:cNvSpPr>
          <p:nvPr/>
        </p:nvSpPr>
        <p:spPr bwMode="auto">
          <a:xfrm>
            <a:off x="0" y="291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644A63CA-8D0A-B2D8-CC9E-C9044826BAF3}"/>
              </a:ext>
            </a:extLst>
          </p:cNvPr>
          <p:cNvSpPr>
            <a:spLocks noChangeArrowheads="1"/>
          </p:cNvSpPr>
          <p:nvPr/>
        </p:nvSpPr>
        <p:spPr bwMode="auto">
          <a:xfrm>
            <a:off x="0" y="576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100" b="0" i="0" u="none" strike="noStrike" cap="none" normalizeH="0" baseline="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kumimoji="0" lang="en-US" altLang="en-US" sz="6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534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7" name="TextBox 6">
            <a:extLst>
              <a:ext uri="{FF2B5EF4-FFF2-40B4-BE49-F238E27FC236}">
                <a16:creationId xmlns:a16="http://schemas.microsoft.com/office/drawing/2014/main" id="{B4F287B2-210A-A213-284A-273DCEBE0472}"/>
              </a:ext>
            </a:extLst>
          </p:cNvPr>
          <p:cNvSpPr txBox="1"/>
          <p:nvPr/>
        </p:nvSpPr>
        <p:spPr>
          <a:xfrm>
            <a:off x="130629" y="313599"/>
            <a:ext cx="8882742" cy="4516301"/>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vi-VN" sz="1800" kern="100" dirty="0">
                <a:effectLst/>
                <a:latin typeface="+mn-lt"/>
                <a:ea typeface="Arial" panose="020B0604020202020204" pitchFamily="34" charset="0"/>
                <a:cs typeface="Times New Roman" panose="02020603050405020304" pitchFamily="18" charset="0"/>
              </a:rPr>
              <a:t>Ưu điểm: </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RS232 phổ biến, dễ kiếm và chi phí rẻ.</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Tương thích nhiều thiết bị.</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Kết nối giao tiếp đơn giản.</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Tốc độ truyền khá nhanh.</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Khả năng chống nhiễu tốt.</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Có thể tháo lắp nóng.</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Có thể cấp nguồn cho thiết bị luôn.</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vi-VN" sz="1800" kern="100" dirty="0">
                <a:effectLst/>
                <a:latin typeface="+mn-lt"/>
                <a:ea typeface="Arial" panose="020B0604020202020204" pitchFamily="34" charset="0"/>
                <a:cs typeface="Times New Roman" panose="02020603050405020304" pitchFamily="18" charset="0"/>
              </a:rPr>
              <a:t>Nhược điểm:</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Một là tốc độ truyền dữ liệu. Dữ liệu có thể được chuyển ở mức khoảng 20 kilobyte mỗi giây. Đó là khá chậm so với những gì mọi người đang sử dụng cho đến nay.</a:t>
            </a:r>
            <a:endParaRPr lang="en-US" sz="1800" kern="100" dirty="0">
              <a:effectLst/>
              <a:latin typeface="+mn-lt"/>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vi-VN" sz="1800" kern="100" dirty="0">
                <a:effectLst/>
                <a:latin typeface="+mn-lt"/>
                <a:ea typeface="Arial" panose="020B0604020202020204" pitchFamily="34" charset="0"/>
                <a:cs typeface="Times New Roman" panose="02020603050405020304" pitchFamily="18" charset="0"/>
              </a:rPr>
              <a:t>Một vấn đề khác với RS232 là chiều dài tối đa của cáp là khoảng 15 mét. Điện trở dây và sụt điện áp trở thành một vấn đề với cáp dài hơn thế này. Đây là một lý do khiến RS232 không được sử dụng nhiều để kéo đi xa.</a:t>
            </a:r>
            <a:endParaRPr lang="en-US" sz="1800" kern="100" dirty="0">
              <a:effectLst/>
              <a:latin typeface="+mn-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24229819"/>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1345</Words>
  <Application>Microsoft Office PowerPoint</Application>
  <PresentationFormat>On-screen Show (16:9)</PresentationFormat>
  <Paragraphs>47</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Times New Roman</vt:lpstr>
      <vt:lpstr>Symbol</vt:lpstr>
      <vt:lpstr>Arial</vt:lpstr>
      <vt:lpstr>Lato</vt:lpstr>
      <vt:lpstr>Crimson Text</vt:lpstr>
      <vt:lpstr>Montserrat</vt:lpstr>
      <vt:lpstr>Wingdings</vt:lpstr>
      <vt:lpstr>Cambria Math</vt:lpstr>
      <vt:lpstr>Vidaloka</vt:lpstr>
      <vt:lpstr>Minimalist Business Slides XL by Slidesgo</vt:lpstr>
      <vt:lpstr>NGHIÊN CỨU  THU NHẬP SỐ LIỆU</vt:lpstr>
      <vt:lpstr>Mục đích nghiên cứu:</vt:lpstr>
      <vt:lpstr>PowerPoint Presentation</vt:lpstr>
      <vt:lpstr>III. Đối tượng nghiên cứu, phạm vi nghiên cứu:</vt:lpstr>
      <vt:lpstr>IV. Các thành phần nghiên cứu trong việc thu nhập số liệu:</vt:lpstr>
      <vt:lpstr>IV. Các thành phần nghiên cứu trong việc thu nhập số liệu:</vt:lpstr>
      <vt:lpstr>IV. Các thành phần nghiên cứu trong việc thu nhập số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THU NHẬP SỐ LIỆU</dc:title>
  <dc:creator>ASUS</dc:creator>
  <cp:lastModifiedBy>QUANG NGUYỄN TRỌNG</cp:lastModifiedBy>
  <cp:revision>22</cp:revision>
  <dcterms:modified xsi:type="dcterms:W3CDTF">2023-11-23T09:40:43Z</dcterms:modified>
</cp:coreProperties>
</file>