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63" autoAdjust="0"/>
    <p:restoredTop sz="94660"/>
  </p:normalViewPr>
  <p:slideViewPr>
    <p:cSldViewPr snapToGrid="0">
      <p:cViewPr varScale="1">
        <p:scale>
          <a:sx n="73" d="100"/>
          <a:sy n="73" d="100"/>
        </p:scale>
        <p:origin x="4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L"/>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CL"/>
          </a:p>
        </p:txBody>
      </p:sp>
      <p:sp>
        <p:nvSpPr>
          <p:cNvPr id="4" name="Marcador de fecha 3"/>
          <p:cNvSpPr>
            <a:spLocks noGrp="1"/>
          </p:cNvSpPr>
          <p:nvPr>
            <p:ph type="dt" sz="half" idx="10"/>
          </p:nvPr>
        </p:nvSpPr>
        <p:spPr/>
        <p:txBody>
          <a:bodyPr/>
          <a:lstStyle/>
          <a:p>
            <a:fld id="{CF28E441-E6EB-4262-A863-0ADE0592C5BD}" type="datetimeFigureOut">
              <a:rPr lang="es-CL" smtClean="0"/>
              <a:t>23-08-2022</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4924FD33-D6D8-4B92-8187-D812DEB26D8E}" type="slidenum">
              <a:rPr lang="es-CL" smtClean="0"/>
              <a:t>‹Nº›</a:t>
            </a:fld>
            <a:endParaRPr lang="es-CL"/>
          </a:p>
        </p:txBody>
      </p:sp>
    </p:spTree>
    <p:extLst>
      <p:ext uri="{BB962C8B-B14F-4D97-AF65-F5344CB8AC3E}">
        <p14:creationId xmlns:p14="http://schemas.microsoft.com/office/powerpoint/2010/main" val="3592368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L"/>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fecha 3"/>
          <p:cNvSpPr>
            <a:spLocks noGrp="1"/>
          </p:cNvSpPr>
          <p:nvPr>
            <p:ph type="dt" sz="half" idx="10"/>
          </p:nvPr>
        </p:nvSpPr>
        <p:spPr/>
        <p:txBody>
          <a:bodyPr/>
          <a:lstStyle/>
          <a:p>
            <a:fld id="{CF28E441-E6EB-4262-A863-0ADE0592C5BD}" type="datetimeFigureOut">
              <a:rPr lang="es-CL" smtClean="0"/>
              <a:t>23-08-2022</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4924FD33-D6D8-4B92-8187-D812DEB26D8E}" type="slidenum">
              <a:rPr lang="es-CL" smtClean="0"/>
              <a:t>‹Nº›</a:t>
            </a:fld>
            <a:endParaRPr lang="es-CL"/>
          </a:p>
        </p:txBody>
      </p:sp>
    </p:spTree>
    <p:extLst>
      <p:ext uri="{BB962C8B-B14F-4D97-AF65-F5344CB8AC3E}">
        <p14:creationId xmlns:p14="http://schemas.microsoft.com/office/powerpoint/2010/main" val="144073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L"/>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fecha 3"/>
          <p:cNvSpPr>
            <a:spLocks noGrp="1"/>
          </p:cNvSpPr>
          <p:nvPr>
            <p:ph type="dt" sz="half" idx="10"/>
          </p:nvPr>
        </p:nvSpPr>
        <p:spPr/>
        <p:txBody>
          <a:bodyPr/>
          <a:lstStyle/>
          <a:p>
            <a:fld id="{CF28E441-E6EB-4262-A863-0ADE0592C5BD}" type="datetimeFigureOut">
              <a:rPr lang="es-CL" smtClean="0"/>
              <a:t>23-08-2022</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4924FD33-D6D8-4B92-8187-D812DEB26D8E}" type="slidenum">
              <a:rPr lang="es-CL" smtClean="0"/>
              <a:t>‹Nº›</a:t>
            </a:fld>
            <a:endParaRPr lang="es-CL"/>
          </a:p>
        </p:txBody>
      </p:sp>
    </p:spTree>
    <p:extLst>
      <p:ext uri="{BB962C8B-B14F-4D97-AF65-F5344CB8AC3E}">
        <p14:creationId xmlns:p14="http://schemas.microsoft.com/office/powerpoint/2010/main" val="1939964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L"/>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fecha 3"/>
          <p:cNvSpPr>
            <a:spLocks noGrp="1"/>
          </p:cNvSpPr>
          <p:nvPr>
            <p:ph type="dt" sz="half" idx="10"/>
          </p:nvPr>
        </p:nvSpPr>
        <p:spPr/>
        <p:txBody>
          <a:bodyPr/>
          <a:lstStyle/>
          <a:p>
            <a:fld id="{CF28E441-E6EB-4262-A863-0ADE0592C5BD}" type="datetimeFigureOut">
              <a:rPr lang="es-CL" smtClean="0"/>
              <a:t>23-08-2022</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4924FD33-D6D8-4B92-8187-D812DEB26D8E}" type="slidenum">
              <a:rPr lang="es-CL" smtClean="0"/>
              <a:t>‹Nº›</a:t>
            </a:fld>
            <a:endParaRPr lang="es-CL"/>
          </a:p>
        </p:txBody>
      </p:sp>
    </p:spTree>
    <p:extLst>
      <p:ext uri="{BB962C8B-B14F-4D97-AF65-F5344CB8AC3E}">
        <p14:creationId xmlns:p14="http://schemas.microsoft.com/office/powerpoint/2010/main" val="2057899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L"/>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CF28E441-E6EB-4262-A863-0ADE0592C5BD}" type="datetimeFigureOut">
              <a:rPr lang="es-CL" smtClean="0"/>
              <a:t>23-08-2022</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4924FD33-D6D8-4B92-8187-D812DEB26D8E}" type="slidenum">
              <a:rPr lang="es-CL" smtClean="0"/>
              <a:t>‹Nº›</a:t>
            </a:fld>
            <a:endParaRPr lang="es-CL"/>
          </a:p>
        </p:txBody>
      </p:sp>
    </p:spTree>
    <p:extLst>
      <p:ext uri="{BB962C8B-B14F-4D97-AF65-F5344CB8AC3E}">
        <p14:creationId xmlns:p14="http://schemas.microsoft.com/office/powerpoint/2010/main" val="1757132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L"/>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Marcador de fecha 4"/>
          <p:cNvSpPr>
            <a:spLocks noGrp="1"/>
          </p:cNvSpPr>
          <p:nvPr>
            <p:ph type="dt" sz="half" idx="10"/>
          </p:nvPr>
        </p:nvSpPr>
        <p:spPr/>
        <p:txBody>
          <a:bodyPr/>
          <a:lstStyle/>
          <a:p>
            <a:fld id="{CF28E441-E6EB-4262-A863-0ADE0592C5BD}" type="datetimeFigureOut">
              <a:rPr lang="es-CL" smtClean="0"/>
              <a:t>23-08-2022</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4924FD33-D6D8-4B92-8187-D812DEB26D8E}" type="slidenum">
              <a:rPr lang="es-CL" smtClean="0"/>
              <a:t>‹Nº›</a:t>
            </a:fld>
            <a:endParaRPr lang="es-CL"/>
          </a:p>
        </p:txBody>
      </p:sp>
    </p:spTree>
    <p:extLst>
      <p:ext uri="{BB962C8B-B14F-4D97-AF65-F5344CB8AC3E}">
        <p14:creationId xmlns:p14="http://schemas.microsoft.com/office/powerpoint/2010/main" val="3316358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L"/>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7" name="Marcador de fecha 6"/>
          <p:cNvSpPr>
            <a:spLocks noGrp="1"/>
          </p:cNvSpPr>
          <p:nvPr>
            <p:ph type="dt" sz="half" idx="10"/>
          </p:nvPr>
        </p:nvSpPr>
        <p:spPr/>
        <p:txBody>
          <a:bodyPr/>
          <a:lstStyle/>
          <a:p>
            <a:fld id="{CF28E441-E6EB-4262-A863-0ADE0592C5BD}" type="datetimeFigureOut">
              <a:rPr lang="es-CL" smtClean="0"/>
              <a:t>23-08-2022</a:t>
            </a:fld>
            <a:endParaRPr lang="es-CL"/>
          </a:p>
        </p:txBody>
      </p:sp>
      <p:sp>
        <p:nvSpPr>
          <p:cNvPr id="8" name="Marcador de pie de página 7"/>
          <p:cNvSpPr>
            <a:spLocks noGrp="1"/>
          </p:cNvSpPr>
          <p:nvPr>
            <p:ph type="ftr" sz="quarter" idx="11"/>
          </p:nvPr>
        </p:nvSpPr>
        <p:spPr/>
        <p:txBody>
          <a:bodyPr/>
          <a:lstStyle/>
          <a:p>
            <a:endParaRPr lang="es-CL"/>
          </a:p>
        </p:txBody>
      </p:sp>
      <p:sp>
        <p:nvSpPr>
          <p:cNvPr id="9" name="Marcador de número de diapositiva 8"/>
          <p:cNvSpPr>
            <a:spLocks noGrp="1"/>
          </p:cNvSpPr>
          <p:nvPr>
            <p:ph type="sldNum" sz="quarter" idx="12"/>
          </p:nvPr>
        </p:nvSpPr>
        <p:spPr/>
        <p:txBody>
          <a:bodyPr/>
          <a:lstStyle/>
          <a:p>
            <a:fld id="{4924FD33-D6D8-4B92-8187-D812DEB26D8E}" type="slidenum">
              <a:rPr lang="es-CL" smtClean="0"/>
              <a:t>‹Nº›</a:t>
            </a:fld>
            <a:endParaRPr lang="es-CL"/>
          </a:p>
        </p:txBody>
      </p:sp>
    </p:spTree>
    <p:extLst>
      <p:ext uri="{BB962C8B-B14F-4D97-AF65-F5344CB8AC3E}">
        <p14:creationId xmlns:p14="http://schemas.microsoft.com/office/powerpoint/2010/main" val="193851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L"/>
          </a:p>
        </p:txBody>
      </p:sp>
      <p:sp>
        <p:nvSpPr>
          <p:cNvPr id="3" name="Marcador de fecha 2"/>
          <p:cNvSpPr>
            <a:spLocks noGrp="1"/>
          </p:cNvSpPr>
          <p:nvPr>
            <p:ph type="dt" sz="half" idx="10"/>
          </p:nvPr>
        </p:nvSpPr>
        <p:spPr/>
        <p:txBody>
          <a:bodyPr/>
          <a:lstStyle/>
          <a:p>
            <a:fld id="{CF28E441-E6EB-4262-A863-0ADE0592C5BD}" type="datetimeFigureOut">
              <a:rPr lang="es-CL" smtClean="0"/>
              <a:t>23-08-2022</a:t>
            </a:fld>
            <a:endParaRPr lang="es-CL"/>
          </a:p>
        </p:txBody>
      </p:sp>
      <p:sp>
        <p:nvSpPr>
          <p:cNvPr id="4" name="Marcador de pie de página 3"/>
          <p:cNvSpPr>
            <a:spLocks noGrp="1"/>
          </p:cNvSpPr>
          <p:nvPr>
            <p:ph type="ftr" sz="quarter" idx="11"/>
          </p:nvPr>
        </p:nvSpPr>
        <p:spPr/>
        <p:txBody>
          <a:bodyPr/>
          <a:lstStyle/>
          <a:p>
            <a:endParaRPr lang="es-CL"/>
          </a:p>
        </p:txBody>
      </p:sp>
      <p:sp>
        <p:nvSpPr>
          <p:cNvPr id="5" name="Marcador de número de diapositiva 4"/>
          <p:cNvSpPr>
            <a:spLocks noGrp="1"/>
          </p:cNvSpPr>
          <p:nvPr>
            <p:ph type="sldNum" sz="quarter" idx="12"/>
          </p:nvPr>
        </p:nvSpPr>
        <p:spPr/>
        <p:txBody>
          <a:bodyPr/>
          <a:lstStyle/>
          <a:p>
            <a:fld id="{4924FD33-D6D8-4B92-8187-D812DEB26D8E}" type="slidenum">
              <a:rPr lang="es-CL" smtClean="0"/>
              <a:t>‹Nº›</a:t>
            </a:fld>
            <a:endParaRPr lang="es-CL"/>
          </a:p>
        </p:txBody>
      </p:sp>
    </p:spTree>
    <p:extLst>
      <p:ext uri="{BB962C8B-B14F-4D97-AF65-F5344CB8AC3E}">
        <p14:creationId xmlns:p14="http://schemas.microsoft.com/office/powerpoint/2010/main" val="814741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F28E441-E6EB-4262-A863-0ADE0592C5BD}" type="datetimeFigureOut">
              <a:rPr lang="es-CL" smtClean="0"/>
              <a:t>23-08-2022</a:t>
            </a:fld>
            <a:endParaRPr lang="es-CL"/>
          </a:p>
        </p:txBody>
      </p:sp>
      <p:sp>
        <p:nvSpPr>
          <p:cNvPr id="3" name="Marcador de pie de página 2"/>
          <p:cNvSpPr>
            <a:spLocks noGrp="1"/>
          </p:cNvSpPr>
          <p:nvPr>
            <p:ph type="ftr" sz="quarter" idx="11"/>
          </p:nvPr>
        </p:nvSpPr>
        <p:spPr/>
        <p:txBody>
          <a:bodyPr/>
          <a:lstStyle/>
          <a:p>
            <a:endParaRPr lang="es-CL"/>
          </a:p>
        </p:txBody>
      </p:sp>
      <p:sp>
        <p:nvSpPr>
          <p:cNvPr id="4" name="Marcador de número de diapositiva 3"/>
          <p:cNvSpPr>
            <a:spLocks noGrp="1"/>
          </p:cNvSpPr>
          <p:nvPr>
            <p:ph type="sldNum" sz="quarter" idx="12"/>
          </p:nvPr>
        </p:nvSpPr>
        <p:spPr/>
        <p:txBody>
          <a:bodyPr/>
          <a:lstStyle/>
          <a:p>
            <a:fld id="{4924FD33-D6D8-4B92-8187-D812DEB26D8E}" type="slidenum">
              <a:rPr lang="es-CL" smtClean="0"/>
              <a:t>‹Nº›</a:t>
            </a:fld>
            <a:endParaRPr lang="es-CL"/>
          </a:p>
        </p:txBody>
      </p:sp>
    </p:spTree>
    <p:extLst>
      <p:ext uri="{BB962C8B-B14F-4D97-AF65-F5344CB8AC3E}">
        <p14:creationId xmlns:p14="http://schemas.microsoft.com/office/powerpoint/2010/main" val="3721180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L"/>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F28E441-E6EB-4262-A863-0ADE0592C5BD}" type="datetimeFigureOut">
              <a:rPr lang="es-CL" smtClean="0"/>
              <a:t>23-08-2022</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4924FD33-D6D8-4B92-8187-D812DEB26D8E}" type="slidenum">
              <a:rPr lang="es-CL" smtClean="0"/>
              <a:t>‹Nº›</a:t>
            </a:fld>
            <a:endParaRPr lang="es-CL"/>
          </a:p>
        </p:txBody>
      </p:sp>
    </p:spTree>
    <p:extLst>
      <p:ext uri="{BB962C8B-B14F-4D97-AF65-F5344CB8AC3E}">
        <p14:creationId xmlns:p14="http://schemas.microsoft.com/office/powerpoint/2010/main" val="350296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L"/>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F28E441-E6EB-4262-A863-0ADE0592C5BD}" type="datetimeFigureOut">
              <a:rPr lang="es-CL" smtClean="0"/>
              <a:t>23-08-2022</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4924FD33-D6D8-4B92-8187-D812DEB26D8E}" type="slidenum">
              <a:rPr lang="es-CL" smtClean="0"/>
              <a:t>‹Nº›</a:t>
            </a:fld>
            <a:endParaRPr lang="es-CL"/>
          </a:p>
        </p:txBody>
      </p:sp>
    </p:spTree>
    <p:extLst>
      <p:ext uri="{BB962C8B-B14F-4D97-AF65-F5344CB8AC3E}">
        <p14:creationId xmlns:p14="http://schemas.microsoft.com/office/powerpoint/2010/main" val="1175904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L"/>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28E441-E6EB-4262-A863-0ADE0592C5BD}" type="datetimeFigureOut">
              <a:rPr lang="es-CL" smtClean="0"/>
              <a:t>23-08-2022</a:t>
            </a:fld>
            <a:endParaRPr lang="es-CL"/>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24FD33-D6D8-4B92-8187-D812DEB26D8E}" type="slidenum">
              <a:rPr lang="es-CL" smtClean="0"/>
              <a:t>‹Nº›</a:t>
            </a:fld>
            <a:endParaRPr lang="es-CL"/>
          </a:p>
        </p:txBody>
      </p:sp>
    </p:spTree>
    <p:extLst>
      <p:ext uri="{BB962C8B-B14F-4D97-AF65-F5344CB8AC3E}">
        <p14:creationId xmlns:p14="http://schemas.microsoft.com/office/powerpoint/2010/main" val="4260636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style>
          <a:lnRef idx="1">
            <a:schemeClr val="accent2"/>
          </a:lnRef>
          <a:fillRef idx="2">
            <a:schemeClr val="accent2"/>
          </a:fillRef>
          <a:effectRef idx="1">
            <a:schemeClr val="accent2"/>
          </a:effectRef>
          <a:fontRef idx="minor">
            <a:schemeClr val="dk1"/>
          </a:fontRef>
        </p:style>
        <p:txBody>
          <a:bodyPr/>
          <a:lstStyle/>
          <a:p>
            <a:r>
              <a:rPr lang="es-CL" dirty="0"/>
              <a:t>Conceptos </a:t>
            </a:r>
            <a:r>
              <a:rPr lang="es-CL" dirty="0" smtClean="0"/>
              <a:t>fundamentales</a:t>
            </a:r>
            <a:endParaRPr lang="es-CL" dirty="0"/>
          </a:p>
        </p:txBody>
      </p:sp>
      <p:sp>
        <p:nvSpPr>
          <p:cNvPr id="3" name="Subtítulo 2"/>
          <p:cNvSpPr>
            <a:spLocks noGrp="1"/>
          </p:cNvSpPr>
          <p:nvPr>
            <p:ph type="subTitle" idx="1"/>
          </p:nvPr>
        </p:nvSpPr>
        <p:spPr/>
        <p:txBody>
          <a:bodyPr/>
          <a:lstStyle/>
          <a:p>
            <a:r>
              <a:rPr lang="es-CL" dirty="0" smtClean="0"/>
              <a:t>Prof. Manuel </a:t>
            </a:r>
            <a:r>
              <a:rPr lang="es-CL" dirty="0" err="1" smtClean="0"/>
              <a:t>Reveco</a:t>
            </a:r>
            <a:r>
              <a:rPr lang="es-CL" dirty="0" smtClean="0"/>
              <a:t> C.</a:t>
            </a:r>
            <a:endParaRPr lang="es-CL" dirty="0"/>
          </a:p>
        </p:txBody>
      </p:sp>
    </p:spTree>
    <p:extLst>
      <p:ext uri="{BB962C8B-B14F-4D97-AF65-F5344CB8AC3E}">
        <p14:creationId xmlns:p14="http://schemas.microsoft.com/office/powerpoint/2010/main" val="3481094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s-CL" b="1" dirty="0"/>
              <a:t>Cliente dinámico y servidor estático</a:t>
            </a:r>
            <a:endParaRPr lang="es-CL" dirty="0"/>
          </a:p>
        </p:txBody>
      </p:sp>
      <p:sp>
        <p:nvSpPr>
          <p:cNvPr id="3" name="Marcador de contenido 2"/>
          <p:cNvSpPr>
            <a:spLocks noGrp="1"/>
          </p:cNvSpPr>
          <p:nvPr>
            <p:ph idx="1"/>
          </p:nvPr>
        </p:nvSpPr>
        <p:spPr/>
        <p:txBody>
          <a:bodyPr/>
          <a:lstStyle/>
          <a:p>
            <a:pPr algn="just" fontAlgn="base"/>
            <a:r>
              <a:rPr lang="es-CL" dirty="0"/>
              <a:t>En contenido está alojado en el disco duro del servidor de forma estática, pero el cliente es dinámico porque las páginas incluyen código JavaScript que se ejecuta en el navegador.</a:t>
            </a:r>
          </a:p>
          <a:p>
            <a:pPr algn="just" fontAlgn="base"/>
            <a:r>
              <a:rPr lang="es-CL" dirty="0"/>
              <a:t>Este código JavaScript puede realizar acciones y efectos gráficos, mostrar y ocultar información, desplegar elementos interactivos, adaptar los contenidos, etc…</a:t>
            </a:r>
          </a:p>
          <a:p>
            <a:pPr algn="just"/>
            <a:endParaRPr lang="es-CL" dirty="0"/>
          </a:p>
        </p:txBody>
      </p:sp>
    </p:spTree>
    <p:extLst>
      <p:ext uri="{BB962C8B-B14F-4D97-AF65-F5344CB8AC3E}">
        <p14:creationId xmlns:p14="http://schemas.microsoft.com/office/powerpoint/2010/main" val="1326390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s-CL" b="1" dirty="0"/>
              <a:t>Cliente dinámico y servidor dinámico</a:t>
            </a:r>
            <a:endParaRPr lang="es-CL" dirty="0"/>
          </a:p>
        </p:txBody>
      </p:sp>
      <p:sp>
        <p:nvSpPr>
          <p:cNvPr id="3" name="Marcador de contenido 2"/>
          <p:cNvSpPr>
            <a:spLocks noGrp="1"/>
          </p:cNvSpPr>
          <p:nvPr>
            <p:ph idx="1"/>
          </p:nvPr>
        </p:nvSpPr>
        <p:spPr/>
        <p:txBody>
          <a:bodyPr>
            <a:normAutofit fontScale="92500" lnSpcReduction="20000"/>
          </a:bodyPr>
          <a:lstStyle/>
          <a:p>
            <a:pPr algn="just" fontAlgn="base"/>
            <a:r>
              <a:rPr lang="es-CL" dirty="0"/>
              <a:t>Se combinan los conceptos de los dos casos anteriores, utilizando JavaScript para efectos gráficos  y comportamientos interactivos, pero también para realizar peticiones en segundo plano (AJAX) y aplicaciones de página </a:t>
            </a:r>
            <a:r>
              <a:rPr lang="es-CL" dirty="0" smtClean="0"/>
              <a:t>única.</a:t>
            </a:r>
            <a:endParaRPr lang="es-CL" dirty="0"/>
          </a:p>
          <a:p>
            <a:pPr algn="just" fontAlgn="base"/>
            <a:r>
              <a:rPr lang="es-CL" dirty="0"/>
              <a:t>JavaScript se puede utilizar para no tener que recargar completamente la página al pulsar un enlace, realizando peticiones al servidor web en segundo plano (ocultas al usuario). Cuando llega al navegador el resultado de la petición, el código JavaScript actualiza solo las partes necesarias de la página.</a:t>
            </a:r>
          </a:p>
          <a:p>
            <a:pPr algn="just" fontAlgn="base"/>
            <a:r>
              <a:rPr lang="es-CL" dirty="0"/>
              <a:t>A esta técnica se la conoce como AJAX (</a:t>
            </a:r>
            <a:r>
              <a:rPr lang="es-CL" dirty="0" err="1"/>
              <a:t>Asynchronous</a:t>
            </a:r>
            <a:r>
              <a:rPr lang="es-CL" dirty="0"/>
              <a:t> JavaScript And XML) y mejora mucho la experiencia de usuario ya que al realizar las peticiones el servidor puede devolver fragmentos de HTML </a:t>
            </a:r>
            <a:r>
              <a:rPr lang="es-CL" dirty="0" smtClean="0"/>
              <a:t>generados dinámicamente</a:t>
            </a:r>
            <a:r>
              <a:rPr lang="es-CL" dirty="0"/>
              <a:t>, recursos estáticos en disco como imágenes, PDF, mostrar errores, cambiar colores, información estructurada en XML o JSON, </a:t>
            </a:r>
          </a:p>
          <a:p>
            <a:pPr algn="just"/>
            <a:endParaRPr lang="es-CL" dirty="0"/>
          </a:p>
        </p:txBody>
      </p:sp>
    </p:spTree>
    <p:extLst>
      <p:ext uri="{BB962C8B-B14F-4D97-AF65-F5344CB8AC3E}">
        <p14:creationId xmlns:p14="http://schemas.microsoft.com/office/powerpoint/2010/main" val="1664059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s-CL" dirty="0"/>
              <a:t>A</a:t>
            </a:r>
            <a:r>
              <a:rPr lang="es-CL" dirty="0" smtClean="0"/>
              <a:t>ctividad</a:t>
            </a:r>
            <a:endParaRPr lang="es-CL" dirty="0"/>
          </a:p>
        </p:txBody>
      </p:sp>
      <p:sp>
        <p:nvSpPr>
          <p:cNvPr id="3" name="Marcador de contenido 2"/>
          <p:cNvSpPr>
            <a:spLocks noGrp="1"/>
          </p:cNvSpPr>
          <p:nvPr>
            <p:ph idx="1"/>
          </p:nvPr>
        </p:nvSpPr>
        <p:spPr/>
        <p:txBody>
          <a:bodyPr/>
          <a:lstStyle/>
          <a:p>
            <a:pPr marL="0" indent="0" algn="just">
              <a:buNone/>
            </a:pPr>
            <a:r>
              <a:rPr lang="es-CL" dirty="0" smtClean="0"/>
              <a:t>Realice </a:t>
            </a:r>
            <a:r>
              <a:rPr lang="es-CL" smtClean="0"/>
              <a:t>un </a:t>
            </a:r>
            <a:r>
              <a:rPr lang="es-CL" smtClean="0"/>
              <a:t>breve</a:t>
            </a:r>
            <a:r>
              <a:rPr lang="es-CL" smtClean="0"/>
              <a:t> </a:t>
            </a:r>
            <a:r>
              <a:rPr lang="es-CL" dirty="0" smtClean="0"/>
              <a:t>resumen de los siguientes términos, indicando las ventajas y desventajas:</a:t>
            </a:r>
          </a:p>
          <a:p>
            <a:pPr algn="just"/>
            <a:r>
              <a:rPr lang="es-CL" dirty="0" err="1" smtClean="0"/>
              <a:t>Webhosting</a:t>
            </a:r>
            <a:r>
              <a:rPr lang="es-CL" dirty="0" smtClean="0"/>
              <a:t> compartido</a:t>
            </a:r>
          </a:p>
          <a:p>
            <a:pPr algn="just"/>
            <a:r>
              <a:rPr lang="es-CL" dirty="0" smtClean="0"/>
              <a:t>Hosting </a:t>
            </a:r>
            <a:r>
              <a:rPr lang="es-CL" dirty="0" err="1" smtClean="0"/>
              <a:t>reseller</a:t>
            </a:r>
            <a:endParaRPr lang="es-CL" dirty="0" smtClean="0"/>
          </a:p>
          <a:p>
            <a:pPr algn="just"/>
            <a:r>
              <a:rPr lang="es-CL" dirty="0" smtClean="0"/>
              <a:t>Servidores virtuales privados (</a:t>
            </a:r>
            <a:r>
              <a:rPr lang="es-CL" dirty="0" err="1" smtClean="0"/>
              <a:t>vps</a:t>
            </a:r>
            <a:r>
              <a:rPr lang="es-CL" dirty="0" smtClean="0"/>
              <a:t>)</a:t>
            </a:r>
          </a:p>
          <a:p>
            <a:pPr algn="just"/>
            <a:r>
              <a:rPr lang="es-CL" dirty="0" smtClean="0"/>
              <a:t>Servidores dedicados</a:t>
            </a:r>
            <a:endParaRPr lang="es-CL" dirty="0"/>
          </a:p>
        </p:txBody>
      </p:sp>
    </p:spTree>
    <p:extLst>
      <p:ext uri="{BB962C8B-B14F-4D97-AF65-F5344CB8AC3E}">
        <p14:creationId xmlns:p14="http://schemas.microsoft.com/office/powerpoint/2010/main" val="3401623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s-CL" dirty="0" smtClean="0"/>
              <a:t>Conceptos fundamentales de aplicaciones Web</a:t>
            </a:r>
            <a:endParaRPr lang="es-CL" dirty="0"/>
          </a:p>
        </p:txBody>
      </p:sp>
      <p:sp>
        <p:nvSpPr>
          <p:cNvPr id="3" name="Marcador de contenido 2"/>
          <p:cNvSpPr>
            <a:spLocks noGrp="1"/>
          </p:cNvSpPr>
          <p:nvPr>
            <p:ph idx="1"/>
          </p:nvPr>
        </p:nvSpPr>
        <p:spPr/>
        <p:txBody>
          <a:bodyPr/>
          <a:lstStyle/>
          <a:p>
            <a:pPr algn="just"/>
            <a:r>
              <a:rPr lang="es-CL" dirty="0"/>
              <a:t>Las tecnologías web permiten acceder a los recursos disponibles en internet mediante el uso de </a:t>
            </a:r>
            <a:r>
              <a:rPr lang="es-CL" dirty="0" smtClean="0"/>
              <a:t>un navegador</a:t>
            </a:r>
            <a:r>
              <a:rPr lang="es-CL" dirty="0"/>
              <a:t>. A su vez, un sitio o una aplicación web pueden crearse utilizando diferentes </a:t>
            </a:r>
            <a:r>
              <a:rPr lang="es-CL" dirty="0" smtClean="0"/>
              <a:t>tecnologías que </a:t>
            </a:r>
            <a:r>
              <a:rPr lang="es-CL" dirty="0"/>
              <a:t>se dividen en dos grandes categorías que revisaremos a continuación</a:t>
            </a:r>
            <a:r>
              <a:rPr lang="es-CL" dirty="0" smtClean="0"/>
              <a:t>:</a:t>
            </a:r>
          </a:p>
          <a:p>
            <a:pPr lvl="1" algn="just"/>
            <a:r>
              <a:rPr lang="es-CL" dirty="0" smtClean="0"/>
              <a:t>Tecnologías de cliente</a:t>
            </a:r>
          </a:p>
          <a:p>
            <a:pPr lvl="1" algn="just"/>
            <a:r>
              <a:rPr lang="es-CL" dirty="0" smtClean="0"/>
              <a:t>Tecnologías de servidor</a:t>
            </a:r>
            <a:endParaRPr lang="es-CL" dirty="0"/>
          </a:p>
        </p:txBody>
      </p:sp>
    </p:spTree>
    <p:extLst>
      <p:ext uri="{BB962C8B-B14F-4D97-AF65-F5344CB8AC3E}">
        <p14:creationId xmlns:p14="http://schemas.microsoft.com/office/powerpoint/2010/main" val="2049390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s-CL" dirty="0" smtClean="0"/>
              <a:t>Tecnologías de cliente</a:t>
            </a:r>
            <a:endParaRPr lang="es-CL" dirty="0"/>
          </a:p>
        </p:txBody>
      </p:sp>
      <p:sp>
        <p:nvSpPr>
          <p:cNvPr id="3" name="Marcador de contenido 2"/>
          <p:cNvSpPr>
            <a:spLocks noGrp="1"/>
          </p:cNvSpPr>
          <p:nvPr>
            <p:ph idx="1"/>
          </p:nvPr>
        </p:nvSpPr>
        <p:spPr>
          <a:xfrm>
            <a:off x="838200" y="1825625"/>
            <a:ext cx="5431971" cy="4351338"/>
          </a:xfrm>
        </p:spPr>
        <p:txBody>
          <a:bodyPr/>
          <a:lstStyle/>
          <a:p>
            <a:pPr algn="just"/>
            <a:r>
              <a:rPr lang="es-CL" dirty="0"/>
              <a:t>Son aquellas que permiten crear interfaces de usuario </a:t>
            </a:r>
            <a:r>
              <a:rPr lang="es-CL" dirty="0" smtClean="0"/>
              <a:t>y establecer </a:t>
            </a:r>
            <a:r>
              <a:rPr lang="es-CL" dirty="0"/>
              <a:t>comunicación con el servidor basadas en </a:t>
            </a:r>
            <a:r>
              <a:rPr lang="es-CL" dirty="0" smtClean="0"/>
              <a:t>HTML, CSS </a:t>
            </a:r>
            <a:r>
              <a:rPr lang="es-CL" dirty="0"/>
              <a:t>y JavaScript, en este caso, el navegador actúa </a:t>
            </a:r>
            <a:r>
              <a:rPr lang="es-CL" dirty="0" smtClean="0"/>
              <a:t>como intérprete</a:t>
            </a:r>
            <a:r>
              <a:rPr lang="es-CL" dirty="0"/>
              <a:t>.</a:t>
            </a:r>
          </a:p>
        </p:txBody>
      </p:sp>
      <p:pic>
        <p:nvPicPr>
          <p:cNvPr id="4" name="Imagen 3"/>
          <p:cNvPicPr>
            <a:picLocks noChangeAspect="1"/>
          </p:cNvPicPr>
          <p:nvPr/>
        </p:nvPicPr>
        <p:blipFill>
          <a:blip r:embed="rId2"/>
          <a:stretch>
            <a:fillRect/>
          </a:stretch>
        </p:blipFill>
        <p:spPr>
          <a:xfrm>
            <a:off x="7184572" y="1690688"/>
            <a:ext cx="3879668" cy="3926341"/>
          </a:xfrm>
          <a:prstGeom prst="rect">
            <a:avLst/>
          </a:prstGeom>
        </p:spPr>
      </p:pic>
    </p:spTree>
    <p:extLst>
      <p:ext uri="{BB962C8B-B14F-4D97-AF65-F5344CB8AC3E}">
        <p14:creationId xmlns:p14="http://schemas.microsoft.com/office/powerpoint/2010/main" val="1042019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s-CL" dirty="0" smtClean="0"/>
              <a:t>Tecnologías de servidor</a:t>
            </a:r>
            <a:endParaRPr lang="es-CL" dirty="0"/>
          </a:p>
        </p:txBody>
      </p:sp>
      <p:sp>
        <p:nvSpPr>
          <p:cNvPr id="3" name="Marcador de contenido 2"/>
          <p:cNvSpPr>
            <a:spLocks noGrp="1"/>
          </p:cNvSpPr>
          <p:nvPr>
            <p:ph idx="1"/>
          </p:nvPr>
        </p:nvSpPr>
        <p:spPr>
          <a:xfrm>
            <a:off x="838199" y="1825625"/>
            <a:ext cx="3929743" cy="4351338"/>
          </a:xfrm>
        </p:spPr>
        <p:txBody>
          <a:bodyPr/>
          <a:lstStyle/>
          <a:p>
            <a:pPr algn="just"/>
            <a:r>
              <a:rPr lang="es-CL" dirty="0"/>
              <a:t>Permiten implementar comportamientos de la </a:t>
            </a:r>
            <a:r>
              <a:rPr lang="es-CL" dirty="0" smtClean="0"/>
              <a:t>aplicación web </a:t>
            </a:r>
            <a:r>
              <a:rPr lang="es-CL" dirty="0"/>
              <a:t>en el servidor. </a:t>
            </a:r>
            <a:endParaRPr lang="es-CL" dirty="0" smtClean="0"/>
          </a:p>
          <a:p>
            <a:pPr algn="just"/>
            <a:r>
              <a:rPr lang="es-CL" dirty="0" smtClean="0"/>
              <a:t>Los </a:t>
            </a:r>
            <a:r>
              <a:rPr lang="es-CL" dirty="0"/>
              <a:t>lenguajes de programación </a:t>
            </a:r>
            <a:r>
              <a:rPr lang="es-CL" dirty="0" smtClean="0"/>
              <a:t>más utilizados </a:t>
            </a:r>
            <a:r>
              <a:rPr lang="es-CL" dirty="0"/>
              <a:t>son Java EE, .NET, PHP, </a:t>
            </a:r>
            <a:r>
              <a:rPr lang="es-CL" dirty="0" smtClean="0"/>
              <a:t>Ruby </a:t>
            </a:r>
            <a:r>
              <a:rPr lang="es-CL" dirty="0" err="1" smtClean="0"/>
              <a:t>on</a:t>
            </a:r>
            <a:r>
              <a:rPr lang="es-CL" dirty="0" smtClean="0"/>
              <a:t> </a:t>
            </a:r>
            <a:r>
              <a:rPr lang="es-CL" dirty="0" err="1"/>
              <a:t>Rails</a:t>
            </a:r>
            <a:r>
              <a:rPr lang="es-CL" dirty="0"/>
              <a:t>, </a:t>
            </a:r>
            <a:r>
              <a:rPr lang="es-CL" dirty="0" smtClean="0"/>
              <a:t>Python, Django</a:t>
            </a:r>
            <a:r>
              <a:rPr lang="es-CL" dirty="0"/>
              <a:t>, </a:t>
            </a:r>
            <a:r>
              <a:rPr lang="es-CL" dirty="0" err="1"/>
              <a:t>Groovy</a:t>
            </a:r>
            <a:r>
              <a:rPr lang="es-CL" dirty="0"/>
              <a:t>, Node.js, etc.</a:t>
            </a:r>
          </a:p>
        </p:txBody>
      </p:sp>
      <p:pic>
        <p:nvPicPr>
          <p:cNvPr id="4" name="Imagen 3"/>
          <p:cNvPicPr>
            <a:picLocks noChangeAspect="1"/>
          </p:cNvPicPr>
          <p:nvPr/>
        </p:nvPicPr>
        <p:blipFill>
          <a:blip r:embed="rId2"/>
          <a:stretch>
            <a:fillRect/>
          </a:stretch>
        </p:blipFill>
        <p:spPr>
          <a:xfrm>
            <a:off x="5769292" y="1825625"/>
            <a:ext cx="5584508" cy="4351339"/>
          </a:xfrm>
          <a:prstGeom prst="rect">
            <a:avLst/>
          </a:prstGeom>
        </p:spPr>
      </p:pic>
    </p:spTree>
    <p:extLst>
      <p:ext uri="{BB962C8B-B14F-4D97-AF65-F5344CB8AC3E}">
        <p14:creationId xmlns:p14="http://schemas.microsoft.com/office/powerpoint/2010/main" val="1324915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s-CL" dirty="0" smtClean="0"/>
              <a:t>Servicios de hosting</a:t>
            </a:r>
            <a:endParaRPr lang="es-CL" dirty="0"/>
          </a:p>
        </p:txBody>
      </p:sp>
      <p:sp>
        <p:nvSpPr>
          <p:cNvPr id="3" name="Marcador de contenido 2"/>
          <p:cNvSpPr>
            <a:spLocks noGrp="1"/>
          </p:cNvSpPr>
          <p:nvPr>
            <p:ph idx="1"/>
          </p:nvPr>
        </p:nvSpPr>
        <p:spPr>
          <a:xfrm>
            <a:off x="838199" y="1825625"/>
            <a:ext cx="4909457" cy="4351338"/>
          </a:xfrm>
        </p:spPr>
        <p:txBody>
          <a:bodyPr>
            <a:normAutofit fontScale="85000" lnSpcReduction="10000"/>
          </a:bodyPr>
          <a:lstStyle/>
          <a:p>
            <a:pPr algn="just"/>
            <a:r>
              <a:rPr lang="es-CL" dirty="0"/>
              <a:t>Es el servicio que provee, a los usuarios de Internet, un sistema para poder almacenar </a:t>
            </a:r>
            <a:r>
              <a:rPr lang="es-CL" dirty="0" smtClean="0"/>
              <a:t>información, imágenes</a:t>
            </a:r>
            <a:r>
              <a:rPr lang="es-CL" dirty="0"/>
              <a:t>, vídeo, o cualquier contenido accesible vía web. </a:t>
            </a:r>
            <a:endParaRPr lang="es-CL" dirty="0" smtClean="0"/>
          </a:p>
          <a:p>
            <a:pPr algn="just"/>
            <a:r>
              <a:rPr lang="es-CL" dirty="0" smtClean="0"/>
              <a:t>El alojamiento </a:t>
            </a:r>
            <a:r>
              <a:rPr lang="es-CL" dirty="0"/>
              <a:t>web o alojamiento de páginas web se refiere al lugar que ocupa una página web, </a:t>
            </a:r>
            <a:r>
              <a:rPr lang="es-CL" dirty="0" smtClean="0"/>
              <a:t>sitio web</a:t>
            </a:r>
            <a:r>
              <a:rPr lang="es-CL" dirty="0"/>
              <a:t>, sistema, correo electrónico, archivos etc. en internet o más específicamente en un </a:t>
            </a:r>
            <a:r>
              <a:rPr lang="es-CL" dirty="0" smtClean="0"/>
              <a:t>servidor que </a:t>
            </a:r>
            <a:r>
              <a:rPr lang="es-CL" dirty="0"/>
              <a:t>por lo general hospeda varias aplicaciones o páginas web.</a:t>
            </a:r>
          </a:p>
        </p:txBody>
      </p:sp>
      <p:pic>
        <p:nvPicPr>
          <p:cNvPr id="5" name="Imagen 4"/>
          <p:cNvPicPr>
            <a:picLocks noChangeAspect="1"/>
          </p:cNvPicPr>
          <p:nvPr/>
        </p:nvPicPr>
        <p:blipFill>
          <a:blip r:embed="rId2"/>
          <a:stretch>
            <a:fillRect/>
          </a:stretch>
        </p:blipFill>
        <p:spPr>
          <a:xfrm>
            <a:off x="6335486" y="1896328"/>
            <a:ext cx="5018314" cy="3707638"/>
          </a:xfrm>
          <a:prstGeom prst="rect">
            <a:avLst/>
          </a:prstGeom>
        </p:spPr>
      </p:pic>
    </p:spTree>
    <p:extLst>
      <p:ext uri="{BB962C8B-B14F-4D97-AF65-F5344CB8AC3E}">
        <p14:creationId xmlns:p14="http://schemas.microsoft.com/office/powerpoint/2010/main" val="2438548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s-CL" dirty="0" smtClean="0"/>
              <a:t>Servicios de hosting</a:t>
            </a:r>
            <a:endParaRPr lang="es-CL" dirty="0"/>
          </a:p>
        </p:txBody>
      </p:sp>
      <p:sp>
        <p:nvSpPr>
          <p:cNvPr id="3" name="Marcador de contenido 2"/>
          <p:cNvSpPr>
            <a:spLocks noGrp="1"/>
          </p:cNvSpPr>
          <p:nvPr>
            <p:ph idx="1"/>
          </p:nvPr>
        </p:nvSpPr>
        <p:spPr>
          <a:xfrm>
            <a:off x="838200" y="1825625"/>
            <a:ext cx="10748554" cy="1100455"/>
          </a:xfrm>
        </p:spPr>
        <p:txBody>
          <a:bodyPr/>
          <a:lstStyle/>
          <a:p>
            <a:pPr algn="just"/>
            <a:r>
              <a:rPr lang="es-CL" dirty="0"/>
              <a:t>Existe una gran variedad de formas de alojar sitios, entre los más comunes están:</a:t>
            </a:r>
          </a:p>
        </p:txBody>
      </p:sp>
      <p:pic>
        <p:nvPicPr>
          <p:cNvPr id="4" name="Imagen 3"/>
          <p:cNvPicPr>
            <a:picLocks noChangeAspect="1"/>
          </p:cNvPicPr>
          <p:nvPr/>
        </p:nvPicPr>
        <p:blipFill>
          <a:blip r:embed="rId2"/>
          <a:stretch>
            <a:fillRect/>
          </a:stretch>
        </p:blipFill>
        <p:spPr>
          <a:xfrm>
            <a:off x="1567543" y="3061017"/>
            <a:ext cx="8752114" cy="2425791"/>
          </a:xfrm>
          <a:prstGeom prst="rect">
            <a:avLst/>
          </a:prstGeom>
        </p:spPr>
      </p:pic>
    </p:spTree>
    <p:extLst>
      <p:ext uri="{BB962C8B-B14F-4D97-AF65-F5344CB8AC3E}">
        <p14:creationId xmlns:p14="http://schemas.microsoft.com/office/powerpoint/2010/main" val="768215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pt-BR" b="1" dirty="0" err="1"/>
              <a:t>Arquitecturas</a:t>
            </a:r>
            <a:r>
              <a:rPr lang="pt-BR" b="1" dirty="0"/>
              <a:t> web de </a:t>
            </a:r>
            <a:r>
              <a:rPr lang="pt-BR" b="1" dirty="0" err="1"/>
              <a:t>contenido</a:t>
            </a:r>
            <a:r>
              <a:rPr lang="pt-BR" b="1" dirty="0"/>
              <a:t> estático o </a:t>
            </a:r>
            <a:r>
              <a:rPr lang="pt-BR" b="1" dirty="0" err="1"/>
              <a:t>dinámico</a:t>
            </a:r>
            <a:endParaRPr lang="es-CL" dirty="0"/>
          </a:p>
        </p:txBody>
      </p:sp>
      <p:sp>
        <p:nvSpPr>
          <p:cNvPr id="3" name="Marcador de contenido 2"/>
          <p:cNvSpPr>
            <a:spLocks noGrp="1"/>
          </p:cNvSpPr>
          <p:nvPr>
            <p:ph idx="1"/>
          </p:nvPr>
        </p:nvSpPr>
        <p:spPr/>
        <p:txBody>
          <a:bodyPr>
            <a:normAutofit/>
          </a:bodyPr>
          <a:lstStyle/>
          <a:p>
            <a:pPr algn="just"/>
            <a:r>
              <a:rPr lang="es-CL" dirty="0" smtClean="0"/>
              <a:t>El </a:t>
            </a:r>
            <a:r>
              <a:rPr lang="es-CL" dirty="0"/>
              <a:t>contenido que muestra una determinada página o sitio web </a:t>
            </a:r>
            <a:r>
              <a:rPr lang="es-CL" dirty="0" smtClean="0"/>
              <a:t>es </a:t>
            </a:r>
            <a:r>
              <a:rPr lang="es-CL" dirty="0"/>
              <a:t>contenido estático cuando no permite la interacción del usuario de ninguna forma, por el contrario las páginas que invitan a interactuar con el visitante a través de diferentes elementos como formularios, botones, mapas, etc… ofrecen contenido dinámico</a:t>
            </a:r>
            <a:r>
              <a:rPr lang="es-CL" dirty="0" smtClean="0"/>
              <a:t>.</a:t>
            </a:r>
          </a:p>
          <a:p>
            <a:pPr algn="just"/>
            <a:r>
              <a:rPr lang="es-CL" dirty="0"/>
              <a:t>A</a:t>
            </a:r>
            <a:r>
              <a:rPr lang="es-CL" dirty="0" smtClean="0"/>
              <a:t>lgunas clasificaciones son las siguientes:</a:t>
            </a:r>
          </a:p>
          <a:p>
            <a:pPr lvl="1" algn="just"/>
            <a:r>
              <a:rPr lang="es-CL" b="1" dirty="0"/>
              <a:t>Cliente estático y servidor </a:t>
            </a:r>
            <a:r>
              <a:rPr lang="es-CL" b="1" dirty="0" smtClean="0"/>
              <a:t>estático</a:t>
            </a:r>
          </a:p>
          <a:p>
            <a:pPr lvl="1" algn="just"/>
            <a:r>
              <a:rPr lang="es-CL" b="1" dirty="0"/>
              <a:t>Cliente estático y servidor </a:t>
            </a:r>
            <a:r>
              <a:rPr lang="es-CL" b="1" dirty="0" smtClean="0"/>
              <a:t>dinámico</a:t>
            </a:r>
          </a:p>
          <a:p>
            <a:pPr lvl="1" algn="just"/>
            <a:r>
              <a:rPr lang="es-CL" b="1" dirty="0"/>
              <a:t>Cliente dinámico y servidor </a:t>
            </a:r>
            <a:r>
              <a:rPr lang="es-CL" b="1" dirty="0" smtClean="0"/>
              <a:t>estático</a:t>
            </a:r>
          </a:p>
          <a:p>
            <a:pPr lvl="1" algn="just"/>
            <a:r>
              <a:rPr lang="es-CL" b="1" dirty="0"/>
              <a:t>Cliente dinámico y servidor dinámico</a:t>
            </a:r>
            <a:endParaRPr lang="es-CL" dirty="0" smtClean="0"/>
          </a:p>
          <a:p>
            <a:pPr marL="0" indent="0" algn="just">
              <a:buNone/>
            </a:pPr>
            <a:endParaRPr lang="es-CL" dirty="0"/>
          </a:p>
        </p:txBody>
      </p:sp>
    </p:spTree>
    <p:extLst>
      <p:ext uri="{BB962C8B-B14F-4D97-AF65-F5344CB8AC3E}">
        <p14:creationId xmlns:p14="http://schemas.microsoft.com/office/powerpoint/2010/main" val="558711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s-CL" b="1" dirty="0"/>
              <a:t>Cliente estático y servidor estático</a:t>
            </a:r>
            <a:endParaRPr lang="es-CL" dirty="0"/>
          </a:p>
        </p:txBody>
      </p:sp>
      <p:sp>
        <p:nvSpPr>
          <p:cNvPr id="3" name="Marcador de contenido 2"/>
          <p:cNvSpPr>
            <a:spLocks noGrp="1"/>
          </p:cNvSpPr>
          <p:nvPr>
            <p:ph idx="1"/>
          </p:nvPr>
        </p:nvSpPr>
        <p:spPr/>
        <p:txBody>
          <a:bodyPr/>
          <a:lstStyle/>
          <a:p>
            <a:pPr algn="just" fontAlgn="base"/>
            <a:r>
              <a:rPr lang="es-CL" dirty="0"/>
              <a:t>En este modelo el navegador hace una petición al servidor mediante el protocolo http, el servidor transforma la URL a ruta de disco y devuelve el </a:t>
            </a:r>
            <a:r>
              <a:rPr lang="es-CL" dirty="0" smtClean="0"/>
              <a:t>archivo </a:t>
            </a:r>
            <a:r>
              <a:rPr lang="es-CL" dirty="0"/>
              <a:t>al navegador que lo dibuja o </a:t>
            </a:r>
            <a:r>
              <a:rPr lang="es-CL" dirty="0" err="1"/>
              <a:t>renderiza</a:t>
            </a:r>
            <a:r>
              <a:rPr lang="es-CL" dirty="0"/>
              <a:t> mostrando la estructura de la página en HTML y su contenido como fotos y vídeos, también la estética de su diseño gracias a los estilos CSS.</a:t>
            </a:r>
          </a:p>
          <a:p>
            <a:pPr algn="just" fontAlgn="base"/>
            <a:r>
              <a:rPr lang="es-CL" dirty="0"/>
              <a:t>En este caso no existe ningún tipo de interacción utilizando JavaScript, el servidor devuelve siempre los mismos recursos, así que desde este punto de vista la web es estática.</a:t>
            </a:r>
          </a:p>
          <a:p>
            <a:pPr algn="just"/>
            <a:endParaRPr lang="es-CL" dirty="0"/>
          </a:p>
        </p:txBody>
      </p:sp>
    </p:spTree>
    <p:extLst>
      <p:ext uri="{BB962C8B-B14F-4D97-AF65-F5344CB8AC3E}">
        <p14:creationId xmlns:p14="http://schemas.microsoft.com/office/powerpoint/2010/main" val="2535526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s-CL" b="1" dirty="0"/>
              <a:t>Cliente estático y servidor dinámico</a:t>
            </a:r>
            <a:endParaRPr lang="es-CL" dirty="0"/>
          </a:p>
        </p:txBody>
      </p:sp>
      <p:sp>
        <p:nvSpPr>
          <p:cNvPr id="3" name="Marcador de contenido 2"/>
          <p:cNvSpPr>
            <a:spLocks noGrp="1"/>
          </p:cNvSpPr>
          <p:nvPr>
            <p:ph idx="1"/>
          </p:nvPr>
        </p:nvSpPr>
        <p:spPr/>
        <p:txBody>
          <a:bodyPr/>
          <a:lstStyle/>
          <a:p>
            <a:pPr algn="just" fontAlgn="base"/>
            <a:r>
              <a:rPr lang="es-CL" dirty="0"/>
              <a:t>Este modelo se compone de 3 capas, ya que intervienen por un lado el navegador y el servidor web, pero también una base de datos asociada a este último.</a:t>
            </a:r>
          </a:p>
          <a:p>
            <a:pPr algn="just" fontAlgn="base"/>
            <a:r>
              <a:rPr lang="es-CL" dirty="0"/>
              <a:t>Cuándo el servidor recibe una petición, devuelve contenido del disco o ejecuta código para generar el recurso dinámicamente, este código normalmente realiza consultas a la base de datos para recuperar la información, generando la página HTML y contenidos de forma dinámica.</a:t>
            </a:r>
          </a:p>
          <a:p>
            <a:pPr algn="just"/>
            <a:endParaRPr lang="es-CL" dirty="0"/>
          </a:p>
        </p:txBody>
      </p:sp>
    </p:spTree>
    <p:extLst>
      <p:ext uri="{BB962C8B-B14F-4D97-AF65-F5344CB8AC3E}">
        <p14:creationId xmlns:p14="http://schemas.microsoft.com/office/powerpoint/2010/main" val="177659734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754</Words>
  <Application>Microsoft Office PowerPoint</Application>
  <PresentationFormat>Panorámica</PresentationFormat>
  <Paragraphs>42</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Calibri Light</vt:lpstr>
      <vt:lpstr>Tema de Office</vt:lpstr>
      <vt:lpstr>Conceptos fundamentales</vt:lpstr>
      <vt:lpstr>Conceptos fundamentales de aplicaciones Web</vt:lpstr>
      <vt:lpstr>Tecnologías de cliente</vt:lpstr>
      <vt:lpstr>Tecnologías de servidor</vt:lpstr>
      <vt:lpstr>Servicios de hosting</vt:lpstr>
      <vt:lpstr>Servicios de hosting</vt:lpstr>
      <vt:lpstr>Arquitecturas web de contenido estático o dinámico</vt:lpstr>
      <vt:lpstr>Cliente estático y servidor estático</vt:lpstr>
      <vt:lpstr>Cliente estático y servidor dinámico</vt:lpstr>
      <vt:lpstr>Cliente dinámico y servidor estático</vt:lpstr>
      <vt:lpstr>Cliente dinámico y servidor dinámico</vt:lpstr>
      <vt:lpstr>Actividad</vt:lpstr>
    </vt:vector>
  </TitlesOfParts>
  <Company>Inacap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Conceptos fundamentales de aplicaciones Web</dc:title>
  <dc:creator>Usuario de Windows</dc:creator>
  <cp:lastModifiedBy>Usuario de Windows</cp:lastModifiedBy>
  <cp:revision>9</cp:revision>
  <dcterms:created xsi:type="dcterms:W3CDTF">2021-08-31T23:28:13Z</dcterms:created>
  <dcterms:modified xsi:type="dcterms:W3CDTF">2022-08-24T02:39:42Z</dcterms:modified>
</cp:coreProperties>
</file>