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8" r:id="rId3"/>
    <p:sldId id="262" r:id="rId4"/>
    <p:sldId id="263" r:id="rId5"/>
    <p:sldId id="264" r:id="rId6"/>
    <p:sldId id="259" r:id="rId7"/>
    <p:sldId id="261" r:id="rId8"/>
    <p:sldId id="260" r:id="rId9"/>
    <p:sldId id="265" r:id="rId10"/>
    <p:sldId id="266" r:id="rId11"/>
    <p:sldId id="267" r:id="rId12"/>
    <p:sldId id="268" r:id="rId13"/>
    <p:sldId id="269" r:id="rId14"/>
    <p:sldId id="270" r:id="rId15"/>
    <p:sldId id="272"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89" autoAdjust="0"/>
    <p:restoredTop sz="94660"/>
  </p:normalViewPr>
  <p:slideViewPr>
    <p:cSldViewPr snapToGrid="0">
      <p:cViewPr varScale="1">
        <p:scale>
          <a:sx n="108" d="100"/>
          <a:sy n="108"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795B-1B3A-678B-9409-E9A0389D6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7E3CFA-41F4-25AC-AD41-E54525419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A6D6DA-E0F3-AD7A-D092-C47E78820EAF}"/>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5" name="Footer Placeholder 4">
            <a:extLst>
              <a:ext uri="{FF2B5EF4-FFF2-40B4-BE49-F238E27FC236}">
                <a16:creationId xmlns:a16="http://schemas.microsoft.com/office/drawing/2014/main" id="{AFCA3B90-A4E1-C27F-1FC3-05FBAAA01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3A48F-2510-B92C-4540-D1ECE5BAADC3}"/>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221775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F615-E6F9-9B02-E40B-FE3CFADBA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188D1C-D02A-ED8D-EFF4-935087D780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93BD0-6C1D-DB52-9176-5067AC3E27C7}"/>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5" name="Footer Placeholder 4">
            <a:extLst>
              <a:ext uri="{FF2B5EF4-FFF2-40B4-BE49-F238E27FC236}">
                <a16:creationId xmlns:a16="http://schemas.microsoft.com/office/drawing/2014/main" id="{95545A3D-927E-01BD-0B5E-6895134FE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11DCF-3341-518A-1906-D7BD3449C0A5}"/>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92258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FD350-DA6D-A706-C763-699DC38BFC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DA2E5-91FD-C8AE-5EDB-70CD46A31D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E7B52-1187-F643-89DD-A2D1B7A1A9C7}"/>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5" name="Footer Placeholder 4">
            <a:extLst>
              <a:ext uri="{FF2B5EF4-FFF2-40B4-BE49-F238E27FC236}">
                <a16:creationId xmlns:a16="http://schemas.microsoft.com/office/drawing/2014/main" id="{FCB8167E-26E0-7C3E-EFDC-CED6587DB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5CBAD-5FF0-D65C-EEDB-EE9905395796}"/>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7133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9844-4B56-0BFB-7441-DAE0BEB09B4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D5236EDA-F2F7-67F3-E485-E43FE294D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91019-31DC-0FF3-1E63-F1BE06FD92D9}"/>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5" name="Footer Placeholder 4">
            <a:extLst>
              <a:ext uri="{FF2B5EF4-FFF2-40B4-BE49-F238E27FC236}">
                <a16:creationId xmlns:a16="http://schemas.microsoft.com/office/drawing/2014/main" id="{2DFA14E8-A999-B5F0-0AD5-346C41455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88670-E0E7-9A56-A6BF-33303EE39EB0}"/>
              </a:ext>
            </a:extLst>
          </p:cNvPr>
          <p:cNvSpPr>
            <a:spLocks noGrp="1"/>
          </p:cNvSpPr>
          <p:nvPr>
            <p:ph type="sldNum" sz="quarter" idx="12"/>
          </p:nvPr>
        </p:nvSpPr>
        <p:spPr/>
        <p:txBody>
          <a:bodyPr/>
          <a:lstStyle/>
          <a:p>
            <a:fld id="{57214E72-C118-4CE6-81F8-DED2CE21ED74}" type="slidenum">
              <a:rPr lang="en-US" smtClean="0"/>
              <a:t>‹#›</a:t>
            </a:fld>
            <a:endParaRPr lang="en-US"/>
          </a:p>
        </p:txBody>
      </p:sp>
      <p:cxnSp>
        <p:nvCxnSpPr>
          <p:cNvPr id="8" name="Straight Connector 7">
            <a:extLst>
              <a:ext uri="{FF2B5EF4-FFF2-40B4-BE49-F238E27FC236}">
                <a16:creationId xmlns:a16="http://schemas.microsoft.com/office/drawing/2014/main" id="{8A890A3C-EE70-03E6-3FA9-576C5926285B}"/>
              </a:ext>
            </a:extLst>
          </p:cNvPr>
          <p:cNvCxnSpPr/>
          <p:nvPr userDrawn="1"/>
        </p:nvCxnSpPr>
        <p:spPr>
          <a:xfrm>
            <a:off x="838200" y="1608992"/>
            <a:ext cx="105156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9077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F4DA-D5DD-B8F0-27F1-66BDEB1B8F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17057-1502-1EB5-C510-12CE705D4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E20B0-C345-DE3D-6E65-7F3AB9C4B47E}"/>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5" name="Footer Placeholder 4">
            <a:extLst>
              <a:ext uri="{FF2B5EF4-FFF2-40B4-BE49-F238E27FC236}">
                <a16:creationId xmlns:a16="http://schemas.microsoft.com/office/drawing/2014/main" id="{F4B17260-DBE1-57EC-B79E-9FFEB278F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09B06-4268-E3EC-89C3-5CD1A1E456DB}"/>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299939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3A5-FFB4-CE2D-E451-C619FE3B9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6E400-2FA0-3BEB-5387-837D9A9C4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7C21B-26A6-FC40-8F15-41748EFBA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CCF1A-9B66-0F1F-6118-CFDE40BB77FB}"/>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6" name="Footer Placeholder 5">
            <a:extLst>
              <a:ext uri="{FF2B5EF4-FFF2-40B4-BE49-F238E27FC236}">
                <a16:creationId xmlns:a16="http://schemas.microsoft.com/office/drawing/2014/main" id="{06415654-30F5-A438-93CF-E0D2B64E8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5386F-A3C1-8610-A6FD-1ABC5297CF27}"/>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80950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6785-19C8-F883-E9BD-E31C0892B9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EFE25B-6179-F52A-FE12-4F575E8E6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571F9-A0CE-C6F1-9B42-CC3602018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8AAE42-06D3-2803-88AA-8779C7D39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8AAAE-CE97-CE4E-C93D-FB487CC24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BD4AE-D347-40CA-3D84-ED4E3A80A770}"/>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8" name="Footer Placeholder 7">
            <a:extLst>
              <a:ext uri="{FF2B5EF4-FFF2-40B4-BE49-F238E27FC236}">
                <a16:creationId xmlns:a16="http://schemas.microsoft.com/office/drawing/2014/main" id="{E1850A28-B381-BC8E-F6A4-B2B9DC713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A1A100-8153-7C4B-3B81-C4D6633C43DD}"/>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406770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41F6-375F-78AD-8C73-05B1910226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F7A876-A3DF-61F0-42B1-A5BF8B7A08F7}"/>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4" name="Footer Placeholder 3">
            <a:extLst>
              <a:ext uri="{FF2B5EF4-FFF2-40B4-BE49-F238E27FC236}">
                <a16:creationId xmlns:a16="http://schemas.microsoft.com/office/drawing/2014/main" id="{1C907ACF-14DF-84F2-713F-D4CA0DB37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BBF65A-B840-769B-2CBF-DC9959485383}"/>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176928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83B6-95B5-D89A-AC27-F40A82081E54}"/>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3" name="Footer Placeholder 2">
            <a:extLst>
              <a:ext uri="{FF2B5EF4-FFF2-40B4-BE49-F238E27FC236}">
                <a16:creationId xmlns:a16="http://schemas.microsoft.com/office/drawing/2014/main" id="{7B4DD476-C786-22FE-8CF7-1B0286A4F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75B9A7-7929-715E-710C-C7B019D92213}"/>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15141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285A-EB81-287B-ED19-90C2485E6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8C0815-91F9-AE7F-7D0F-A76F71878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875CC-DAF6-EDA7-99E7-9C4313C0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E71F-7804-2079-EE42-C9DE6DE5505D}"/>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6" name="Footer Placeholder 5">
            <a:extLst>
              <a:ext uri="{FF2B5EF4-FFF2-40B4-BE49-F238E27FC236}">
                <a16:creationId xmlns:a16="http://schemas.microsoft.com/office/drawing/2014/main" id="{7B2DEE4E-A9EC-0657-AAE4-633F5D4B5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B8B36-CBA3-602F-423C-CC13E1376C77}"/>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424588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C351-A326-974A-9DA4-9F7D6239A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68EB8-02DB-822F-2A41-1F7C9F522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FFE19-49DA-41BA-920B-CECBBB0C9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43A30-5F14-3242-10B0-8F282ACFB27E}"/>
              </a:ext>
            </a:extLst>
          </p:cNvPr>
          <p:cNvSpPr>
            <a:spLocks noGrp="1"/>
          </p:cNvSpPr>
          <p:nvPr>
            <p:ph type="dt" sz="half" idx="10"/>
          </p:nvPr>
        </p:nvSpPr>
        <p:spPr/>
        <p:txBody>
          <a:bodyPr/>
          <a:lstStyle/>
          <a:p>
            <a:fld id="{DED5B1C2-6D7E-4AAF-A9BA-4C40FA3A3BD1}" type="datetimeFigureOut">
              <a:rPr lang="en-US" smtClean="0"/>
              <a:t>4/5/2023</a:t>
            </a:fld>
            <a:endParaRPr lang="en-US"/>
          </a:p>
        </p:txBody>
      </p:sp>
      <p:sp>
        <p:nvSpPr>
          <p:cNvPr id="6" name="Footer Placeholder 5">
            <a:extLst>
              <a:ext uri="{FF2B5EF4-FFF2-40B4-BE49-F238E27FC236}">
                <a16:creationId xmlns:a16="http://schemas.microsoft.com/office/drawing/2014/main" id="{A28B8480-E268-EA1A-321A-98EDC3E96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14970-8481-310A-9E3C-0FF4687526B2}"/>
              </a:ext>
            </a:extLst>
          </p:cNvPr>
          <p:cNvSpPr>
            <a:spLocks noGrp="1"/>
          </p:cNvSpPr>
          <p:nvPr>
            <p:ph type="sldNum" sz="quarter" idx="12"/>
          </p:nvPr>
        </p:nvSpPr>
        <p:spPr/>
        <p:txBody>
          <a:bodyPr/>
          <a:lstStyle/>
          <a:p>
            <a:fld id="{57214E72-C118-4CE6-81F8-DED2CE21ED74}" type="slidenum">
              <a:rPr lang="en-US" smtClean="0"/>
              <a:t>‹#›</a:t>
            </a:fld>
            <a:endParaRPr lang="en-US"/>
          </a:p>
        </p:txBody>
      </p:sp>
    </p:spTree>
    <p:extLst>
      <p:ext uri="{BB962C8B-B14F-4D97-AF65-F5344CB8AC3E}">
        <p14:creationId xmlns:p14="http://schemas.microsoft.com/office/powerpoint/2010/main" val="327364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DE8FA-596D-57A8-6500-1736A8328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B2C7E-10AA-06AD-BFAE-F80EC89E2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FD8CB-8887-D4BA-3053-BEC968781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5B1C2-6D7E-4AAF-A9BA-4C40FA3A3BD1}" type="datetimeFigureOut">
              <a:rPr lang="en-US" smtClean="0"/>
              <a:t>4/5/2023</a:t>
            </a:fld>
            <a:endParaRPr lang="en-US"/>
          </a:p>
        </p:txBody>
      </p:sp>
      <p:sp>
        <p:nvSpPr>
          <p:cNvPr id="5" name="Footer Placeholder 4">
            <a:extLst>
              <a:ext uri="{FF2B5EF4-FFF2-40B4-BE49-F238E27FC236}">
                <a16:creationId xmlns:a16="http://schemas.microsoft.com/office/drawing/2014/main" id="{908F559E-14A7-1973-96D4-D1C25228F1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B67239-A769-CEB2-8247-92F5F4D60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14E72-C118-4CE6-81F8-DED2CE21ED74}" type="slidenum">
              <a:rPr lang="en-US" smtClean="0"/>
              <a:t>‹#›</a:t>
            </a:fld>
            <a:endParaRPr lang="en-US"/>
          </a:p>
        </p:txBody>
      </p:sp>
    </p:spTree>
    <p:extLst>
      <p:ext uri="{BB962C8B-B14F-4D97-AF65-F5344CB8AC3E}">
        <p14:creationId xmlns:p14="http://schemas.microsoft.com/office/powerpoint/2010/main" val="119336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9E5-E210-5BE4-D7C4-94CFA83C87C5}"/>
              </a:ext>
            </a:extLst>
          </p:cNvPr>
          <p:cNvSpPr>
            <a:spLocks noGrp="1"/>
          </p:cNvSpPr>
          <p:nvPr>
            <p:ph type="title"/>
          </p:nvPr>
        </p:nvSpPr>
        <p:spPr/>
        <p:txBody>
          <a:bodyPr/>
          <a:lstStyle/>
          <a:p>
            <a:r>
              <a:rPr lang="en-US" dirty="0"/>
              <a:t>What is Next.js?</a:t>
            </a:r>
          </a:p>
        </p:txBody>
      </p:sp>
      <p:sp>
        <p:nvSpPr>
          <p:cNvPr id="3" name="Content Placeholder 2">
            <a:extLst>
              <a:ext uri="{FF2B5EF4-FFF2-40B4-BE49-F238E27FC236}">
                <a16:creationId xmlns:a16="http://schemas.microsoft.com/office/drawing/2014/main" id="{81BB1281-319B-CA74-6E54-4151D000E9B1}"/>
              </a:ext>
            </a:extLst>
          </p:cNvPr>
          <p:cNvSpPr>
            <a:spLocks noGrp="1"/>
          </p:cNvSpPr>
          <p:nvPr>
            <p:ph idx="1"/>
          </p:nvPr>
        </p:nvSpPr>
        <p:spPr/>
        <p:txBody>
          <a:bodyPr>
            <a:normAutofit/>
          </a:bodyPr>
          <a:lstStyle/>
          <a:p>
            <a:pPr marL="0" indent="0" algn="ctr">
              <a:buNone/>
            </a:pPr>
            <a:r>
              <a:rPr lang="en-US" sz="8800" b="1" dirty="0"/>
              <a:t>The React Framework</a:t>
            </a:r>
          </a:p>
          <a:p>
            <a:pPr marL="0" indent="0" algn="ctr">
              <a:buNone/>
            </a:pPr>
            <a:r>
              <a:rPr lang="en-US" sz="8800" b="1" dirty="0"/>
              <a:t>For Production</a:t>
            </a:r>
          </a:p>
        </p:txBody>
      </p:sp>
    </p:spTree>
    <p:extLst>
      <p:ext uri="{BB962C8B-B14F-4D97-AF65-F5344CB8AC3E}">
        <p14:creationId xmlns:p14="http://schemas.microsoft.com/office/powerpoint/2010/main" val="78448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Pre-Render &amp; Data Fetching</a:t>
            </a:r>
          </a:p>
        </p:txBody>
      </p:sp>
      <p:pic>
        <p:nvPicPr>
          <p:cNvPr id="8" name="Picture 7">
            <a:extLst>
              <a:ext uri="{FF2B5EF4-FFF2-40B4-BE49-F238E27FC236}">
                <a16:creationId xmlns:a16="http://schemas.microsoft.com/office/drawing/2014/main" id="{29B87896-2384-6461-78C1-A88CD2C07A05}"/>
              </a:ext>
            </a:extLst>
          </p:cNvPr>
          <p:cNvPicPr>
            <a:picLocks noChangeAspect="1"/>
          </p:cNvPicPr>
          <p:nvPr/>
        </p:nvPicPr>
        <p:blipFill>
          <a:blip r:embed="rId2"/>
          <a:stretch>
            <a:fillRect/>
          </a:stretch>
        </p:blipFill>
        <p:spPr>
          <a:xfrm>
            <a:off x="0" y="1690689"/>
            <a:ext cx="12192000" cy="5167312"/>
          </a:xfrm>
          <a:prstGeom prst="rect">
            <a:avLst/>
          </a:prstGeom>
        </p:spPr>
      </p:pic>
    </p:spTree>
    <p:extLst>
      <p:ext uri="{BB962C8B-B14F-4D97-AF65-F5344CB8AC3E}">
        <p14:creationId xmlns:p14="http://schemas.microsoft.com/office/powerpoint/2010/main" val="389949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Pre-Render &amp; Data Fetching (Cont)</a:t>
            </a:r>
          </a:p>
        </p:txBody>
      </p:sp>
      <p:pic>
        <p:nvPicPr>
          <p:cNvPr id="6" name="Picture 5">
            <a:extLst>
              <a:ext uri="{FF2B5EF4-FFF2-40B4-BE49-F238E27FC236}">
                <a16:creationId xmlns:a16="http://schemas.microsoft.com/office/drawing/2014/main" id="{C957B941-324B-D787-344F-6FCFEEBFCDCA}"/>
              </a:ext>
            </a:extLst>
          </p:cNvPr>
          <p:cNvPicPr>
            <a:picLocks noChangeAspect="1"/>
          </p:cNvPicPr>
          <p:nvPr/>
        </p:nvPicPr>
        <p:blipFill>
          <a:blip r:embed="rId2"/>
          <a:stretch>
            <a:fillRect/>
          </a:stretch>
        </p:blipFill>
        <p:spPr>
          <a:xfrm>
            <a:off x="0" y="2449536"/>
            <a:ext cx="12192000" cy="4408464"/>
          </a:xfrm>
          <a:prstGeom prst="rect">
            <a:avLst/>
          </a:prstGeom>
        </p:spPr>
      </p:pic>
    </p:spTree>
    <p:extLst>
      <p:ext uri="{BB962C8B-B14F-4D97-AF65-F5344CB8AC3E}">
        <p14:creationId xmlns:p14="http://schemas.microsoft.com/office/powerpoint/2010/main" val="105968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Why Pre-Render?</a:t>
            </a:r>
          </a:p>
        </p:txBody>
      </p:sp>
      <p:pic>
        <p:nvPicPr>
          <p:cNvPr id="3" name="Picture 2">
            <a:extLst>
              <a:ext uri="{FF2B5EF4-FFF2-40B4-BE49-F238E27FC236}">
                <a16:creationId xmlns:a16="http://schemas.microsoft.com/office/drawing/2014/main" id="{3FC8F3DA-EBFE-348A-57AD-03AC9D28EFA1}"/>
              </a:ext>
            </a:extLst>
          </p:cNvPr>
          <p:cNvPicPr>
            <a:picLocks noChangeAspect="1"/>
          </p:cNvPicPr>
          <p:nvPr/>
        </p:nvPicPr>
        <p:blipFill>
          <a:blip r:embed="rId2"/>
          <a:stretch>
            <a:fillRect/>
          </a:stretch>
        </p:blipFill>
        <p:spPr>
          <a:xfrm>
            <a:off x="0" y="2246244"/>
            <a:ext cx="12192000" cy="4611756"/>
          </a:xfrm>
          <a:prstGeom prst="rect">
            <a:avLst/>
          </a:prstGeom>
        </p:spPr>
      </p:pic>
    </p:spTree>
    <p:extLst>
      <p:ext uri="{BB962C8B-B14F-4D97-AF65-F5344CB8AC3E}">
        <p14:creationId xmlns:p14="http://schemas.microsoft.com/office/powerpoint/2010/main" val="96817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Pre-Render &amp; Data Fetching Examples</a:t>
            </a:r>
          </a:p>
        </p:txBody>
      </p:sp>
      <p:sp>
        <p:nvSpPr>
          <p:cNvPr id="3" name="Content Placeholder 2">
            <a:extLst>
              <a:ext uri="{FF2B5EF4-FFF2-40B4-BE49-F238E27FC236}">
                <a16:creationId xmlns:a16="http://schemas.microsoft.com/office/drawing/2014/main" id="{C398E080-EA0E-2374-3736-D3E36102E340}"/>
              </a:ext>
            </a:extLst>
          </p:cNvPr>
          <p:cNvSpPr>
            <a:spLocks noGrp="1"/>
          </p:cNvSpPr>
          <p:nvPr>
            <p:ph idx="1"/>
          </p:nvPr>
        </p:nvSpPr>
        <p:spPr>
          <a:xfrm>
            <a:off x="838200" y="1825625"/>
            <a:ext cx="10515600" cy="4351338"/>
          </a:xfrm>
        </p:spPr>
        <p:txBody>
          <a:bodyPr>
            <a:normAutofit/>
          </a:bodyPr>
          <a:lstStyle/>
          <a:p>
            <a:pPr>
              <a:lnSpc>
                <a:spcPct val="80000"/>
              </a:lnSpc>
            </a:pPr>
            <a:r>
              <a:rPr lang="en-US" sz="2600" dirty="0"/>
              <a:t>Static Generation</a:t>
            </a:r>
          </a:p>
          <a:p>
            <a:pPr>
              <a:lnSpc>
                <a:spcPct val="80000"/>
              </a:lnSpc>
            </a:pPr>
            <a:r>
              <a:rPr lang="en-US" sz="2600" dirty="0"/>
              <a:t>Static Generation with </a:t>
            </a:r>
            <a:r>
              <a:rPr lang="en-US" sz="2600" dirty="0" err="1"/>
              <a:t>getStaticProps</a:t>
            </a:r>
            <a:endParaRPr lang="en-US" sz="2600" dirty="0"/>
          </a:p>
          <a:p>
            <a:pPr>
              <a:lnSpc>
                <a:spcPct val="80000"/>
              </a:lnSpc>
            </a:pPr>
            <a:endParaRPr lang="en-US" sz="2600" dirty="0"/>
          </a:p>
        </p:txBody>
      </p:sp>
    </p:spTree>
    <p:extLst>
      <p:ext uri="{BB962C8B-B14F-4D97-AF65-F5344CB8AC3E}">
        <p14:creationId xmlns:p14="http://schemas.microsoft.com/office/powerpoint/2010/main" val="270225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Incremental Static Regeneration</a:t>
            </a:r>
          </a:p>
        </p:txBody>
      </p:sp>
      <p:pic>
        <p:nvPicPr>
          <p:cNvPr id="6" name="Picture 5">
            <a:extLst>
              <a:ext uri="{FF2B5EF4-FFF2-40B4-BE49-F238E27FC236}">
                <a16:creationId xmlns:a16="http://schemas.microsoft.com/office/drawing/2014/main" id="{B9FDB80A-7F5A-3AC8-C15E-3FF33A0619E4}"/>
              </a:ext>
            </a:extLst>
          </p:cNvPr>
          <p:cNvPicPr>
            <a:picLocks noChangeAspect="1"/>
          </p:cNvPicPr>
          <p:nvPr/>
        </p:nvPicPr>
        <p:blipFill>
          <a:blip r:embed="rId2"/>
          <a:stretch>
            <a:fillRect/>
          </a:stretch>
        </p:blipFill>
        <p:spPr>
          <a:xfrm>
            <a:off x="0" y="2065647"/>
            <a:ext cx="12192000" cy="4792353"/>
          </a:xfrm>
          <a:prstGeom prst="rect">
            <a:avLst/>
          </a:prstGeom>
        </p:spPr>
      </p:pic>
    </p:spTree>
    <p:extLst>
      <p:ext uri="{BB962C8B-B14F-4D97-AF65-F5344CB8AC3E}">
        <p14:creationId xmlns:p14="http://schemas.microsoft.com/office/powerpoint/2010/main" val="218818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Incremental Static Regeneration Examples</a:t>
            </a:r>
          </a:p>
        </p:txBody>
      </p:sp>
      <p:sp>
        <p:nvSpPr>
          <p:cNvPr id="3" name="Content Placeholder 2">
            <a:extLst>
              <a:ext uri="{FF2B5EF4-FFF2-40B4-BE49-F238E27FC236}">
                <a16:creationId xmlns:a16="http://schemas.microsoft.com/office/drawing/2014/main" id="{C398E080-EA0E-2374-3736-D3E36102E340}"/>
              </a:ext>
            </a:extLst>
          </p:cNvPr>
          <p:cNvSpPr>
            <a:spLocks noGrp="1"/>
          </p:cNvSpPr>
          <p:nvPr>
            <p:ph idx="1"/>
          </p:nvPr>
        </p:nvSpPr>
        <p:spPr>
          <a:xfrm>
            <a:off x="838200" y="1832251"/>
            <a:ext cx="10515600" cy="4351338"/>
          </a:xfrm>
        </p:spPr>
        <p:txBody>
          <a:bodyPr>
            <a:normAutofit/>
          </a:bodyPr>
          <a:lstStyle/>
          <a:p>
            <a:pPr>
              <a:lnSpc>
                <a:spcPct val="80000"/>
              </a:lnSpc>
            </a:pPr>
            <a:r>
              <a:rPr lang="en-US" sz="2600" dirty="0"/>
              <a:t>revalidate: seconds</a:t>
            </a:r>
          </a:p>
          <a:p>
            <a:pPr>
              <a:lnSpc>
                <a:spcPct val="80000"/>
              </a:lnSpc>
            </a:pPr>
            <a:r>
              <a:rPr lang="en-US" sz="2600" dirty="0"/>
              <a:t>On-demand Revalidation</a:t>
            </a:r>
          </a:p>
          <a:p>
            <a:pPr>
              <a:lnSpc>
                <a:spcPct val="80000"/>
              </a:lnSpc>
            </a:pPr>
            <a:endParaRPr lang="en-US" sz="2600" dirty="0"/>
          </a:p>
        </p:txBody>
      </p:sp>
    </p:spTree>
    <p:extLst>
      <p:ext uri="{BB962C8B-B14F-4D97-AF65-F5344CB8AC3E}">
        <p14:creationId xmlns:p14="http://schemas.microsoft.com/office/powerpoint/2010/main" val="140230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Server-side Rendering</a:t>
            </a:r>
          </a:p>
        </p:txBody>
      </p:sp>
      <p:pic>
        <p:nvPicPr>
          <p:cNvPr id="4" name="Picture 3">
            <a:extLst>
              <a:ext uri="{FF2B5EF4-FFF2-40B4-BE49-F238E27FC236}">
                <a16:creationId xmlns:a16="http://schemas.microsoft.com/office/drawing/2014/main" id="{AD219F9B-ADB8-BE1E-4365-73670BF9A221}"/>
              </a:ext>
            </a:extLst>
          </p:cNvPr>
          <p:cNvPicPr>
            <a:picLocks noChangeAspect="1"/>
          </p:cNvPicPr>
          <p:nvPr/>
        </p:nvPicPr>
        <p:blipFill>
          <a:blip r:embed="rId2"/>
          <a:stretch>
            <a:fillRect/>
          </a:stretch>
        </p:blipFill>
        <p:spPr>
          <a:xfrm>
            <a:off x="341243" y="1865723"/>
            <a:ext cx="9602309" cy="4435685"/>
          </a:xfrm>
          <a:prstGeom prst="rect">
            <a:avLst/>
          </a:prstGeom>
        </p:spPr>
      </p:pic>
    </p:spTree>
    <p:extLst>
      <p:ext uri="{BB962C8B-B14F-4D97-AF65-F5344CB8AC3E}">
        <p14:creationId xmlns:p14="http://schemas.microsoft.com/office/powerpoint/2010/main" val="6141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Server-side Rendering</a:t>
            </a:r>
          </a:p>
        </p:txBody>
      </p:sp>
      <p:pic>
        <p:nvPicPr>
          <p:cNvPr id="3" name="Picture 2">
            <a:extLst>
              <a:ext uri="{FF2B5EF4-FFF2-40B4-BE49-F238E27FC236}">
                <a16:creationId xmlns:a16="http://schemas.microsoft.com/office/drawing/2014/main" id="{C00C9A06-3B4D-B70D-F92B-BDBA1FF0C6CA}"/>
              </a:ext>
            </a:extLst>
          </p:cNvPr>
          <p:cNvPicPr>
            <a:picLocks noChangeAspect="1"/>
          </p:cNvPicPr>
          <p:nvPr/>
        </p:nvPicPr>
        <p:blipFill>
          <a:blip r:embed="rId2"/>
          <a:stretch>
            <a:fillRect/>
          </a:stretch>
        </p:blipFill>
        <p:spPr>
          <a:xfrm>
            <a:off x="1" y="1775791"/>
            <a:ext cx="12192000" cy="5082209"/>
          </a:xfrm>
          <a:prstGeom prst="rect">
            <a:avLst/>
          </a:prstGeom>
        </p:spPr>
      </p:pic>
    </p:spTree>
    <p:extLst>
      <p:ext uri="{BB962C8B-B14F-4D97-AF65-F5344CB8AC3E}">
        <p14:creationId xmlns:p14="http://schemas.microsoft.com/office/powerpoint/2010/main" val="1953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Server-side Rendering Examples</a:t>
            </a:r>
          </a:p>
        </p:txBody>
      </p:sp>
      <p:sp>
        <p:nvSpPr>
          <p:cNvPr id="4" name="Content Placeholder 2">
            <a:extLst>
              <a:ext uri="{FF2B5EF4-FFF2-40B4-BE49-F238E27FC236}">
                <a16:creationId xmlns:a16="http://schemas.microsoft.com/office/drawing/2014/main" id="{4158E1AF-6A53-BD80-2F59-AC21F233DC2A}"/>
              </a:ext>
            </a:extLst>
          </p:cNvPr>
          <p:cNvSpPr>
            <a:spLocks noGrp="1"/>
          </p:cNvSpPr>
          <p:nvPr>
            <p:ph idx="1"/>
          </p:nvPr>
        </p:nvSpPr>
        <p:spPr>
          <a:xfrm>
            <a:off x="838200" y="1832251"/>
            <a:ext cx="10515600" cy="4351338"/>
          </a:xfrm>
        </p:spPr>
        <p:txBody>
          <a:bodyPr>
            <a:normAutofit/>
          </a:bodyPr>
          <a:lstStyle/>
          <a:p>
            <a:pPr>
              <a:lnSpc>
                <a:spcPct val="80000"/>
              </a:lnSpc>
            </a:pPr>
            <a:r>
              <a:rPr lang="en-US" sz="2600" dirty="0" err="1"/>
              <a:t>getServerSideProps</a:t>
            </a:r>
            <a:endParaRPr lang="en-US" sz="2600" dirty="0"/>
          </a:p>
          <a:p>
            <a:pPr>
              <a:lnSpc>
                <a:spcPct val="80000"/>
              </a:lnSpc>
            </a:pPr>
            <a:endParaRPr lang="en-US" sz="2600" dirty="0"/>
          </a:p>
        </p:txBody>
      </p:sp>
    </p:spTree>
    <p:extLst>
      <p:ext uri="{BB962C8B-B14F-4D97-AF65-F5344CB8AC3E}">
        <p14:creationId xmlns:p14="http://schemas.microsoft.com/office/powerpoint/2010/main" val="28039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A3F4-0203-F0CD-1E72-31CEA28AA64D}"/>
              </a:ext>
            </a:extLst>
          </p:cNvPr>
          <p:cNvSpPr>
            <a:spLocks noGrp="1"/>
          </p:cNvSpPr>
          <p:nvPr>
            <p:ph type="title"/>
          </p:nvPr>
        </p:nvSpPr>
        <p:spPr/>
        <p:txBody>
          <a:bodyPr/>
          <a:lstStyle/>
          <a:p>
            <a:r>
              <a:rPr lang="en-US" dirty="0"/>
              <a:t>What is Next.js?</a:t>
            </a:r>
          </a:p>
        </p:txBody>
      </p:sp>
      <p:sp>
        <p:nvSpPr>
          <p:cNvPr id="3" name="Content Placeholder 2">
            <a:extLst>
              <a:ext uri="{FF2B5EF4-FFF2-40B4-BE49-F238E27FC236}">
                <a16:creationId xmlns:a16="http://schemas.microsoft.com/office/drawing/2014/main" id="{AE33B83A-4291-B428-1776-FB34F0CBCB2A}"/>
              </a:ext>
            </a:extLst>
          </p:cNvPr>
          <p:cNvSpPr>
            <a:spLocks noGrp="1"/>
          </p:cNvSpPr>
          <p:nvPr>
            <p:ph idx="1"/>
          </p:nvPr>
        </p:nvSpPr>
        <p:spPr/>
        <p:txBody>
          <a:bodyPr>
            <a:normAutofit fontScale="92500" lnSpcReduction="10000"/>
          </a:bodyPr>
          <a:lstStyle/>
          <a:p>
            <a:r>
              <a:rPr lang="en-US" dirty="0"/>
              <a:t>Next.js provides a robust set of features such as server-side rendering, automatic code splitting, static site generation, and many more that make building modern web applications a breeze.</a:t>
            </a:r>
          </a:p>
          <a:p>
            <a:r>
              <a:rPr lang="en-US" dirty="0"/>
              <a:t>Developers can build static websites, dynamic websites, or hybrid websites with ease. Next.js supports server-side rendering, client-side rendering, and static site generation, which makes it flexible enough to handle any use case.</a:t>
            </a:r>
          </a:p>
          <a:p>
            <a:r>
              <a:rPr lang="en-US" dirty="0"/>
              <a:t>Next.js is also optimized for performance and SEO, as it allows for server-side rendering of content, which ensures fast initial load times and helps search engines crawl and index the pages. It also provides automatic code splitting, which means that only the code necessary for each page is loaded, reducing the load time and improving performance.</a:t>
            </a:r>
          </a:p>
        </p:txBody>
      </p:sp>
    </p:spTree>
    <p:extLst>
      <p:ext uri="{BB962C8B-B14F-4D97-AF65-F5344CB8AC3E}">
        <p14:creationId xmlns:p14="http://schemas.microsoft.com/office/powerpoint/2010/main" val="168984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A3F4-0203-F0CD-1E72-31CEA28AA64D}"/>
              </a:ext>
            </a:extLst>
          </p:cNvPr>
          <p:cNvSpPr>
            <a:spLocks noGrp="1"/>
          </p:cNvSpPr>
          <p:nvPr>
            <p:ph type="title"/>
          </p:nvPr>
        </p:nvSpPr>
        <p:spPr/>
        <p:txBody>
          <a:bodyPr/>
          <a:lstStyle/>
          <a:p>
            <a:r>
              <a:rPr lang="en-US" dirty="0"/>
              <a:t>What is Next.js?</a:t>
            </a:r>
          </a:p>
        </p:txBody>
      </p:sp>
      <p:sp>
        <p:nvSpPr>
          <p:cNvPr id="3" name="Content Placeholder 2">
            <a:extLst>
              <a:ext uri="{FF2B5EF4-FFF2-40B4-BE49-F238E27FC236}">
                <a16:creationId xmlns:a16="http://schemas.microsoft.com/office/drawing/2014/main" id="{AE33B83A-4291-B428-1776-FB34F0CBCB2A}"/>
              </a:ext>
            </a:extLst>
          </p:cNvPr>
          <p:cNvSpPr>
            <a:spLocks noGrp="1"/>
          </p:cNvSpPr>
          <p:nvPr>
            <p:ph idx="1"/>
          </p:nvPr>
        </p:nvSpPr>
        <p:spPr/>
        <p:txBody>
          <a:bodyPr>
            <a:normAutofit/>
          </a:bodyPr>
          <a:lstStyle/>
          <a:p>
            <a:pPr>
              <a:lnSpc>
                <a:spcPct val="80000"/>
              </a:lnSpc>
            </a:pPr>
            <a:r>
              <a:rPr lang="en-US" sz="2600" dirty="0"/>
              <a:t>SEO Optimization</a:t>
            </a:r>
          </a:p>
          <a:p>
            <a:pPr>
              <a:lnSpc>
                <a:spcPct val="80000"/>
              </a:lnSpc>
            </a:pPr>
            <a:r>
              <a:rPr lang="en-US" sz="2600" dirty="0"/>
              <a:t>Incremental Build</a:t>
            </a:r>
          </a:p>
          <a:p>
            <a:pPr>
              <a:lnSpc>
                <a:spcPct val="80000"/>
              </a:lnSpc>
            </a:pPr>
            <a:r>
              <a:rPr lang="en-US" sz="2600" dirty="0"/>
              <a:t>Built-in Performance and Caching</a:t>
            </a:r>
          </a:p>
          <a:p>
            <a:pPr>
              <a:lnSpc>
                <a:spcPct val="80000"/>
              </a:lnSpc>
            </a:pPr>
            <a:r>
              <a:rPr lang="en-US" sz="2600" dirty="0"/>
              <a:t>Developer Experience</a:t>
            </a:r>
          </a:p>
          <a:p>
            <a:pPr>
              <a:lnSpc>
                <a:spcPct val="80000"/>
              </a:lnSpc>
            </a:pPr>
            <a:r>
              <a:rPr lang="en-US" sz="2600" dirty="0"/>
              <a:t>Dynamic Web Development</a:t>
            </a:r>
          </a:p>
          <a:p>
            <a:pPr>
              <a:lnSpc>
                <a:spcPct val="80000"/>
              </a:lnSpc>
            </a:pPr>
            <a:r>
              <a:rPr lang="en-US" sz="2600" dirty="0"/>
              <a:t>Data Handling</a:t>
            </a:r>
          </a:p>
          <a:p>
            <a:pPr>
              <a:lnSpc>
                <a:spcPct val="80000"/>
              </a:lnSpc>
            </a:pPr>
            <a:r>
              <a:rPr lang="en-US" sz="2600" dirty="0"/>
              <a:t>Page Pre-Rendering</a:t>
            </a:r>
          </a:p>
          <a:p>
            <a:pPr>
              <a:lnSpc>
                <a:spcPct val="80000"/>
              </a:lnSpc>
            </a:pPr>
            <a:r>
              <a:rPr lang="en-US" sz="2600" dirty="0"/>
              <a:t>Scalability: best choices for building large-scale apps</a:t>
            </a:r>
          </a:p>
          <a:p>
            <a:pPr>
              <a:lnSpc>
                <a:spcPct val="80000"/>
              </a:lnSpc>
            </a:pPr>
            <a:r>
              <a:rPr lang="en-US" sz="2600" dirty="0"/>
              <a:t>Static Websites, Large, Multi-User Websites, Hybrid Web Apps</a:t>
            </a:r>
          </a:p>
        </p:txBody>
      </p:sp>
    </p:spTree>
    <p:extLst>
      <p:ext uri="{BB962C8B-B14F-4D97-AF65-F5344CB8AC3E}">
        <p14:creationId xmlns:p14="http://schemas.microsoft.com/office/powerpoint/2010/main" val="5157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A3F4-0203-F0CD-1E72-31CEA28AA64D}"/>
              </a:ext>
            </a:extLst>
          </p:cNvPr>
          <p:cNvSpPr>
            <a:spLocks noGrp="1"/>
          </p:cNvSpPr>
          <p:nvPr>
            <p:ph type="title"/>
          </p:nvPr>
        </p:nvSpPr>
        <p:spPr/>
        <p:txBody>
          <a:bodyPr/>
          <a:lstStyle/>
          <a:p>
            <a:r>
              <a:rPr lang="en-US" dirty="0" err="1"/>
              <a:t>Next.js</a:t>
            </a:r>
            <a:r>
              <a:rPr lang="en-US" dirty="0"/>
              <a:t> Examples of Websites</a:t>
            </a:r>
          </a:p>
        </p:txBody>
      </p:sp>
      <p:sp>
        <p:nvSpPr>
          <p:cNvPr id="3" name="Content Placeholder 2">
            <a:extLst>
              <a:ext uri="{FF2B5EF4-FFF2-40B4-BE49-F238E27FC236}">
                <a16:creationId xmlns:a16="http://schemas.microsoft.com/office/drawing/2014/main" id="{AE33B83A-4291-B428-1776-FB34F0CBCB2A}"/>
              </a:ext>
            </a:extLst>
          </p:cNvPr>
          <p:cNvSpPr>
            <a:spLocks noGrp="1"/>
          </p:cNvSpPr>
          <p:nvPr>
            <p:ph idx="1"/>
          </p:nvPr>
        </p:nvSpPr>
        <p:spPr/>
        <p:txBody>
          <a:bodyPr>
            <a:normAutofit/>
          </a:bodyPr>
          <a:lstStyle/>
          <a:p>
            <a:pPr>
              <a:lnSpc>
                <a:spcPct val="80000"/>
              </a:lnSpc>
            </a:pPr>
            <a:r>
              <a:rPr lang="en-US" sz="2600" dirty="0"/>
              <a:t>Netflix</a:t>
            </a:r>
          </a:p>
          <a:p>
            <a:pPr>
              <a:lnSpc>
                <a:spcPct val="80000"/>
              </a:lnSpc>
            </a:pPr>
            <a:r>
              <a:rPr lang="en-US" sz="2600" dirty="0"/>
              <a:t>Twitch</a:t>
            </a:r>
          </a:p>
          <a:p>
            <a:pPr>
              <a:lnSpc>
                <a:spcPct val="80000"/>
              </a:lnSpc>
            </a:pPr>
            <a:r>
              <a:rPr lang="en-US" sz="2600" dirty="0" err="1"/>
              <a:t>ChatGPT</a:t>
            </a:r>
            <a:endParaRPr lang="en-US" sz="2600" dirty="0"/>
          </a:p>
          <a:p>
            <a:pPr>
              <a:lnSpc>
                <a:spcPct val="80000"/>
              </a:lnSpc>
            </a:pPr>
            <a:r>
              <a:rPr lang="en-US" sz="2600" dirty="0"/>
              <a:t>Uber</a:t>
            </a:r>
          </a:p>
          <a:p>
            <a:pPr>
              <a:lnSpc>
                <a:spcPct val="80000"/>
              </a:lnSpc>
            </a:pPr>
            <a:r>
              <a:rPr lang="en-US" sz="2600" dirty="0"/>
              <a:t>Docker</a:t>
            </a:r>
          </a:p>
          <a:p>
            <a:pPr>
              <a:lnSpc>
                <a:spcPct val="80000"/>
              </a:lnSpc>
            </a:pPr>
            <a:r>
              <a:rPr lang="en-US" sz="2600" dirty="0" err="1"/>
              <a:t>Invision</a:t>
            </a:r>
            <a:endParaRPr lang="en-US" sz="2600" dirty="0"/>
          </a:p>
          <a:p>
            <a:pPr>
              <a:lnSpc>
                <a:spcPct val="80000"/>
              </a:lnSpc>
            </a:pPr>
            <a:r>
              <a:rPr lang="en-US" sz="2600" dirty="0"/>
              <a:t>Magic Leap</a:t>
            </a:r>
          </a:p>
        </p:txBody>
      </p:sp>
    </p:spTree>
    <p:extLst>
      <p:ext uri="{BB962C8B-B14F-4D97-AF65-F5344CB8AC3E}">
        <p14:creationId xmlns:p14="http://schemas.microsoft.com/office/powerpoint/2010/main" val="253281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A3F4-0203-F0CD-1E72-31CEA28AA64D}"/>
              </a:ext>
            </a:extLst>
          </p:cNvPr>
          <p:cNvSpPr>
            <a:spLocks noGrp="1"/>
          </p:cNvSpPr>
          <p:nvPr>
            <p:ph type="title"/>
          </p:nvPr>
        </p:nvSpPr>
        <p:spPr/>
        <p:txBody>
          <a:bodyPr/>
          <a:lstStyle/>
          <a:p>
            <a:r>
              <a:rPr lang="en-US" dirty="0"/>
              <a:t>Go for </a:t>
            </a:r>
            <a:r>
              <a:rPr lang="en-US" dirty="0" err="1"/>
              <a:t>Next.js</a:t>
            </a:r>
            <a:r>
              <a:rPr lang="en-US" dirty="0"/>
              <a:t> when</a:t>
            </a:r>
          </a:p>
        </p:txBody>
      </p:sp>
      <p:sp>
        <p:nvSpPr>
          <p:cNvPr id="3" name="Content Placeholder 2">
            <a:extLst>
              <a:ext uri="{FF2B5EF4-FFF2-40B4-BE49-F238E27FC236}">
                <a16:creationId xmlns:a16="http://schemas.microsoft.com/office/drawing/2014/main" id="{AE33B83A-4291-B428-1776-FB34F0CBCB2A}"/>
              </a:ext>
            </a:extLst>
          </p:cNvPr>
          <p:cNvSpPr>
            <a:spLocks noGrp="1"/>
          </p:cNvSpPr>
          <p:nvPr>
            <p:ph idx="1"/>
          </p:nvPr>
        </p:nvSpPr>
        <p:spPr/>
        <p:txBody>
          <a:bodyPr>
            <a:normAutofit/>
          </a:bodyPr>
          <a:lstStyle/>
          <a:p>
            <a:pPr>
              <a:lnSpc>
                <a:spcPct val="80000"/>
              </a:lnSpc>
            </a:pPr>
            <a:r>
              <a:rPr lang="en-US" sz="2600" dirty="0"/>
              <a:t>You are building a large-scale app to manage lots of content and data that will also grow in the future. If you combine a headless CMS with </a:t>
            </a:r>
            <a:r>
              <a:rPr lang="en-US" sz="2600" dirty="0" err="1"/>
              <a:t>Next.js</a:t>
            </a:r>
            <a:r>
              <a:rPr lang="en-US" sz="2600" dirty="0"/>
              <a:t> features, you will get high flexibility.</a:t>
            </a:r>
          </a:p>
        </p:txBody>
      </p:sp>
    </p:spTree>
    <p:extLst>
      <p:ext uri="{BB962C8B-B14F-4D97-AF65-F5344CB8AC3E}">
        <p14:creationId xmlns:p14="http://schemas.microsoft.com/office/powerpoint/2010/main" val="45037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Routing</a:t>
            </a:r>
          </a:p>
        </p:txBody>
      </p:sp>
      <p:pic>
        <p:nvPicPr>
          <p:cNvPr id="6" name="Picture 5">
            <a:extLst>
              <a:ext uri="{FF2B5EF4-FFF2-40B4-BE49-F238E27FC236}">
                <a16:creationId xmlns:a16="http://schemas.microsoft.com/office/drawing/2014/main" id="{C6B3567C-0E45-6823-E6A9-F1FF7801DCE7}"/>
              </a:ext>
            </a:extLst>
          </p:cNvPr>
          <p:cNvPicPr>
            <a:picLocks noChangeAspect="1"/>
          </p:cNvPicPr>
          <p:nvPr/>
        </p:nvPicPr>
        <p:blipFill>
          <a:blip r:embed="rId2"/>
          <a:stretch>
            <a:fillRect/>
          </a:stretch>
        </p:blipFill>
        <p:spPr>
          <a:xfrm>
            <a:off x="706882" y="1690688"/>
            <a:ext cx="10778235" cy="2419603"/>
          </a:xfrm>
          <a:prstGeom prst="rect">
            <a:avLst/>
          </a:prstGeom>
        </p:spPr>
      </p:pic>
      <p:pic>
        <p:nvPicPr>
          <p:cNvPr id="7" name="Picture 6">
            <a:extLst>
              <a:ext uri="{FF2B5EF4-FFF2-40B4-BE49-F238E27FC236}">
                <a16:creationId xmlns:a16="http://schemas.microsoft.com/office/drawing/2014/main" id="{2BC5A2A2-F0CF-6D2D-94C0-77132880CF87}"/>
              </a:ext>
            </a:extLst>
          </p:cNvPr>
          <p:cNvPicPr>
            <a:picLocks noChangeAspect="1"/>
          </p:cNvPicPr>
          <p:nvPr/>
        </p:nvPicPr>
        <p:blipFill>
          <a:blip r:embed="rId3"/>
          <a:stretch>
            <a:fillRect/>
          </a:stretch>
        </p:blipFill>
        <p:spPr>
          <a:xfrm>
            <a:off x="706882" y="4165898"/>
            <a:ext cx="10449167" cy="2539911"/>
          </a:xfrm>
          <a:prstGeom prst="rect">
            <a:avLst/>
          </a:prstGeom>
        </p:spPr>
      </p:pic>
    </p:spTree>
    <p:extLst>
      <p:ext uri="{BB962C8B-B14F-4D97-AF65-F5344CB8AC3E}">
        <p14:creationId xmlns:p14="http://schemas.microsoft.com/office/powerpoint/2010/main" val="401439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Routing</a:t>
            </a:r>
          </a:p>
        </p:txBody>
      </p:sp>
      <p:pic>
        <p:nvPicPr>
          <p:cNvPr id="6" name="Picture 5">
            <a:extLst>
              <a:ext uri="{FF2B5EF4-FFF2-40B4-BE49-F238E27FC236}">
                <a16:creationId xmlns:a16="http://schemas.microsoft.com/office/drawing/2014/main" id="{C6B3567C-0E45-6823-E6A9-F1FF7801DCE7}"/>
              </a:ext>
            </a:extLst>
          </p:cNvPr>
          <p:cNvPicPr>
            <a:picLocks noChangeAspect="1"/>
          </p:cNvPicPr>
          <p:nvPr/>
        </p:nvPicPr>
        <p:blipFill>
          <a:blip r:embed="rId2"/>
          <a:stretch>
            <a:fillRect/>
          </a:stretch>
        </p:blipFill>
        <p:spPr>
          <a:xfrm>
            <a:off x="706882" y="1690688"/>
            <a:ext cx="10778235" cy="2419603"/>
          </a:xfrm>
          <a:prstGeom prst="rect">
            <a:avLst/>
          </a:prstGeom>
        </p:spPr>
      </p:pic>
      <p:pic>
        <p:nvPicPr>
          <p:cNvPr id="7" name="Picture 6">
            <a:extLst>
              <a:ext uri="{FF2B5EF4-FFF2-40B4-BE49-F238E27FC236}">
                <a16:creationId xmlns:a16="http://schemas.microsoft.com/office/drawing/2014/main" id="{2BC5A2A2-F0CF-6D2D-94C0-77132880CF87}"/>
              </a:ext>
            </a:extLst>
          </p:cNvPr>
          <p:cNvPicPr>
            <a:picLocks noChangeAspect="1"/>
          </p:cNvPicPr>
          <p:nvPr/>
        </p:nvPicPr>
        <p:blipFill>
          <a:blip r:embed="rId3"/>
          <a:stretch>
            <a:fillRect/>
          </a:stretch>
        </p:blipFill>
        <p:spPr>
          <a:xfrm>
            <a:off x="706882" y="4165898"/>
            <a:ext cx="10449167" cy="2539911"/>
          </a:xfrm>
          <a:prstGeom prst="rect">
            <a:avLst/>
          </a:prstGeom>
        </p:spPr>
      </p:pic>
    </p:spTree>
    <p:extLst>
      <p:ext uri="{BB962C8B-B14F-4D97-AF65-F5344CB8AC3E}">
        <p14:creationId xmlns:p14="http://schemas.microsoft.com/office/powerpoint/2010/main" val="117416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Routing</a:t>
            </a:r>
          </a:p>
        </p:txBody>
      </p:sp>
      <p:pic>
        <p:nvPicPr>
          <p:cNvPr id="4" name="Picture 3">
            <a:extLst>
              <a:ext uri="{FF2B5EF4-FFF2-40B4-BE49-F238E27FC236}">
                <a16:creationId xmlns:a16="http://schemas.microsoft.com/office/drawing/2014/main" id="{5B4600F5-AEE3-3D37-26B1-B01DBFAED325}"/>
              </a:ext>
            </a:extLst>
          </p:cNvPr>
          <p:cNvPicPr>
            <a:picLocks noChangeAspect="1"/>
          </p:cNvPicPr>
          <p:nvPr/>
        </p:nvPicPr>
        <p:blipFill>
          <a:blip r:embed="rId2"/>
          <a:stretch>
            <a:fillRect/>
          </a:stretch>
        </p:blipFill>
        <p:spPr>
          <a:xfrm>
            <a:off x="838201" y="1751868"/>
            <a:ext cx="7245626" cy="4362332"/>
          </a:xfrm>
          <a:prstGeom prst="rect">
            <a:avLst/>
          </a:prstGeom>
        </p:spPr>
      </p:pic>
    </p:spTree>
    <p:extLst>
      <p:ext uri="{BB962C8B-B14F-4D97-AF65-F5344CB8AC3E}">
        <p14:creationId xmlns:p14="http://schemas.microsoft.com/office/powerpoint/2010/main" val="331852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0F6F-39CF-4B40-2851-A6CD2F553714}"/>
              </a:ext>
            </a:extLst>
          </p:cNvPr>
          <p:cNvSpPr>
            <a:spLocks noGrp="1"/>
          </p:cNvSpPr>
          <p:nvPr>
            <p:ph type="title"/>
          </p:nvPr>
        </p:nvSpPr>
        <p:spPr/>
        <p:txBody>
          <a:bodyPr/>
          <a:lstStyle/>
          <a:p>
            <a:r>
              <a:rPr lang="en-VN" dirty="0"/>
              <a:t>Routing Examples</a:t>
            </a:r>
          </a:p>
        </p:txBody>
      </p:sp>
      <p:sp>
        <p:nvSpPr>
          <p:cNvPr id="3" name="Content Placeholder 2">
            <a:extLst>
              <a:ext uri="{FF2B5EF4-FFF2-40B4-BE49-F238E27FC236}">
                <a16:creationId xmlns:a16="http://schemas.microsoft.com/office/drawing/2014/main" id="{C398E080-EA0E-2374-3736-D3E36102E340}"/>
              </a:ext>
            </a:extLst>
          </p:cNvPr>
          <p:cNvSpPr>
            <a:spLocks noGrp="1"/>
          </p:cNvSpPr>
          <p:nvPr>
            <p:ph idx="1"/>
          </p:nvPr>
        </p:nvSpPr>
        <p:spPr>
          <a:xfrm>
            <a:off x="838200" y="1825625"/>
            <a:ext cx="10515600" cy="4351338"/>
          </a:xfrm>
        </p:spPr>
        <p:txBody>
          <a:bodyPr>
            <a:normAutofit/>
          </a:bodyPr>
          <a:lstStyle/>
          <a:p>
            <a:pPr>
              <a:lnSpc>
                <a:spcPct val="80000"/>
              </a:lnSpc>
            </a:pPr>
            <a:r>
              <a:rPr lang="en-US" sz="2600" dirty="0"/>
              <a:t>Routing with Page</a:t>
            </a:r>
          </a:p>
          <a:p>
            <a:pPr>
              <a:lnSpc>
                <a:spcPct val="80000"/>
              </a:lnSpc>
            </a:pPr>
            <a:r>
              <a:rPr lang="en-US" sz="2600" dirty="0"/>
              <a:t>Dynamic Routes</a:t>
            </a:r>
          </a:p>
          <a:p>
            <a:pPr>
              <a:lnSpc>
                <a:spcPct val="80000"/>
              </a:lnSpc>
            </a:pPr>
            <a:r>
              <a:rPr lang="en-US" sz="2600" dirty="0"/>
              <a:t>Nested Dynamic Routes</a:t>
            </a:r>
          </a:p>
          <a:p>
            <a:pPr>
              <a:lnSpc>
                <a:spcPct val="80000"/>
              </a:lnSpc>
            </a:pPr>
            <a:r>
              <a:rPr lang="en-US" sz="2600" dirty="0"/>
              <a:t>Catch all Routes</a:t>
            </a:r>
          </a:p>
          <a:p>
            <a:pPr>
              <a:lnSpc>
                <a:spcPct val="80000"/>
              </a:lnSpc>
            </a:pPr>
            <a:r>
              <a:rPr lang="en-US" sz="2600" dirty="0"/>
              <a:t>Link and Navigating</a:t>
            </a:r>
          </a:p>
        </p:txBody>
      </p:sp>
    </p:spTree>
    <p:extLst>
      <p:ext uri="{BB962C8B-B14F-4D97-AF65-F5344CB8AC3E}">
        <p14:creationId xmlns:p14="http://schemas.microsoft.com/office/powerpoint/2010/main" val="3184513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321</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What is Next.js?</vt:lpstr>
      <vt:lpstr>What is Next.js?</vt:lpstr>
      <vt:lpstr>What is Next.js?</vt:lpstr>
      <vt:lpstr>Next.js Examples of Websites</vt:lpstr>
      <vt:lpstr>Go for Next.js when</vt:lpstr>
      <vt:lpstr>Routing</vt:lpstr>
      <vt:lpstr>Routing</vt:lpstr>
      <vt:lpstr>Routing</vt:lpstr>
      <vt:lpstr>Routing Examples</vt:lpstr>
      <vt:lpstr>Pre-Render &amp; Data Fetching</vt:lpstr>
      <vt:lpstr>Pre-Render &amp; Data Fetching (Cont)</vt:lpstr>
      <vt:lpstr>Why Pre-Render?</vt:lpstr>
      <vt:lpstr>Pre-Render &amp; Data Fetching Examples</vt:lpstr>
      <vt:lpstr>Incremental Static Regeneration</vt:lpstr>
      <vt:lpstr>Incremental Static Regeneration Examples</vt:lpstr>
      <vt:lpstr>Server-side Rendering</vt:lpstr>
      <vt:lpstr>Server-side Rendering</vt:lpstr>
      <vt:lpstr>Server-side Rendering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 Thanh Tùng</dc:creator>
  <cp:lastModifiedBy>Ngô Thanh Tùng</cp:lastModifiedBy>
  <cp:revision>3</cp:revision>
  <dcterms:created xsi:type="dcterms:W3CDTF">2023-03-24T15:45:06Z</dcterms:created>
  <dcterms:modified xsi:type="dcterms:W3CDTF">2023-04-05T07:57:48Z</dcterms:modified>
</cp:coreProperties>
</file>