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sldIdLst>
    <p:sldId id="256" r:id="rId5"/>
    <p:sldId id="284" r:id="rId6"/>
    <p:sldId id="277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87" r:id="rId17"/>
    <p:sldId id="299" r:id="rId18"/>
    <p:sldId id="258" r:id="rId19"/>
    <p:sldId id="28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0" autoAdjust="0"/>
    <p:restoredTop sz="94660"/>
  </p:normalViewPr>
  <p:slideViewPr>
    <p:cSldViewPr snapToGrid="0">
      <p:cViewPr varScale="1">
        <p:scale>
          <a:sx n="90" d="100"/>
          <a:sy n="90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7939C-241D-4FDC-8DE8-4EE3F462EE22}" type="datetimeFigureOut">
              <a:rPr lang="en-US" smtClean="0"/>
              <a:t>28/10/2024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BAF473-2665-42A7-89E3-C7BA7EB58D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48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465970"/>
            <a:ext cx="5739882" cy="2387600"/>
          </a:xfrm>
        </p:spPr>
        <p:txBody>
          <a:bodyPr anchor="b">
            <a:normAutofit/>
          </a:bodyPr>
          <a:lstStyle>
            <a:lvl1pPr algn="l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159827"/>
            <a:ext cx="5739882" cy="78377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5037"/>
            <a:ext cx="4573200" cy="1325563"/>
          </a:xfrm>
        </p:spPr>
        <p:txBody>
          <a:bodyPr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21635" y="2039382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16CC17AD-6E52-42E9-989B-FB086C64DF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021635" y="2408260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36B0D72-6C95-4E3A-A679-D94CB154306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43407" y="4770420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7E6E1537-8CF9-4C86-8E25-29BFFDAFDDD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43407" y="5139298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55E9ED2-721A-416D-AFA6-B57E6B8D8C5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757407" y="4758255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0DE1C87C-07E3-42FC-9B43-81D789BF794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757407" y="5127133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556C5D2-9D30-44C4-95EA-DA672356995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1407" y="4770420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BB8DD76A-44FE-4266-9CE3-FC74ACF6147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1407" y="5139298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BB7FB830-D9B0-43D8-B279-D8A3831911C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15407" y="4758255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DA699CE9-2DCD-4D59-B359-D7D3511A215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15407" y="5127133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5B0C1AF9-7ECA-4F02-B71D-97228D05B03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329407" y="4770420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FE515F87-B08B-4273-9427-B4477D68E33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29407" y="5139298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2353FBD-19BF-45E4-A6F5-4217CDAAA52E}"/>
              </a:ext>
            </a:extLst>
          </p:cNvPr>
          <p:cNvCxnSpPr/>
          <p:nvPr userDrawn="1"/>
        </p:nvCxnSpPr>
        <p:spPr>
          <a:xfrm>
            <a:off x="1513114" y="3875317"/>
            <a:ext cx="911134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Date Placeholder 4">
            <a:extLst>
              <a:ext uri="{FF2B5EF4-FFF2-40B4-BE49-F238E27FC236}">
                <a16:creationId xmlns:a16="http://schemas.microsoft.com/office/drawing/2014/main" id="{BA4BCF05-CDFF-42C0-A406-D762B747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42" name="Footer Placeholder 5">
            <a:extLst>
              <a:ext uri="{FF2B5EF4-FFF2-40B4-BE49-F238E27FC236}">
                <a16:creationId xmlns:a16="http://schemas.microsoft.com/office/drawing/2014/main" id="{FE043986-6365-4919-A13C-B1086DCF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43" name="Slide Number Placeholder 6">
            <a:extLst>
              <a:ext uri="{FF2B5EF4-FFF2-40B4-BE49-F238E27FC236}">
                <a16:creationId xmlns:a16="http://schemas.microsoft.com/office/drawing/2014/main" id="{4FD22B22-DA9C-4B3F-A67F-D0729127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FAB3CE1-D027-49AE-8023-7D6E330C7E2D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852057"/>
            <a:ext cx="0" cy="164374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B59BE6F-06DF-4031-A366-9BF6A5337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11592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88442AB-AF81-4C81-B0CE-584EE410EB92}"/>
              </a:ext>
            </a:extLst>
          </p:cNvPr>
          <p:cNvCxnSpPr>
            <a:cxnSpLocks/>
          </p:cNvCxnSpPr>
          <p:nvPr userDrawn="1"/>
        </p:nvCxnSpPr>
        <p:spPr>
          <a:xfrm flipV="1">
            <a:off x="1513114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5F27884-729D-4CA6-A08A-92EBC733CCB5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5938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1F7E5A1-BEA5-447F-BED5-E18F7A1D9A37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1011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08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right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0" y="2376805"/>
            <a:ext cx="5013960" cy="132556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0" y="4150042"/>
            <a:ext cx="5013960" cy="196119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371856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9ECA7294-D791-453A-AEDA-C7BC2C83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E3F008A3-FE03-4B55-99DE-C66C7215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561AA2A7-90C9-48FA-A998-4CB16275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50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anchor="ctr">
            <a:normAutofit/>
          </a:bodyPr>
          <a:lstStyle>
            <a:lvl1pPr algn="ctr">
              <a:defRPr sz="5400"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2" y="2348318"/>
            <a:ext cx="2743200" cy="165971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2857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2514600" cy="365125"/>
          </a:xfrm>
        </p:spPr>
        <p:txBody>
          <a:bodyPr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968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434EB92-62CF-4273-86A4-59223DABDBB8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A25F60-1F94-4EB8-AECE-53F9C3EBF6AC}"/>
              </a:ext>
            </a:extLst>
          </p:cNvPr>
          <p:cNvSpPr/>
          <p:nvPr userDrawn="1"/>
        </p:nvSpPr>
        <p:spPr>
          <a:xfrm>
            <a:off x="0" y="6509657"/>
            <a:ext cx="12192000" cy="3483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29000"/>
            <a:ext cx="10515600" cy="3080657"/>
          </a:xfrm>
        </p:spPr>
        <p:txBody>
          <a:bodyPr anchor="ctr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15">
            <a:extLst>
              <a:ext uri="{FF2B5EF4-FFF2-40B4-BE49-F238E27FC236}">
                <a16:creationId xmlns:a16="http://schemas.microsoft.com/office/drawing/2014/main" id="{A74BA5A7-7918-4C65-BAAB-14B3A1E2B4E4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52161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7" name="Picture Placeholder 15">
            <a:extLst>
              <a:ext uri="{FF2B5EF4-FFF2-40B4-BE49-F238E27FC236}">
                <a16:creationId xmlns:a16="http://schemas.microsoft.com/office/drawing/2014/main" id="{0C5DF728-AFC5-467F-86BF-45BBD7787257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07938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8" name="Picture Placeholder 15">
            <a:extLst>
              <a:ext uri="{FF2B5EF4-FFF2-40B4-BE49-F238E27FC236}">
                <a16:creationId xmlns:a16="http://schemas.microsoft.com/office/drawing/2014/main" id="{BBFE7B80-0990-424B-A099-BFECB5508302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63715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5B4A0F3D-F23F-4072-9FF5-6CFE888CE1E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19492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4F97182-060B-42D4-9BD6-AADEBB4691F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14950" y="4624131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C32DCEC-D4CF-4F91-ABA7-22726A1E99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214950" y="4993009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04BECAB1-5EBD-4BC7-8F7A-8B4CA80746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64623" y="4624131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8D671F83-5A25-4513-86E5-FFBF3BF3106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64623" y="4993009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F6EE3639-A148-489C-A695-7EA2313AEF3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4296" y="4624131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BB55BB21-9247-450C-9A9D-D2AD9161E10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14296" y="4993009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934A7F7B-4591-45E6-AF17-EC81162B733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863969" y="4624131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730702B6-2129-4FAB-8868-58B59C11FFC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863969" y="4993009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4" name="Date Placeholder 4">
            <a:extLst>
              <a:ext uri="{FF2B5EF4-FFF2-40B4-BE49-F238E27FC236}">
                <a16:creationId xmlns:a16="http://schemas.microsoft.com/office/drawing/2014/main" id="{AD0AC7DB-F500-41DA-8326-3ED61B33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25" name="Footer Placeholder 5">
            <a:extLst>
              <a:ext uri="{FF2B5EF4-FFF2-40B4-BE49-F238E27FC236}">
                <a16:creationId xmlns:a16="http://schemas.microsoft.com/office/drawing/2014/main" id="{798612DF-528A-42D7-8634-25EFF615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26" name="Slide Number Placeholder 6">
            <a:extLst>
              <a:ext uri="{FF2B5EF4-FFF2-40B4-BE49-F238E27FC236}">
                <a16:creationId xmlns:a16="http://schemas.microsoft.com/office/drawing/2014/main" id="{1E3817B4-A707-4ACC-9CAC-E32B5E0A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86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0" y="822325"/>
            <a:ext cx="5684520" cy="132556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0" y="2595562"/>
            <a:ext cx="5684520" cy="318103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3840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0" y="3840480"/>
            <a:ext cx="4175760" cy="2087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0" y="5928360"/>
            <a:ext cx="4175760" cy="929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Date Placeholder 4">
            <a:extLst>
              <a:ext uri="{FF2B5EF4-FFF2-40B4-BE49-F238E27FC236}">
                <a16:creationId xmlns:a16="http://schemas.microsoft.com/office/drawing/2014/main" id="{2FF674D8-A0B1-4D60-AB18-A733984F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22" name="Footer Placeholder 5">
            <a:extLst>
              <a:ext uri="{FF2B5EF4-FFF2-40B4-BE49-F238E27FC236}">
                <a16:creationId xmlns:a16="http://schemas.microsoft.com/office/drawing/2014/main" id="{7E0AFFFB-7406-40B3-B2D5-18288BEA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0D2AF818-9E4C-485A-8EA3-3BD5917D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2325"/>
            <a:ext cx="5684520" cy="132556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5562"/>
            <a:ext cx="5684520" cy="44155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8016240" y="0"/>
            <a:ext cx="24013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10417629" y="0"/>
            <a:ext cx="177437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11800114" y="0"/>
            <a:ext cx="39188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20C3808-5997-40A2-83EF-E2136C52EFE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38200" y="4529818"/>
            <a:ext cx="5684520" cy="44155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AD9A34D-2599-4944-8F4B-6953690367E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38200" y="3040514"/>
            <a:ext cx="5684520" cy="1106942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123A04-698E-4E6B-BB2C-C4FCA2CFBB9A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38200" y="4993888"/>
            <a:ext cx="5684520" cy="1106942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4">
            <a:extLst>
              <a:ext uri="{FF2B5EF4-FFF2-40B4-BE49-F238E27FC236}">
                <a16:creationId xmlns:a16="http://schemas.microsoft.com/office/drawing/2014/main" id="{8BC6F0B0-7E88-4658-BED0-B126DDE797A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1B454B68-B7BD-4197-BF00-63964D7634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BAA42605-D696-484D-B611-62CB3140EA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6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ur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2A3DF3F-0A0C-4018-A9D5-6DE43170F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742" y="822325"/>
            <a:ext cx="9329058" cy="132556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E9ED8E-C27B-434B-BABA-E66DF12C5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4742" y="2595562"/>
            <a:ext cx="4334689" cy="4742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9EBAE4-D52F-453F-8270-8B6E097489BF}"/>
              </a:ext>
            </a:extLst>
          </p:cNvPr>
          <p:cNvSpPr/>
          <p:nvPr userDrawn="1"/>
        </p:nvSpPr>
        <p:spPr>
          <a:xfrm>
            <a:off x="0" y="-1"/>
            <a:ext cx="674914" cy="6857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FC540D-D53A-486F-96EA-3488254DA8F1}"/>
              </a:ext>
            </a:extLst>
          </p:cNvPr>
          <p:cNvSpPr/>
          <p:nvPr userDrawn="1"/>
        </p:nvSpPr>
        <p:spPr>
          <a:xfrm flipV="1">
            <a:off x="674914" y="0"/>
            <a:ext cx="67491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A5699F8-E412-4D90-AD9E-5A933F03D67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019111" y="2595562"/>
            <a:ext cx="4334689" cy="4742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C6CD4EE-A2DF-4227-8E8E-061E1811B31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024742" y="4446132"/>
            <a:ext cx="4334689" cy="4742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BD7E863-25A7-4713-A3A0-9A5F432FE00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7019111" y="4446132"/>
            <a:ext cx="4334689" cy="4742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3EEC52D-9939-4E0F-B26E-6287735877F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024740" y="3069773"/>
            <a:ext cx="4334689" cy="1219201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F6A9263-89CC-446B-AA55-FA0F0180A70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019109" y="3069773"/>
            <a:ext cx="4334689" cy="1219201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3A562DC-F1FD-4766-B507-CC08FBA1EE6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024740" y="4920343"/>
            <a:ext cx="4334689" cy="1219201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4A99B91-CC4B-4964-B372-94ED4BB9A772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019109" y="4920343"/>
            <a:ext cx="4334689" cy="1219201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Date Placeholder 4">
            <a:extLst>
              <a:ext uri="{FF2B5EF4-FFF2-40B4-BE49-F238E27FC236}">
                <a16:creationId xmlns:a16="http://schemas.microsoft.com/office/drawing/2014/main" id="{5413A312-123E-4C7A-864E-C120568D6037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024740" y="6356350"/>
            <a:ext cx="1556659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22" name="Footer Placeholder 5">
            <a:extLst>
              <a:ext uri="{FF2B5EF4-FFF2-40B4-BE49-F238E27FC236}">
                <a16:creationId xmlns:a16="http://schemas.microsoft.com/office/drawing/2014/main" id="{F3306EE3-B07E-48BA-A4EE-EAFE9A458C3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38600" y="6356350"/>
            <a:ext cx="5268686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6A049DF0-5C6A-4542-841D-C03F6230482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764486" y="6356350"/>
            <a:ext cx="1589314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5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eft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9BF9015-BE24-42C7-B20B-596FE57DE3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3480" y="3864426"/>
            <a:ext cx="5684520" cy="737734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368391-D103-4780-88AC-9746C0359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480" y="4879291"/>
            <a:ext cx="5684520" cy="13255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0B4B24-EFFA-49CE-88D9-B8E2ECE17208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4AD39F-C2DD-4F6A-8AB9-EA5E0024EB1C}"/>
              </a:ext>
            </a:extLst>
          </p:cNvPr>
          <p:cNvSpPr/>
          <p:nvPr userDrawn="1"/>
        </p:nvSpPr>
        <p:spPr>
          <a:xfrm flipV="1">
            <a:off x="8016240" y="0"/>
            <a:ext cx="41757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ate Placeholder 4">
            <a:extLst>
              <a:ext uri="{FF2B5EF4-FFF2-40B4-BE49-F238E27FC236}">
                <a16:creationId xmlns:a16="http://schemas.microsoft.com/office/drawing/2014/main" id="{38ABA718-1AEF-413D-964E-FA9CA8ED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E83AD3-B30F-42CE-99A0-D50CDB9C951F}"/>
              </a:ext>
            </a:extLst>
          </p:cNvPr>
          <p:cNvSpPr/>
          <p:nvPr userDrawn="1"/>
        </p:nvSpPr>
        <p:spPr>
          <a:xfrm>
            <a:off x="8011886" y="3429000"/>
            <a:ext cx="4180114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BCCB3A69-6840-43C8-94EB-C3EF41DB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B374594B-C272-477C-B1DB-A1E214CE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64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enter text with top bor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1957701"/>
            <a:ext cx="5684520" cy="1305562"/>
          </a:xfrm>
        </p:spPr>
        <p:txBody>
          <a:bodyPr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3740" y="3429000"/>
            <a:ext cx="5684520" cy="23475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217CA4-9423-45D5-AD1D-2415B600F1DD}"/>
              </a:ext>
            </a:extLst>
          </p:cNvPr>
          <p:cNvSpPr/>
          <p:nvPr userDrawn="1"/>
        </p:nvSpPr>
        <p:spPr>
          <a:xfrm>
            <a:off x="0" y="0"/>
            <a:ext cx="12192000" cy="1081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25B7F-8292-4AE6-B9B3-F6C0621F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86D52-9DFB-4D69-BF39-2C163B39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91A39-D816-4317-AA23-55510F9D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6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enter tex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1957701"/>
            <a:ext cx="5684520" cy="1305562"/>
          </a:xfrm>
        </p:spPr>
        <p:txBody>
          <a:bodyPr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3740" y="3429000"/>
            <a:ext cx="5684520" cy="23475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514D1-FFF2-4784-BC98-5C209566EB25}"/>
              </a:ext>
            </a:extLst>
          </p:cNvPr>
          <p:cNvSpPr/>
          <p:nvPr userDrawn="1"/>
        </p:nvSpPr>
        <p:spPr>
          <a:xfrm>
            <a:off x="0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775047-FCCD-48A9-AE4B-E4619B3FA069}"/>
              </a:ext>
            </a:extLst>
          </p:cNvPr>
          <p:cNvSpPr/>
          <p:nvPr userDrawn="1"/>
        </p:nvSpPr>
        <p:spPr>
          <a:xfrm>
            <a:off x="10276114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E57E5351-59BE-4BC8-83D8-BABF2317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7F2C600D-D61A-47D7-88A2-66D269DC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E257B2EA-F7F2-4B84-A989-76BF9D0F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52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0"/>
            <a:ext cx="12192000" cy="198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5607" y="4553832"/>
            <a:ext cx="2105186" cy="678667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620807" y="4553832"/>
            <a:ext cx="2105186" cy="678667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2</a:t>
            </a:r>
            <a:endParaRPr lang="en-ZA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66007" y="4553832"/>
            <a:ext cx="2105186" cy="678667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3</a:t>
            </a:r>
            <a:endParaRPr lang="en-ZA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311207" y="4553832"/>
            <a:ext cx="2105186" cy="678667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4</a:t>
            </a:r>
            <a:endParaRPr lang="en-ZA"/>
          </a:p>
        </p:txBody>
      </p:sp>
      <p:sp>
        <p:nvSpPr>
          <p:cNvPr id="21" name="Online Image Placeholder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1090200" y="3080256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2" name="Online Image Placeholder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3935025" y="3080256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3" name="Online Image Placeholder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779850" y="3079044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4" name="Online Image Placeholder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625612" y="3079044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5" name="Date Placeholder 4">
            <a:extLst>
              <a:ext uri="{FF2B5EF4-FFF2-40B4-BE49-F238E27FC236}">
                <a16:creationId xmlns:a16="http://schemas.microsoft.com/office/drawing/2014/main" id="{8B2D064B-EC57-4EA9-96ED-918E61BF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26" name="Footer Placeholder 5">
            <a:extLst>
              <a:ext uri="{FF2B5EF4-FFF2-40B4-BE49-F238E27FC236}">
                <a16:creationId xmlns:a16="http://schemas.microsoft.com/office/drawing/2014/main" id="{B2A70FF9-0C32-4443-A788-56E40DD7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27" name="Slide Number Placeholder 6">
            <a:extLst>
              <a:ext uri="{FF2B5EF4-FFF2-40B4-BE49-F238E27FC236}">
                <a16:creationId xmlns:a16="http://schemas.microsoft.com/office/drawing/2014/main" id="{D51176E4-E898-4497-ACF7-72CFF75F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23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four image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CCBC51-CB80-441C-9628-70A3BFA8C31A}"/>
              </a:ext>
            </a:extLst>
          </p:cNvPr>
          <p:cNvSpPr/>
          <p:nvPr userDrawn="1"/>
        </p:nvSpPr>
        <p:spPr>
          <a:xfrm>
            <a:off x="0" y="3429000"/>
            <a:ext cx="48768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1"/>
            <a:ext cx="48768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621139"/>
          </a:xfrm>
        </p:spPr>
        <p:txBody>
          <a:bodyPr anchor="b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73368" y="2131457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24518" y="2131457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2</a:t>
            </a:r>
            <a:endParaRPr lang="en-ZA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74118" y="4874657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3</a:t>
            </a:r>
            <a:endParaRPr lang="en-ZA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19318" y="4874657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4</a:t>
            </a:r>
            <a:endParaRPr lang="en-ZA"/>
          </a:p>
        </p:txBody>
      </p:sp>
      <p:sp>
        <p:nvSpPr>
          <p:cNvPr id="21" name="Online Image Placeholder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6387961" y="643469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2" name="Online Image Placeholder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9238736" y="643469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3" name="Online Image Placeholder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387961" y="3385457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4" name="Online Image Placeholder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233723" y="3385457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A1CBAE-F2E5-4866-A865-C55E62573492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838200" y="4112198"/>
            <a:ext cx="3200400" cy="1395974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A996B3F-2EC7-495F-920F-B21C55D9428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73368" y="2577595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8F06E2A5-B7ED-4E1B-9B77-DFF175FA257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924518" y="2577595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2</a:t>
            </a:r>
            <a:endParaRPr lang="en-ZA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12A97F1-04F3-48EA-99B9-030059505D9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74118" y="5320795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3</a:t>
            </a:r>
            <a:endParaRPr lang="en-ZA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8884A8E9-B6DB-4ADD-A85B-593F618E457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919318" y="5320795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4</a:t>
            </a:r>
            <a:endParaRPr lang="en-ZA"/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19E1EA5F-9EF0-45C3-94DD-6DF64F4DFA15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8201" y="5511642"/>
            <a:ext cx="3200400" cy="844707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Date Placeholder 4">
            <a:extLst>
              <a:ext uri="{FF2B5EF4-FFF2-40B4-BE49-F238E27FC236}">
                <a16:creationId xmlns:a16="http://schemas.microsoft.com/office/drawing/2014/main" id="{5EBE65FE-7980-4861-93F3-178D1931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31" name="Footer Placeholder 5">
            <a:extLst>
              <a:ext uri="{FF2B5EF4-FFF2-40B4-BE49-F238E27FC236}">
                <a16:creationId xmlns:a16="http://schemas.microsoft.com/office/drawing/2014/main" id="{5941D839-A1FC-4620-8485-F69D66D5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32" name="Slide Number Placeholder 6">
            <a:extLst>
              <a:ext uri="{FF2B5EF4-FFF2-40B4-BE49-F238E27FC236}">
                <a16:creationId xmlns:a16="http://schemas.microsoft.com/office/drawing/2014/main" id="{B3B8613F-19BE-4CDB-BC4C-C321B4B8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573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7" r:id="rId3"/>
    <p:sldLayoutId id="2147483674" r:id="rId4"/>
    <p:sldLayoutId id="2147483671" r:id="rId5"/>
    <p:sldLayoutId id="2147483666" r:id="rId6"/>
    <p:sldLayoutId id="2147483669" r:id="rId7"/>
    <p:sldLayoutId id="2147483661" r:id="rId8"/>
    <p:sldLayoutId id="2147483676" r:id="rId9"/>
    <p:sldLayoutId id="2147483670" r:id="rId10"/>
    <p:sldLayoutId id="2147483667" r:id="rId11"/>
    <p:sldLayoutId id="2147483673" r:id="rId12"/>
    <p:sldLayoutId id="2147483651" r:id="rId13"/>
    <p:sldLayoutId id="214748367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l6yGdbADwpgKOurTWLU7umd9-ZeRCtne?usp=sharing" TargetMode="External"/><Relationship Id="rId2" Type="http://schemas.openxmlformats.org/officeDocument/2006/relationships/hyperlink" Target="https://github.com/ngotuan12/nlp_final_project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FacebookAI/xlm-roberta-base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datasets/stanfordnlp/imdb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171" y="183514"/>
            <a:ext cx="8280400" cy="817972"/>
          </a:xfrm>
        </p:spPr>
        <p:txBody>
          <a:bodyPr anchor="ctr">
            <a:normAutofit/>
          </a:bodyPr>
          <a:lstStyle/>
          <a:p>
            <a:r>
              <a:rPr lang="en-US" sz="4400" dirty="0"/>
              <a:t>Natural Language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03758" y="74174"/>
            <a:ext cx="3298962" cy="2123222"/>
          </a:xfrm>
        </p:spPr>
        <p:txBody>
          <a:bodyPr>
            <a:normAutofit/>
          </a:bodyPr>
          <a:lstStyle/>
          <a:p>
            <a:r>
              <a:rPr lang="en-US" sz="2000" dirty="0"/>
              <a:t>MSE_17_HN_TEAM_2 </a:t>
            </a:r>
          </a:p>
          <a:p>
            <a:pPr marL="457200" indent="-457200">
              <a:buAutoNum type="arabicPeriod"/>
            </a:pPr>
            <a:r>
              <a:rPr lang="en-US" sz="2000" dirty="0"/>
              <a:t>Ngô Anh </a:t>
            </a:r>
            <a:r>
              <a:rPr lang="en-US" sz="2000" dirty="0" err="1"/>
              <a:t>Tuấn</a:t>
            </a: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Nguyễn </a:t>
            </a:r>
            <a:r>
              <a:rPr lang="en-US" sz="2000" dirty="0" err="1"/>
              <a:t>Mạnh</a:t>
            </a:r>
            <a:r>
              <a:rPr lang="en-US" sz="2000" dirty="0"/>
              <a:t> </a:t>
            </a:r>
            <a:r>
              <a:rPr lang="en-US" sz="2000" dirty="0" err="1"/>
              <a:t>Cường</a:t>
            </a: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Hoàng Thái </a:t>
            </a:r>
            <a:r>
              <a:rPr lang="en-US" sz="2000" dirty="0" err="1"/>
              <a:t>Sơn</a:t>
            </a: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 err="1"/>
              <a:t>Phạm</a:t>
            </a:r>
            <a:r>
              <a:rPr lang="en-US" sz="2000" dirty="0"/>
              <a:t> </a:t>
            </a:r>
            <a:r>
              <a:rPr lang="en-US" sz="2000" dirty="0" err="1"/>
              <a:t>Việt</a:t>
            </a:r>
            <a:r>
              <a:rPr lang="en-US" sz="2000" dirty="0"/>
              <a:t> </a:t>
            </a:r>
            <a:r>
              <a:rPr lang="en-US" sz="2000" dirty="0" err="1"/>
              <a:t>Dương</a:t>
            </a:r>
            <a:endParaRPr lang="en-US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F593E2F-4A02-0478-7984-C7F161FC7610}"/>
              </a:ext>
            </a:extLst>
          </p:cNvPr>
          <p:cNvSpPr txBox="1">
            <a:spLocks/>
          </p:cNvSpPr>
          <p:nvPr/>
        </p:nvSpPr>
        <p:spPr>
          <a:xfrm>
            <a:off x="174171" y="3018430"/>
            <a:ext cx="8280400" cy="2003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  <a:p>
            <a:pPr algn="ctr"/>
            <a:r>
              <a:rPr lang="en-US" sz="4000" dirty="0"/>
              <a:t>Applications of NLP: fine tune model and case study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87133CF-6311-E917-F83C-A717087A6047}"/>
              </a:ext>
            </a:extLst>
          </p:cNvPr>
          <p:cNvSpPr txBox="1">
            <a:spLocks/>
          </p:cNvSpPr>
          <p:nvPr/>
        </p:nvSpPr>
        <p:spPr>
          <a:xfrm>
            <a:off x="8803759" y="4256314"/>
            <a:ext cx="3298962" cy="1747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Teacher: </a:t>
            </a:r>
          </a:p>
          <a:p>
            <a:r>
              <a:rPr lang="en-US" sz="2000" dirty="0"/>
              <a:t>Assoc. Prof. Lê Hồng </a:t>
            </a:r>
            <a:r>
              <a:rPr lang="en-US" sz="2000" dirty="0" err="1"/>
              <a:t>Phương</a:t>
            </a:r>
            <a:endParaRPr lang="en-US" sz="2000" dirty="0"/>
          </a:p>
          <a:p>
            <a:r>
              <a:rPr lang="en-US" sz="2000" dirty="0"/>
              <a:t>	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728AEC-A833-AF5A-16D7-1F98AAFF6C17}"/>
              </a:ext>
            </a:extLst>
          </p:cNvPr>
          <p:cNvSpPr txBox="1">
            <a:spLocks/>
          </p:cNvSpPr>
          <p:nvPr/>
        </p:nvSpPr>
        <p:spPr>
          <a:xfrm>
            <a:off x="174171" y="1752064"/>
            <a:ext cx="8280400" cy="817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4FEA0-A3EC-2D83-342D-8FC625C12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9CD5C9B5-25F4-9AAB-B25D-DA807E9AF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28/10/2024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69BDC-4B3A-8FF9-9976-290F5176E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900" dirty="0"/>
              <a:t>Applications of NLP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8808D-9C11-7B70-F159-49D861FCF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10</a:t>
            </a:fld>
            <a:endParaRPr lang="en-ZA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2CABD28-D06E-03E1-2918-94CE4A14F381}"/>
              </a:ext>
            </a:extLst>
          </p:cNvPr>
          <p:cNvSpPr txBox="1">
            <a:spLocks/>
          </p:cNvSpPr>
          <p:nvPr/>
        </p:nvSpPr>
        <p:spPr>
          <a:xfrm>
            <a:off x="88782" y="136525"/>
            <a:ext cx="11876390" cy="739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Fine tune: </a:t>
            </a:r>
            <a:r>
              <a:rPr lang="en-US" sz="4400" dirty="0"/>
              <a:t>Retraining and testing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BE7FA33-6421-5974-C193-881A36ED9FCD}"/>
              </a:ext>
            </a:extLst>
          </p:cNvPr>
          <p:cNvSpPr txBox="1">
            <a:spLocks/>
          </p:cNvSpPr>
          <p:nvPr/>
        </p:nvSpPr>
        <p:spPr>
          <a:xfrm>
            <a:off x="226828" y="1192829"/>
            <a:ext cx="4483218" cy="4562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0" dirty="0"/>
              <a:t>Retraining</a:t>
            </a:r>
            <a:r>
              <a:rPr lang="en-US" sz="1900" b="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249D85-ACB7-ADEE-77C1-E3839E426FAE}"/>
              </a:ext>
            </a:extLst>
          </p:cNvPr>
          <p:cNvSpPr txBox="1"/>
          <p:nvPr/>
        </p:nvSpPr>
        <p:spPr>
          <a:xfrm>
            <a:off x="4777759" y="1157382"/>
            <a:ext cx="6177516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vi-VN" sz="1200" dirty="0"/>
              <a:t>trainer = Trainer(</a:t>
            </a:r>
          </a:p>
          <a:p>
            <a:r>
              <a:rPr lang="vi-VN" sz="1200" dirty="0"/>
              <a:t>        model=model,</a:t>
            </a:r>
          </a:p>
          <a:p>
            <a:r>
              <a:rPr lang="vi-VN" sz="1200" dirty="0"/>
              <a:t>        args=training_args,</a:t>
            </a:r>
          </a:p>
          <a:p>
            <a:r>
              <a:rPr lang="vi-VN" sz="1200" dirty="0"/>
              <a:t>        train_dataset=tokenized_datasets["train"],</a:t>
            </a:r>
          </a:p>
          <a:p>
            <a:r>
              <a:rPr lang="vi-VN" sz="1200" dirty="0"/>
              <a:t>        eval_dataset=tokenized_datasets["test"],</a:t>
            </a:r>
          </a:p>
          <a:p>
            <a:r>
              <a:rPr lang="vi-VN" sz="1200" dirty="0"/>
              <a:t>        tokenizer=tokenizer,</a:t>
            </a:r>
          </a:p>
          <a:p>
            <a:r>
              <a:rPr lang="vi-VN" sz="1200" dirty="0"/>
              <a:t>        data_collator=data_collator,</a:t>
            </a:r>
          </a:p>
          <a:p>
            <a:r>
              <a:rPr lang="vi-VN" sz="1200" dirty="0"/>
              <a:t>        compute_metrics=compute_metrics,</a:t>
            </a:r>
          </a:p>
          <a:p>
            <a:r>
              <a:rPr lang="vi-VN" sz="1200" dirty="0"/>
              <a:t>    </a:t>
            </a:r>
            <a:r>
              <a:rPr lang="en-US" sz="1200" dirty="0"/>
              <a:t>)</a:t>
            </a:r>
            <a:endParaRPr lang="vi-VN" sz="1200" dirty="0"/>
          </a:p>
          <a:p>
            <a:r>
              <a:rPr lang="vi-VN" sz="1200" dirty="0"/>
              <a:t>    trainer.train()</a:t>
            </a:r>
            <a:endParaRPr lang="en-US" sz="1200" dirty="0"/>
          </a:p>
          <a:p>
            <a:r>
              <a:rPr lang="en-US" sz="1200" dirty="0"/>
              <a:t># </a:t>
            </a:r>
            <a:r>
              <a:rPr lang="en-US" sz="1200" dirty="0" err="1"/>
              <a:t>Lưu</a:t>
            </a:r>
            <a:r>
              <a:rPr lang="en-US" sz="1200" dirty="0"/>
              <a:t> model </a:t>
            </a:r>
            <a:r>
              <a:rPr lang="en-US" sz="1200" dirty="0" err="1"/>
              <a:t>sau</a:t>
            </a:r>
            <a:r>
              <a:rPr lang="en-US" sz="1200" dirty="0"/>
              <a:t> </a:t>
            </a:r>
            <a:r>
              <a:rPr lang="en-US" sz="1200" dirty="0" err="1"/>
              <a:t>khi</a:t>
            </a:r>
            <a:r>
              <a:rPr lang="en-US" sz="1200" dirty="0"/>
              <a:t> retrain</a:t>
            </a:r>
          </a:p>
          <a:p>
            <a:r>
              <a:rPr lang="en-US" sz="1200" dirty="0" err="1"/>
              <a:t>output_dir</a:t>
            </a:r>
            <a:r>
              <a:rPr lang="en-US" sz="1200" dirty="0"/>
              <a:t> = "./imdb-xlm-</a:t>
            </a:r>
            <a:r>
              <a:rPr lang="en-US" sz="1200" dirty="0" err="1"/>
              <a:t>roberta</a:t>
            </a:r>
            <a:r>
              <a:rPr lang="en-US" sz="1200" dirty="0"/>
              <a:t>"</a:t>
            </a:r>
          </a:p>
          <a:p>
            <a:r>
              <a:rPr lang="en-US" sz="1200" dirty="0" err="1"/>
              <a:t>model.save_pretrained</a:t>
            </a:r>
            <a:r>
              <a:rPr lang="en-US" sz="1200" dirty="0"/>
              <a:t>(</a:t>
            </a:r>
            <a:r>
              <a:rPr lang="en-US" sz="1200" dirty="0" err="1"/>
              <a:t>output_dir</a:t>
            </a:r>
            <a:r>
              <a:rPr lang="en-US" sz="1200" dirty="0"/>
              <a:t>)</a:t>
            </a:r>
          </a:p>
          <a:p>
            <a:r>
              <a:rPr lang="en-US" sz="1200" dirty="0" err="1"/>
              <a:t>tokenizer.save_pretrained</a:t>
            </a:r>
            <a:r>
              <a:rPr lang="en-US" sz="1200" dirty="0"/>
              <a:t>(</a:t>
            </a:r>
            <a:r>
              <a:rPr lang="en-US" sz="1200" dirty="0" err="1"/>
              <a:t>output_dir</a:t>
            </a:r>
            <a:r>
              <a:rPr lang="en-US" sz="1200" dirty="0"/>
              <a:t>)</a:t>
            </a:r>
          </a:p>
          <a:p>
            <a:r>
              <a:rPr lang="en-US" sz="1200" dirty="0"/>
              <a:t>#Đánh </a:t>
            </a:r>
            <a:r>
              <a:rPr lang="en-US" sz="1200" dirty="0" err="1"/>
              <a:t>giá</a:t>
            </a:r>
            <a:r>
              <a:rPr lang="en-US" sz="1200" dirty="0"/>
              <a:t> model </a:t>
            </a:r>
            <a:r>
              <a:rPr lang="en-US" sz="1200" dirty="0" err="1"/>
              <a:t>sau</a:t>
            </a:r>
            <a:r>
              <a:rPr lang="en-US" sz="1200" dirty="0"/>
              <a:t> </a:t>
            </a:r>
            <a:r>
              <a:rPr lang="en-US" sz="1200" dirty="0" err="1"/>
              <a:t>khi</a:t>
            </a:r>
            <a:r>
              <a:rPr lang="en-US" sz="1200" dirty="0"/>
              <a:t> train</a:t>
            </a:r>
          </a:p>
          <a:p>
            <a:r>
              <a:rPr lang="en-US" sz="1200" dirty="0" err="1"/>
              <a:t>eval_results</a:t>
            </a:r>
            <a:r>
              <a:rPr lang="en-US" sz="1200" dirty="0"/>
              <a:t> = </a:t>
            </a:r>
            <a:r>
              <a:rPr lang="en-US" sz="1200" dirty="0" err="1"/>
              <a:t>trainer.evaluate</a:t>
            </a:r>
            <a:r>
              <a:rPr lang="en-US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8069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732B9D-2552-D9C9-7D0B-670957B1B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4052419-E27D-849E-E318-B5DCC850E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28/10/2024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DEF81-DE3A-3D75-7F89-35FCD579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900" dirty="0"/>
              <a:t>Applications of NLP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01FB1-07A8-43F4-9CD6-CA58313F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11</a:t>
            </a:fld>
            <a:endParaRPr lang="en-ZA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33B2FE5-59A6-6C6E-2AD0-4BFDA967AA03}"/>
              </a:ext>
            </a:extLst>
          </p:cNvPr>
          <p:cNvSpPr txBox="1">
            <a:spLocks/>
          </p:cNvSpPr>
          <p:nvPr/>
        </p:nvSpPr>
        <p:spPr>
          <a:xfrm>
            <a:off x="88782" y="136525"/>
            <a:ext cx="11876390" cy="739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5. Inference new model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14F49-22D2-D0E7-DD5E-EAE85BB9ADFA}"/>
              </a:ext>
            </a:extLst>
          </p:cNvPr>
          <p:cNvSpPr txBox="1">
            <a:spLocks/>
          </p:cNvSpPr>
          <p:nvPr/>
        </p:nvSpPr>
        <p:spPr>
          <a:xfrm>
            <a:off x="88782" y="1288525"/>
            <a:ext cx="3646790" cy="4562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0" dirty="0"/>
              <a:t>Loading</a:t>
            </a:r>
            <a:r>
              <a:rPr lang="en-US" sz="1900" b="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9A4D90-A08D-2E4A-2C21-639F49DCB2CC}"/>
              </a:ext>
            </a:extLst>
          </p:cNvPr>
          <p:cNvSpPr txBox="1"/>
          <p:nvPr/>
        </p:nvSpPr>
        <p:spPr>
          <a:xfrm>
            <a:off x="4480047" y="4350707"/>
            <a:ext cx="617751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vi-VN" sz="1200" dirty="0"/>
              <a:t># Test vớ một số ví dụ</a:t>
            </a:r>
          </a:p>
          <a:p>
            <a:r>
              <a:rPr lang="vi-VN" sz="1200" dirty="0"/>
              <a:t>    test_texts = [</a:t>
            </a:r>
          </a:p>
          <a:p>
            <a:r>
              <a:rPr lang="vi-VN" sz="1200" dirty="0"/>
              <a:t>        "This movie was absolutely fantastic! I loved every minute of it.",</a:t>
            </a:r>
          </a:p>
          <a:p>
            <a:r>
              <a:rPr lang="vi-VN" sz="1200" dirty="0"/>
              <a:t>        "What a terrible waste of time. I wouldn't recommend this to anyone."</a:t>
            </a:r>
          </a:p>
          <a:p>
            <a:r>
              <a:rPr lang="vi-VN" sz="1200" dirty="0"/>
              <a:t>    ]</a:t>
            </a:r>
          </a:p>
          <a:p>
            <a:r>
              <a:rPr lang="vi-VN" sz="1200" dirty="0"/>
              <a:t>    </a:t>
            </a:r>
          </a:p>
          <a:p>
            <a:r>
              <a:rPr lang="vi-VN" sz="1200" dirty="0"/>
              <a:t>    print("\nTest dự đoán với một số ví dụ:")</a:t>
            </a:r>
          </a:p>
          <a:p>
            <a:r>
              <a:rPr lang="vi-VN" sz="1200" dirty="0"/>
              <a:t>    for text in test_texts:</a:t>
            </a:r>
          </a:p>
          <a:p>
            <a:r>
              <a:rPr lang="vi-VN" sz="1200" dirty="0"/>
              <a:t>        result = predict_sentiment(text, model, tokenizer)</a:t>
            </a:r>
          </a:p>
          <a:p>
            <a:r>
              <a:rPr lang="vi-VN" sz="1200" dirty="0"/>
              <a:t>        print(f"\nText: {result['text']}")</a:t>
            </a:r>
          </a:p>
          <a:p>
            <a:r>
              <a:rPr lang="vi-VN" sz="1200" dirty="0"/>
              <a:t>        print(f"Sentiment: {result['sentiment']}")</a:t>
            </a:r>
          </a:p>
          <a:p>
            <a:r>
              <a:rPr lang="vi-VN" sz="1200" dirty="0"/>
              <a:t>        print(f"Confidence: {result['confidence']:.4f}")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E8C4B1-87AC-20F9-836A-27222F165C60}"/>
              </a:ext>
            </a:extLst>
          </p:cNvPr>
          <p:cNvSpPr txBox="1"/>
          <p:nvPr/>
        </p:nvSpPr>
        <p:spPr>
          <a:xfrm>
            <a:off x="4480047" y="1185743"/>
            <a:ext cx="6177516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vi-VN" sz="1200" dirty="0"/>
              <a:t>from transformers import XLMRobertaTokenizer, XLMRobertaForSequenceClassification</a:t>
            </a:r>
          </a:p>
          <a:p>
            <a:r>
              <a:rPr lang="vi-VN" sz="1200" dirty="0"/>
              <a:t>import torch</a:t>
            </a:r>
          </a:p>
          <a:p>
            <a:endParaRPr lang="vi-VN" sz="1200" dirty="0"/>
          </a:p>
          <a:p>
            <a:r>
              <a:rPr lang="vi-VN" sz="1200" dirty="0"/>
              <a:t>def load_model(model_path="./imdb-xlm-roberta"):</a:t>
            </a:r>
          </a:p>
          <a:p>
            <a:r>
              <a:rPr lang="vi-VN" sz="1200" dirty="0"/>
              <a:t>    """</a:t>
            </a:r>
          </a:p>
          <a:p>
            <a:r>
              <a:rPr lang="vi-VN" sz="1200" dirty="0"/>
              <a:t>    Load model và tokenizer đã lưu</a:t>
            </a:r>
          </a:p>
          <a:p>
            <a:r>
              <a:rPr lang="vi-VN" sz="1200" dirty="0"/>
              <a:t>    """</a:t>
            </a:r>
          </a:p>
          <a:p>
            <a:r>
              <a:rPr lang="vi-VN" sz="1200" dirty="0"/>
              <a:t>    try:</a:t>
            </a:r>
          </a:p>
          <a:p>
            <a:r>
              <a:rPr lang="vi-VN" sz="1200" dirty="0"/>
              <a:t>        # Load tokenizer và model</a:t>
            </a:r>
          </a:p>
          <a:p>
            <a:r>
              <a:rPr lang="vi-VN" sz="1200" dirty="0"/>
              <a:t>        tokenizer = XLMRobertaTokenizer.from_pretrained(model_path)</a:t>
            </a:r>
          </a:p>
          <a:p>
            <a:r>
              <a:rPr lang="vi-VN" sz="1200" dirty="0"/>
              <a:t>        model = XLMRobertaForSequenceClassification.from_pretrained(model_path)</a:t>
            </a:r>
          </a:p>
          <a:p>
            <a:r>
              <a:rPr lang="vi-VN" sz="1200" dirty="0"/>
              <a:t>        print(f"Đã load model thành công từ {model_path}")</a:t>
            </a:r>
          </a:p>
          <a:p>
            <a:r>
              <a:rPr lang="vi-VN" sz="1200" dirty="0"/>
              <a:t>        return model, tokenizer</a:t>
            </a:r>
          </a:p>
          <a:p>
            <a:r>
              <a:rPr lang="vi-VN" sz="1200" dirty="0"/>
              <a:t>    except Exception as e:</a:t>
            </a:r>
          </a:p>
          <a:p>
            <a:r>
              <a:rPr lang="vi-VN" sz="1200" dirty="0"/>
              <a:t>        print(f"Lỗi khi load model: {str(e)}")</a:t>
            </a:r>
          </a:p>
          <a:p>
            <a:r>
              <a:rPr lang="vi-VN" sz="1200" dirty="0"/>
              <a:t>        return None, None</a:t>
            </a:r>
            <a:endParaRPr lang="en-US" sz="12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C4A0710-6305-6FFC-3AA7-8A9A12737D10}"/>
              </a:ext>
            </a:extLst>
          </p:cNvPr>
          <p:cNvSpPr txBox="1">
            <a:spLocks/>
          </p:cNvSpPr>
          <p:nvPr/>
        </p:nvSpPr>
        <p:spPr>
          <a:xfrm>
            <a:off x="200424" y="4122601"/>
            <a:ext cx="3646790" cy="4562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0" dirty="0"/>
              <a:t>Testing code</a:t>
            </a:r>
            <a:r>
              <a:rPr lang="en-US" sz="1900" b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7538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BEBB3F-FFD8-E65D-B92E-96DD7EBFD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3B9F5F6-6FA5-248F-E024-2425FC045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28/10/2024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DD545-5DC5-EF80-3D1C-ACA7F1AB9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900" dirty="0"/>
              <a:t>Applications of NLP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D5FFE-88CF-7236-3F7C-B3FD3186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12</a:t>
            </a:fld>
            <a:endParaRPr lang="en-ZA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B60DACC-86A6-4DC6-D9B2-1F1A64A1D06A}"/>
              </a:ext>
            </a:extLst>
          </p:cNvPr>
          <p:cNvSpPr txBox="1">
            <a:spLocks/>
          </p:cNvSpPr>
          <p:nvPr/>
        </p:nvSpPr>
        <p:spPr>
          <a:xfrm>
            <a:off x="88782" y="136525"/>
            <a:ext cx="11876390" cy="739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Inference new model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05B32EE-E68C-148D-1D18-634C8667DC9D}"/>
              </a:ext>
            </a:extLst>
          </p:cNvPr>
          <p:cNvSpPr txBox="1">
            <a:spLocks/>
          </p:cNvSpPr>
          <p:nvPr/>
        </p:nvSpPr>
        <p:spPr>
          <a:xfrm>
            <a:off x="172071" y="1343959"/>
            <a:ext cx="3646790" cy="4562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0" dirty="0"/>
              <a:t>Testing result</a:t>
            </a:r>
            <a:r>
              <a:rPr lang="en-US" sz="1900" b="0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7DA2C3-88EB-6EB4-5680-875048307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33470"/>
            <a:ext cx="9050079" cy="377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140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2884" y="881159"/>
            <a:ext cx="6104152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squad dataset fine tune Roberta model for Question and Answer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3888" y="2320338"/>
            <a:ext cx="5776492" cy="181927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Stanford Question Answering Dataset (</a:t>
            </a:r>
            <a:r>
              <a:rPr lang="en-US" dirty="0" err="1"/>
              <a:t>SQuAD</a:t>
            </a:r>
            <a:r>
              <a:rPr lang="en-US" dirty="0"/>
              <a:t>) is a reading comprehension dataset, consisting of questions posed by </a:t>
            </a:r>
            <a:r>
              <a:rPr lang="en-US" dirty="0" err="1"/>
              <a:t>crowdworkers</a:t>
            </a:r>
            <a:r>
              <a:rPr lang="en-US" dirty="0"/>
              <a:t> on a set of Wikipedia articles, where the answer to every question is a segment of text, or span, from the corresponding reading passage, or the question might be unanswerable.</a:t>
            </a:r>
          </a:p>
          <a:p>
            <a:endParaRPr lang="en-US" dirty="0"/>
          </a:p>
          <a:p>
            <a:r>
              <a:rPr lang="en-US" dirty="0" err="1"/>
              <a:t>SQuAD</a:t>
            </a:r>
            <a:r>
              <a:rPr lang="en-US" dirty="0"/>
              <a:t> 1.1 contains 100,000+ question-answer pairs on 500+ articles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837F6CC-F87E-4BF6-9EFE-DA537BAB6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28/10/2024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80EA4A2-4719-41C0-949E-AF9166CAE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900" dirty="0"/>
              <a:t>Applications of NLP</a:t>
            </a:r>
            <a:endParaRPr lang="en-ZA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97A1D68-0269-4F8D-8A4E-B8D9753C7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871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A12EB-0F93-753B-228B-7620FF388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6D873-63C8-F4E2-EB05-2DCF59A8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2884" y="881159"/>
            <a:ext cx="6104152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Model</a:t>
            </a:r>
            <a:br>
              <a:rPr lang="en-US" dirty="0"/>
            </a:br>
            <a:r>
              <a:rPr lang="en-US" dirty="0" err="1"/>
              <a:t>Fsoft</a:t>
            </a:r>
            <a:r>
              <a:rPr lang="en-US" dirty="0"/>
              <a:t>-AIC/</a:t>
            </a:r>
            <a:r>
              <a:rPr lang="en-US" dirty="0" err="1"/>
              <a:t>videberta</a:t>
            </a:r>
            <a:r>
              <a:rPr lang="en-US" dirty="0"/>
              <a:t>-base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02CCF-B61A-1F06-5479-56FC716F5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6420" y="2320338"/>
            <a:ext cx="5013960" cy="18192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ViDeBERTa</a:t>
            </a:r>
            <a:r>
              <a:rPr lang="en-US" dirty="0"/>
              <a:t>, a new pre-trained monolingual language model for Vietnamese, with three versions - </a:t>
            </a:r>
            <a:r>
              <a:rPr lang="en-US" dirty="0" err="1"/>
              <a:t>ViDeBERTa_xsmall</a:t>
            </a:r>
            <a:r>
              <a:rPr lang="en-US" dirty="0"/>
              <a:t>, </a:t>
            </a:r>
            <a:r>
              <a:rPr lang="en-US" dirty="0" err="1"/>
              <a:t>ViDeBERTa_base</a:t>
            </a:r>
            <a:r>
              <a:rPr lang="en-US" dirty="0"/>
              <a:t>, and </a:t>
            </a:r>
            <a:r>
              <a:rPr lang="en-US" dirty="0" err="1"/>
              <a:t>ViDeBERTa_large</a:t>
            </a:r>
            <a:r>
              <a:rPr lang="en-US" dirty="0"/>
              <a:t>, which are pre-trained on 138GB of Vietnamese text of high-quality and diverse Vietnamese text using DeBERTaV3 architecture.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B35E5F5A-2BB9-CCC3-DC2C-84CFFCC78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28/10/2024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D41B881-F30D-E64B-3C09-21569ADC4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900" dirty="0"/>
              <a:t>Applications of NLP</a:t>
            </a:r>
            <a:endParaRPr lang="en-ZA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445CA74-1761-1443-9D60-E892495EE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799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29000"/>
            <a:ext cx="10515600" cy="3080657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EF818F-2126-EB7B-958D-0EE838A9DDC8}"/>
              </a:ext>
            </a:extLst>
          </p:cNvPr>
          <p:cNvSpPr txBox="1"/>
          <p:nvPr/>
        </p:nvSpPr>
        <p:spPr>
          <a:xfrm>
            <a:off x="831850" y="205562"/>
            <a:ext cx="77334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Github</a:t>
            </a:r>
            <a:r>
              <a:rPr lang="en-US" dirty="0"/>
              <a:t> link: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https://github.com/ngotuan12/nlp_final_project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/>
              <a:t>Presentation: main/Natural Language Processing.pptx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Roberta and imdb code: imdb-roberta-fine-tune.py, imdb-roberta-base-testing.py, imdb-roberta-testing.py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Roberta and squad code: qa-xlm-roberta-fine-tune.py, qa-xlm-roberta-base-testing.py, qa-xlm-roberta-testing.py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fine tune model pretrain data: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https://drive.google.com/drive/folders/1l6yGdbADwpgKOurTWLU7umd9-ZeRCtne?usp=sharing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2" y="2348318"/>
            <a:ext cx="2743200" cy="1659715"/>
          </a:xfrm>
        </p:spPr>
        <p:txBody>
          <a:bodyPr>
            <a:normAutofit/>
          </a:bodyPr>
          <a:lstStyle/>
          <a:p>
            <a:r>
              <a:rPr lang="en-US" sz="2000" dirty="0"/>
              <a:t>MSE_17_HN_TEAM_2 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EE046113-1034-4F4B-8AED-98885E8F62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2857" cy="365125"/>
          </a:xfrm>
        </p:spPr>
        <p:txBody>
          <a:bodyPr/>
          <a:lstStyle/>
          <a:p>
            <a:r>
              <a:rPr lang="en-US" dirty="0"/>
              <a:t>28/10/2024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BD5936D-597B-433D-BAF2-72206FECA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2514600" cy="365125"/>
          </a:xfrm>
        </p:spPr>
        <p:txBody>
          <a:bodyPr/>
          <a:lstStyle/>
          <a:p>
            <a:r>
              <a:rPr lang="en-US" sz="900" dirty="0"/>
              <a:t>NLP in Question Answering</a:t>
            </a:r>
            <a:endParaRPr lang="en-ZA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257BCF9-933D-4329-B564-4E404B1CA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998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90E9-5CEE-4E4F-90F9-2CE3D9135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1219" y="489172"/>
            <a:ext cx="568452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F4BB2-624B-43EE-8846-5659141CC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219" y="2595562"/>
            <a:ext cx="6429153" cy="24477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Setup python environment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to load NLP models of </a:t>
            </a:r>
            <a:r>
              <a:rPr lang="en-US" dirty="0">
                <a:hlinkClick r:id="rId2"/>
              </a:rPr>
              <a:t>Hugging Face</a:t>
            </a:r>
            <a:r>
              <a:rPr lang="en-US" dirty="0"/>
              <a:t> and testing model on local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Loading imdb dataset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Using imdb dataset to fine tune </a:t>
            </a:r>
            <a:r>
              <a:rPr lang="en-US" dirty="0" err="1"/>
              <a:t>roberta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Inference new model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F068B7E0-3F26-4101-8308-9627365CC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28/10/2024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D53A5F38-6B02-4793-861F-931794577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900" dirty="0"/>
              <a:t>Applications of NLP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F0DADF7-71F8-49DA-8F56-3DE812A6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750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81" y="1180781"/>
            <a:ext cx="11926009" cy="499164"/>
          </a:xfrm>
        </p:spPr>
        <p:txBody>
          <a:bodyPr>
            <a:normAutofit fontScale="9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Install python </a:t>
            </a:r>
            <a:r>
              <a:rPr lang="en-US" sz="3200" dirty="0">
                <a:hlinkClick r:id="rId2"/>
              </a:rPr>
              <a:t>https://www.python.org/downloads/</a:t>
            </a:r>
            <a:r>
              <a:rPr lang="en-US" sz="3200" dirty="0"/>
              <a:t> </a:t>
            </a:r>
            <a:endParaRPr lang="en-ZA" sz="3200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9DEAC25-4DF8-463C-83B2-7DBD27EBB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28/10/2024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900" dirty="0"/>
              <a:t>Applications of NLP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3</a:t>
            </a:fld>
            <a:endParaRPr lang="en-ZA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6DF0E80-1D9D-E82E-FD70-E629D5EF8D5F}"/>
              </a:ext>
            </a:extLst>
          </p:cNvPr>
          <p:cNvSpPr txBox="1">
            <a:spLocks/>
          </p:cNvSpPr>
          <p:nvPr/>
        </p:nvSpPr>
        <p:spPr>
          <a:xfrm>
            <a:off x="88782" y="136525"/>
            <a:ext cx="11876390" cy="739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1. Setup python environment</a:t>
            </a:r>
            <a:endParaRPr lang="en-Z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68F58EC-33D0-2CCF-0514-74F79CB06569}"/>
              </a:ext>
            </a:extLst>
          </p:cNvPr>
          <p:cNvSpPr txBox="1">
            <a:spLocks/>
          </p:cNvSpPr>
          <p:nvPr/>
        </p:nvSpPr>
        <p:spPr>
          <a:xfrm>
            <a:off x="88780" y="1900250"/>
            <a:ext cx="11926009" cy="4991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Create new python environment </a:t>
            </a:r>
            <a:endParaRPr lang="en-ZA" sz="3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2E4C76-BA07-CFDD-DCEF-513239C73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07" y="2482385"/>
            <a:ext cx="8566590" cy="863644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E15C1032-C0F5-4040-0845-A60A81544A41}"/>
              </a:ext>
            </a:extLst>
          </p:cNvPr>
          <p:cNvSpPr txBox="1">
            <a:spLocks/>
          </p:cNvSpPr>
          <p:nvPr/>
        </p:nvSpPr>
        <p:spPr>
          <a:xfrm>
            <a:off x="88780" y="3529818"/>
            <a:ext cx="11926009" cy="4991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Active virtual environment </a:t>
            </a:r>
            <a:endParaRPr lang="en-ZA" sz="3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FE86FF1-9B18-508D-D562-6ED84CEA8E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007" y="4155200"/>
            <a:ext cx="8566590" cy="62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FF7727-39F7-ECFB-1296-98DAAE205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C1FCF-6AD9-662B-7B6E-3425E52E9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81" y="1180781"/>
            <a:ext cx="11926009" cy="499164"/>
          </a:xfrm>
        </p:spPr>
        <p:txBody>
          <a:bodyPr>
            <a:normAutofit fontScale="9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Install transformers library</a:t>
            </a:r>
            <a:endParaRPr lang="en-ZA" sz="3200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5903A92-EB2F-6A0B-B032-4E41330EC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28/10/2024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16FC6-B433-FD65-36D4-8B761ED33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900" dirty="0"/>
              <a:t>Applications of NLP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D285CD-328A-082F-E14C-40D26EB99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4</a:t>
            </a:fld>
            <a:endParaRPr lang="en-ZA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BF1FE97-CE47-B640-48DF-A2ADE698EB90}"/>
              </a:ext>
            </a:extLst>
          </p:cNvPr>
          <p:cNvSpPr txBox="1">
            <a:spLocks/>
          </p:cNvSpPr>
          <p:nvPr/>
        </p:nvSpPr>
        <p:spPr>
          <a:xfrm>
            <a:off x="88782" y="136525"/>
            <a:ext cx="11876390" cy="739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 Setup python environment</a:t>
            </a:r>
            <a:endParaRPr lang="en-ZA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08CE48B-C084-A57C-5D9D-275C92261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468" y="3518988"/>
            <a:ext cx="8534839" cy="793791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75A24701-A30A-DCBA-1A8C-B9B3796DDA3E}"/>
              </a:ext>
            </a:extLst>
          </p:cNvPr>
          <p:cNvSpPr txBox="1">
            <a:spLocks/>
          </p:cNvSpPr>
          <p:nvPr/>
        </p:nvSpPr>
        <p:spPr>
          <a:xfrm>
            <a:off x="88781" y="2839849"/>
            <a:ext cx="11926009" cy="4991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Install torch library</a:t>
            </a:r>
            <a:endParaRPr lang="en-ZA" sz="32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6776FC4-6DDC-F554-1897-B0046E65E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467" y="1698378"/>
            <a:ext cx="8534839" cy="100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319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3ACCC-264A-B4F5-23F4-9646C2C40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E1C426B-68AF-DED3-5D89-24A4A895C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28/10/2024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26D77-6EF3-7E77-68AB-479E36A51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900" dirty="0"/>
              <a:t>Applications of NLP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852502-7DA0-92AD-813C-1F47F6CAC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5</a:t>
            </a:fld>
            <a:endParaRPr lang="en-ZA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5AB318-BC12-E63F-41A0-E3ECC0B7A871}"/>
              </a:ext>
            </a:extLst>
          </p:cNvPr>
          <p:cNvSpPr txBox="1">
            <a:spLocks/>
          </p:cNvSpPr>
          <p:nvPr/>
        </p:nvSpPr>
        <p:spPr>
          <a:xfrm>
            <a:off x="88782" y="136525"/>
            <a:ext cx="11876390" cy="739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2. Loading model from hugging face</a:t>
            </a:r>
            <a:endParaRPr lang="en-ZA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AA37989-241E-52B2-24A8-122A9B707362}"/>
              </a:ext>
            </a:extLst>
          </p:cNvPr>
          <p:cNvSpPr txBox="1">
            <a:spLocks/>
          </p:cNvSpPr>
          <p:nvPr/>
        </p:nvSpPr>
        <p:spPr>
          <a:xfrm>
            <a:off x="88782" y="1152819"/>
            <a:ext cx="11926009" cy="4991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Step 1: Go to the model’s description page. In this example, our team is using </a:t>
            </a:r>
            <a:r>
              <a:rPr lang="en-US" sz="3200" dirty="0">
                <a:hlinkClick r:id="rId2"/>
              </a:rPr>
              <a:t>xlm-</a:t>
            </a:r>
            <a:r>
              <a:rPr lang="en-US" sz="3200" dirty="0" err="1">
                <a:hlinkClick r:id="rId2"/>
              </a:rPr>
              <a:t>roberta</a:t>
            </a:r>
            <a:r>
              <a:rPr lang="en-US" sz="3200" dirty="0">
                <a:hlinkClick r:id="rId2"/>
              </a:rPr>
              <a:t>-base</a:t>
            </a:r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1082E8-58E5-7B5D-A192-6A746A9D8244}"/>
              </a:ext>
            </a:extLst>
          </p:cNvPr>
          <p:cNvSpPr txBox="1"/>
          <p:nvPr/>
        </p:nvSpPr>
        <p:spPr>
          <a:xfrm>
            <a:off x="5600010" y="2276265"/>
            <a:ext cx="6177516" cy="36933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from transformers import </a:t>
            </a:r>
            <a:r>
              <a:rPr lang="en-US" dirty="0" err="1"/>
              <a:t>AutoTokenizer</a:t>
            </a:r>
            <a:r>
              <a:rPr lang="en-US" dirty="0"/>
              <a:t>, </a:t>
            </a:r>
            <a:r>
              <a:rPr lang="en-US" dirty="0" err="1"/>
              <a:t>AutoModelForMaskedLM</a:t>
            </a:r>
            <a:endParaRPr lang="en-US" dirty="0"/>
          </a:p>
          <a:p>
            <a:endParaRPr lang="en-US" dirty="0"/>
          </a:p>
          <a:p>
            <a:r>
              <a:rPr lang="en-US" dirty="0"/>
              <a:t>tokenizer = </a:t>
            </a:r>
            <a:r>
              <a:rPr lang="en-US" dirty="0" err="1"/>
              <a:t>AutoTokenizer.from_pretrained</a:t>
            </a:r>
            <a:r>
              <a:rPr lang="en-US" dirty="0"/>
              <a:t>('xlm-</a:t>
            </a:r>
            <a:r>
              <a:rPr lang="en-US" dirty="0" err="1"/>
              <a:t>roberta</a:t>
            </a:r>
            <a:r>
              <a:rPr lang="en-US" dirty="0"/>
              <a:t>-base')</a:t>
            </a:r>
          </a:p>
          <a:p>
            <a:r>
              <a:rPr lang="en-US" dirty="0"/>
              <a:t>model = </a:t>
            </a:r>
            <a:r>
              <a:rPr lang="en-US" dirty="0" err="1"/>
              <a:t>AutoModelForMaskedLM.from_pretrained</a:t>
            </a:r>
            <a:r>
              <a:rPr lang="en-US" dirty="0"/>
              <a:t>("xlm-</a:t>
            </a:r>
            <a:r>
              <a:rPr lang="en-US" dirty="0" err="1"/>
              <a:t>roberta</a:t>
            </a:r>
            <a:r>
              <a:rPr lang="en-US" dirty="0"/>
              <a:t>-base")</a:t>
            </a:r>
          </a:p>
          <a:p>
            <a:endParaRPr lang="en-US" dirty="0"/>
          </a:p>
          <a:p>
            <a:r>
              <a:rPr lang="en-US" dirty="0"/>
              <a:t># prepare input</a:t>
            </a:r>
          </a:p>
          <a:p>
            <a:r>
              <a:rPr lang="en-US" dirty="0"/>
              <a:t>text = "Replace me by any text you'd like."</a:t>
            </a:r>
          </a:p>
          <a:p>
            <a:r>
              <a:rPr lang="en-US" dirty="0" err="1"/>
              <a:t>encoded_input</a:t>
            </a:r>
            <a:r>
              <a:rPr lang="en-US" dirty="0"/>
              <a:t> = tokenizer(text, </a:t>
            </a:r>
            <a:r>
              <a:rPr lang="en-US" dirty="0" err="1"/>
              <a:t>return_tensors</a:t>
            </a:r>
            <a:r>
              <a:rPr lang="en-US" dirty="0"/>
              <a:t>='pt')</a:t>
            </a:r>
          </a:p>
          <a:p>
            <a:endParaRPr lang="en-US" dirty="0"/>
          </a:p>
          <a:p>
            <a:r>
              <a:rPr lang="en-US" dirty="0"/>
              <a:t># forward pass</a:t>
            </a:r>
          </a:p>
          <a:p>
            <a:r>
              <a:rPr lang="en-US" dirty="0"/>
              <a:t>output = model(**</a:t>
            </a:r>
            <a:r>
              <a:rPr lang="en-US" dirty="0" err="1"/>
              <a:t>encoded_input</a:t>
            </a:r>
            <a:r>
              <a:rPr lang="en-US" dirty="0"/>
              <a:t>)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79624C5-D0A0-CC53-3BDA-D00B379080A8}"/>
              </a:ext>
            </a:extLst>
          </p:cNvPr>
          <p:cNvSpPr txBox="1">
            <a:spLocks/>
          </p:cNvSpPr>
          <p:nvPr/>
        </p:nvSpPr>
        <p:spPr>
          <a:xfrm>
            <a:off x="88782" y="2024886"/>
            <a:ext cx="4982752" cy="7606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defPPr>
              <a:defRPr lang="en-US"/>
            </a:defPPr>
            <a:lvl1pPr marL="457200" indent="-4572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3200" b="1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0" dirty="0"/>
              <a:t>Step 2: Use example code to loading model</a:t>
            </a:r>
          </a:p>
        </p:txBody>
      </p:sp>
    </p:spTree>
    <p:extLst>
      <p:ext uri="{BB962C8B-B14F-4D97-AF65-F5344CB8AC3E}">
        <p14:creationId xmlns:p14="http://schemas.microsoft.com/office/powerpoint/2010/main" val="1619485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279CEA-4E66-27BA-7E29-915B929A0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5595C65-DF40-557B-B97D-A79ABDE47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28/10/2024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BF118-7894-2ECC-C093-7623210B7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900" dirty="0"/>
              <a:t>Applications of NLP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72F3F-DB40-72D1-4239-0A1D09DD0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6</a:t>
            </a:fld>
            <a:endParaRPr lang="en-ZA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E4C4564-BE8C-672A-6C50-981D646FFB48}"/>
              </a:ext>
            </a:extLst>
          </p:cNvPr>
          <p:cNvSpPr txBox="1">
            <a:spLocks/>
          </p:cNvSpPr>
          <p:nvPr/>
        </p:nvSpPr>
        <p:spPr>
          <a:xfrm>
            <a:off x="88782" y="136525"/>
            <a:ext cx="11876390" cy="739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3. Loading imdb dataset</a:t>
            </a:r>
            <a:endParaRPr lang="en-ZA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EEE4575-9341-0437-F371-6F52CCF01F0E}"/>
              </a:ext>
            </a:extLst>
          </p:cNvPr>
          <p:cNvSpPr txBox="1">
            <a:spLocks/>
          </p:cNvSpPr>
          <p:nvPr/>
        </p:nvSpPr>
        <p:spPr>
          <a:xfrm>
            <a:off x="88782" y="1152819"/>
            <a:ext cx="11926009" cy="4991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900" dirty="0"/>
              <a:t>Imdb page : </a:t>
            </a:r>
            <a:r>
              <a:rPr lang="en-US" sz="1900" dirty="0">
                <a:hlinkClick r:id="rId2"/>
              </a:rPr>
              <a:t>stanfordnlp/imdb</a:t>
            </a:r>
            <a:endParaRPr lang="en-US" sz="19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4B9041-0155-7FD2-7571-7D62E0D7B9A1}"/>
              </a:ext>
            </a:extLst>
          </p:cNvPr>
          <p:cNvSpPr txBox="1"/>
          <p:nvPr/>
        </p:nvSpPr>
        <p:spPr>
          <a:xfrm>
            <a:off x="4777759" y="1561610"/>
            <a:ext cx="61775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from datasets import </a:t>
            </a:r>
            <a:r>
              <a:rPr lang="en-US" dirty="0" err="1"/>
              <a:t>load_dataset</a:t>
            </a:r>
            <a:endParaRPr lang="en-US" dirty="0"/>
          </a:p>
          <a:p>
            <a:endParaRPr lang="en-US" dirty="0"/>
          </a:p>
          <a:p>
            <a:r>
              <a:rPr lang="en-US" dirty="0"/>
              <a:t>dataset = </a:t>
            </a:r>
            <a:r>
              <a:rPr lang="en-US" dirty="0" err="1"/>
              <a:t>load_dataset</a:t>
            </a:r>
            <a:r>
              <a:rPr lang="en-US" dirty="0"/>
              <a:t>("stanfordnlp/imdb")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727345C-C60D-0090-D482-6B5943D02CF3}"/>
              </a:ext>
            </a:extLst>
          </p:cNvPr>
          <p:cNvSpPr txBox="1">
            <a:spLocks/>
          </p:cNvSpPr>
          <p:nvPr/>
        </p:nvSpPr>
        <p:spPr>
          <a:xfrm>
            <a:off x="88782" y="2024887"/>
            <a:ext cx="4982752" cy="3651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defPPr>
              <a:defRPr lang="en-US"/>
            </a:defPPr>
            <a:lvl1pPr marL="457200" indent="-4572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3200" b="1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0" dirty="0"/>
              <a:t>Loading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5B7E35-0E5E-8C89-5408-64A7561CD154}"/>
              </a:ext>
            </a:extLst>
          </p:cNvPr>
          <p:cNvSpPr txBox="1"/>
          <p:nvPr/>
        </p:nvSpPr>
        <p:spPr>
          <a:xfrm>
            <a:off x="4777759" y="2666508"/>
            <a:ext cx="6177516" cy="36933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from transformers import </a:t>
            </a:r>
            <a:r>
              <a:rPr lang="en-US" dirty="0" err="1"/>
              <a:t>XLMRobertaTokenizer</a:t>
            </a:r>
            <a:endParaRPr lang="en-US" dirty="0"/>
          </a:p>
          <a:p>
            <a:endParaRPr lang="en-US" dirty="0"/>
          </a:p>
          <a:p>
            <a:r>
              <a:rPr lang="en-US" dirty="0"/>
              <a:t># Load tokenizer</a:t>
            </a:r>
          </a:p>
          <a:p>
            <a:r>
              <a:rPr lang="en-US" dirty="0"/>
              <a:t>tokenizer = </a:t>
            </a:r>
            <a:r>
              <a:rPr lang="en-US" dirty="0" err="1"/>
              <a:t>XLMRobertaTokenizer.from_pretrained</a:t>
            </a:r>
            <a:r>
              <a:rPr lang="en-US" dirty="0"/>
              <a:t>("xlm-</a:t>
            </a:r>
            <a:r>
              <a:rPr lang="en-US" dirty="0" err="1"/>
              <a:t>roberta</a:t>
            </a:r>
            <a:r>
              <a:rPr lang="en-US" dirty="0"/>
              <a:t>-base")</a:t>
            </a:r>
          </a:p>
          <a:p>
            <a:endParaRPr lang="en-US" dirty="0"/>
          </a:p>
          <a:p>
            <a:r>
              <a:rPr lang="en-US" dirty="0"/>
              <a:t># Tokenize function</a:t>
            </a:r>
          </a:p>
          <a:p>
            <a:r>
              <a:rPr lang="en-US" dirty="0"/>
              <a:t>def tokenize(batch):</a:t>
            </a:r>
          </a:p>
          <a:p>
            <a:r>
              <a:rPr lang="en-US" dirty="0"/>
              <a:t>    return tokenizer(batch['text'], padding=True, truncation=True)</a:t>
            </a:r>
          </a:p>
          <a:p>
            <a:endParaRPr lang="en-US" dirty="0"/>
          </a:p>
          <a:p>
            <a:r>
              <a:rPr lang="en-US" dirty="0"/>
              <a:t># Apply tokenization</a:t>
            </a:r>
          </a:p>
          <a:p>
            <a:r>
              <a:rPr lang="en-US" dirty="0" err="1"/>
              <a:t>tokenized_dataset</a:t>
            </a:r>
            <a:r>
              <a:rPr lang="en-US" dirty="0"/>
              <a:t> = </a:t>
            </a:r>
            <a:r>
              <a:rPr lang="en-US" dirty="0" err="1"/>
              <a:t>dataset.map</a:t>
            </a:r>
            <a:r>
              <a:rPr lang="en-US" dirty="0"/>
              <a:t>(tokenize, batched=True)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6B83519-09D0-0038-58E1-6E5F66DE04FC}"/>
              </a:ext>
            </a:extLst>
          </p:cNvPr>
          <p:cNvSpPr txBox="1">
            <a:spLocks/>
          </p:cNvSpPr>
          <p:nvPr/>
        </p:nvSpPr>
        <p:spPr>
          <a:xfrm>
            <a:off x="88782" y="4064277"/>
            <a:ext cx="4982752" cy="3651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defPPr>
              <a:defRPr lang="en-US"/>
            </a:defPPr>
            <a:lvl1pPr marL="457200" indent="-4572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3200" b="1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0" dirty="0"/>
              <a:t>Mapping dataset to pretrain data</a:t>
            </a:r>
          </a:p>
        </p:txBody>
      </p:sp>
    </p:spTree>
    <p:extLst>
      <p:ext uri="{BB962C8B-B14F-4D97-AF65-F5344CB8AC3E}">
        <p14:creationId xmlns:p14="http://schemas.microsoft.com/office/powerpoint/2010/main" val="199043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1410DB-C3CE-88FF-3098-EF92A421B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93B323D-5BDA-EE16-6CBF-81871B8A5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28/10/2024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DB063-E2A5-BE41-B893-89BCE0DA6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900" dirty="0"/>
              <a:t>Applications of NLP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E287A-3991-C4EA-12E8-167022356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7</a:t>
            </a:fld>
            <a:endParaRPr lang="en-ZA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EAA10BF-6F74-7B9D-6165-6B2AEB879055}"/>
              </a:ext>
            </a:extLst>
          </p:cNvPr>
          <p:cNvSpPr txBox="1">
            <a:spLocks/>
          </p:cNvSpPr>
          <p:nvPr/>
        </p:nvSpPr>
        <p:spPr>
          <a:xfrm>
            <a:off x="88782" y="136525"/>
            <a:ext cx="11876390" cy="739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4. Using imdb dataset to fine tune </a:t>
            </a:r>
            <a:r>
              <a:rPr lang="en-US" dirty="0" err="1"/>
              <a:t>roberta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BD6A765-62DE-698E-0768-E87B7860249F}"/>
              </a:ext>
            </a:extLst>
          </p:cNvPr>
          <p:cNvSpPr txBox="1">
            <a:spLocks/>
          </p:cNvSpPr>
          <p:nvPr/>
        </p:nvSpPr>
        <p:spPr>
          <a:xfrm>
            <a:off x="155944" y="1370034"/>
            <a:ext cx="4483218" cy="91242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900" b="0" dirty="0"/>
              <a:t>Class to fine tune: torch, </a:t>
            </a:r>
            <a:r>
              <a:rPr lang="en-US" sz="1900" b="0" dirty="0" err="1"/>
              <a:t>XLMRobertaForSequenceClassification</a:t>
            </a:r>
            <a:r>
              <a:rPr lang="en-US" sz="1900" b="0" dirty="0"/>
              <a:t>, Trainer, </a:t>
            </a:r>
            <a:r>
              <a:rPr lang="en-US" sz="1900" b="0" dirty="0" err="1"/>
              <a:t>TrainingArguments</a:t>
            </a:r>
            <a:endParaRPr lang="en-US" sz="1900" b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37A0FD-3573-AACB-8D58-1B0CE0EE2A00}"/>
              </a:ext>
            </a:extLst>
          </p:cNvPr>
          <p:cNvSpPr txBox="1"/>
          <p:nvPr/>
        </p:nvSpPr>
        <p:spPr>
          <a:xfrm>
            <a:off x="4777759" y="1370034"/>
            <a:ext cx="6177516" cy="7386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import torch</a:t>
            </a:r>
          </a:p>
          <a:p>
            <a:r>
              <a:rPr lang="en-US" sz="1400" dirty="0"/>
              <a:t>from transformers import </a:t>
            </a:r>
            <a:r>
              <a:rPr lang="en-US" sz="1400" dirty="0" err="1"/>
              <a:t>XLMRobertaForSequenceClassification</a:t>
            </a:r>
            <a:r>
              <a:rPr lang="en-US" sz="1400" dirty="0"/>
              <a:t>, Trainer, </a:t>
            </a:r>
            <a:r>
              <a:rPr lang="en-US" sz="1400" dirty="0" err="1"/>
              <a:t>TrainingArguments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574449-9E43-6585-7BD1-BA5876B21A10}"/>
              </a:ext>
            </a:extLst>
          </p:cNvPr>
          <p:cNvSpPr txBox="1"/>
          <p:nvPr/>
        </p:nvSpPr>
        <p:spPr>
          <a:xfrm>
            <a:off x="4777759" y="2864980"/>
            <a:ext cx="61775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# Load model</a:t>
            </a:r>
          </a:p>
          <a:p>
            <a:r>
              <a:rPr lang="en-US" sz="1400" dirty="0"/>
              <a:t>model = </a:t>
            </a:r>
            <a:r>
              <a:rPr lang="en-US" sz="1400" dirty="0" err="1"/>
              <a:t>XLMRobertaForSequenceClassification.from_pretrained</a:t>
            </a:r>
            <a:r>
              <a:rPr lang="en-US" sz="1400" dirty="0"/>
              <a:t>("xlm-</a:t>
            </a:r>
            <a:r>
              <a:rPr lang="en-US" sz="1400" dirty="0" err="1"/>
              <a:t>roberta</a:t>
            </a:r>
            <a:r>
              <a:rPr lang="en-US" sz="1400" dirty="0"/>
              <a:t>-base", </a:t>
            </a:r>
            <a:r>
              <a:rPr lang="en-US" sz="1400" dirty="0" err="1"/>
              <a:t>num_labels</a:t>
            </a:r>
            <a:r>
              <a:rPr lang="en-US" sz="1400" dirty="0"/>
              <a:t>=2)</a:t>
            </a:r>
          </a:p>
          <a:p>
            <a:endParaRPr lang="en-US" sz="1400" dirty="0"/>
          </a:p>
          <a:p>
            <a:r>
              <a:rPr lang="en-US" sz="1400" dirty="0"/>
              <a:t># Convert datasets to </a:t>
            </a:r>
            <a:r>
              <a:rPr lang="en-US" sz="1400" dirty="0" err="1"/>
              <a:t>PyTorch</a:t>
            </a:r>
            <a:r>
              <a:rPr lang="en-US" sz="1400" dirty="0"/>
              <a:t> tensors</a:t>
            </a:r>
          </a:p>
          <a:p>
            <a:r>
              <a:rPr lang="en-US" sz="1400" dirty="0" err="1"/>
              <a:t>tokenized_dataset</a:t>
            </a:r>
            <a:r>
              <a:rPr lang="en-US" sz="1400" dirty="0"/>
              <a:t> = </a:t>
            </a:r>
            <a:r>
              <a:rPr lang="en-US" sz="1400" dirty="0" err="1"/>
              <a:t>tokenized_dataset.map</a:t>
            </a:r>
            <a:r>
              <a:rPr lang="en-US" sz="1400" dirty="0"/>
              <a:t>(lambda x: {'labels': x['label']}, batched=True)</a:t>
            </a:r>
          </a:p>
          <a:p>
            <a:r>
              <a:rPr lang="en-US" sz="1400" dirty="0" err="1"/>
              <a:t>tokenized_dataset.set_format</a:t>
            </a:r>
            <a:r>
              <a:rPr lang="en-US" sz="1400" dirty="0"/>
              <a:t>(type='torch', columns=['</a:t>
            </a:r>
            <a:r>
              <a:rPr lang="en-US" sz="1400" dirty="0" err="1"/>
              <a:t>input_ids</a:t>
            </a:r>
            <a:r>
              <a:rPr lang="en-US" sz="1400" dirty="0"/>
              <a:t>', '</a:t>
            </a:r>
            <a:r>
              <a:rPr lang="en-US" sz="1400" dirty="0" err="1"/>
              <a:t>attention_mask</a:t>
            </a:r>
            <a:r>
              <a:rPr lang="en-US" sz="1400" dirty="0"/>
              <a:t>', 'labels'])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FEB6D1-12DA-3F59-EE5C-76B794A57CB5}"/>
              </a:ext>
            </a:extLst>
          </p:cNvPr>
          <p:cNvSpPr txBox="1">
            <a:spLocks/>
          </p:cNvSpPr>
          <p:nvPr/>
        </p:nvSpPr>
        <p:spPr>
          <a:xfrm>
            <a:off x="155944" y="2862727"/>
            <a:ext cx="4483218" cy="3651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defPPr>
              <a:defRPr lang="en-US"/>
            </a:defPPr>
            <a:lvl1pPr marL="457200" indent="-4572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3200" b="1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0" b="0" dirty="0"/>
              <a:t>Convert data to </a:t>
            </a:r>
            <a:r>
              <a:rPr lang="en-US" sz="1900" b="0" dirty="0" err="1"/>
              <a:t>PyTorch</a:t>
            </a:r>
            <a:endParaRPr lang="en-US" sz="1900" b="0" dirty="0"/>
          </a:p>
        </p:txBody>
      </p:sp>
    </p:spTree>
    <p:extLst>
      <p:ext uri="{BB962C8B-B14F-4D97-AF65-F5344CB8AC3E}">
        <p14:creationId xmlns:p14="http://schemas.microsoft.com/office/powerpoint/2010/main" val="1162467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95626C-D1D6-A63D-7EE4-3BDE8C085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277D0B5-8B94-325C-5697-AD48F7CA9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28/10/2024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59A53-1B69-A39A-62E2-EBF06F1F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900" dirty="0"/>
              <a:t>Applications of NLP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069A2-415A-C5BB-1BAC-CBB7E805B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8</a:t>
            </a:fld>
            <a:endParaRPr lang="en-ZA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B8744DA-952C-30BD-5D29-703F8A490F01}"/>
              </a:ext>
            </a:extLst>
          </p:cNvPr>
          <p:cNvSpPr txBox="1">
            <a:spLocks/>
          </p:cNvSpPr>
          <p:nvPr/>
        </p:nvSpPr>
        <p:spPr>
          <a:xfrm>
            <a:off x="88782" y="136525"/>
            <a:ext cx="11876390" cy="739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Fine tune: </a:t>
            </a:r>
            <a:r>
              <a:rPr lang="en-US" sz="4400" dirty="0"/>
              <a:t>Initialization </a:t>
            </a:r>
            <a:r>
              <a:rPr lang="vi-VN" sz="4400" dirty="0"/>
              <a:t>arguments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AC86544-49DE-EC31-A75B-2168E6EA0A0B}"/>
              </a:ext>
            </a:extLst>
          </p:cNvPr>
          <p:cNvSpPr txBox="1">
            <a:spLocks/>
          </p:cNvSpPr>
          <p:nvPr/>
        </p:nvSpPr>
        <p:spPr>
          <a:xfrm>
            <a:off x="226828" y="1370033"/>
            <a:ext cx="4483218" cy="4562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900" b="0" dirty="0"/>
              <a:t>Initialization</a:t>
            </a:r>
            <a:r>
              <a:rPr lang="en-US" sz="1900" dirty="0"/>
              <a:t> </a:t>
            </a:r>
            <a:r>
              <a:rPr lang="vi-VN" sz="2000" b="0" dirty="0"/>
              <a:t>arguments</a:t>
            </a:r>
            <a:r>
              <a:rPr lang="en-US" sz="19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FD5ABE-D0E6-83D7-3163-B5DA1759F84C}"/>
              </a:ext>
            </a:extLst>
          </p:cNvPr>
          <p:cNvSpPr txBox="1"/>
          <p:nvPr/>
        </p:nvSpPr>
        <p:spPr>
          <a:xfrm>
            <a:off x="4777759" y="1370034"/>
            <a:ext cx="6177516" cy="48320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vi-VN" sz="1400" dirty="0"/>
              <a:t># Thiết lập training arguments với các tối ưu</a:t>
            </a:r>
          </a:p>
          <a:p>
            <a:r>
              <a:rPr lang="vi-VN" sz="1400" dirty="0"/>
              <a:t>    training_args = TrainingArguments(</a:t>
            </a:r>
          </a:p>
          <a:p>
            <a:r>
              <a:rPr lang="vi-VN" sz="1400" dirty="0"/>
              <a:t>        output_dir="./results",</a:t>
            </a:r>
          </a:p>
          <a:p>
            <a:r>
              <a:rPr lang="vi-VN" sz="1400" dirty="0"/>
              <a:t>        learning_rate=3e-5,  # Tăng learning rate</a:t>
            </a:r>
          </a:p>
          <a:p>
            <a:r>
              <a:rPr lang="vi-VN" sz="1400" dirty="0"/>
              <a:t>        per_device_train_batch_size=32,  # Tăng batch size</a:t>
            </a:r>
          </a:p>
          <a:p>
            <a:r>
              <a:rPr lang="vi-VN" sz="1400" dirty="0"/>
              <a:t>        per_device_eval_batch_size=32,</a:t>
            </a:r>
          </a:p>
          <a:p>
            <a:r>
              <a:rPr lang="vi-VN" sz="1400" dirty="0"/>
              <a:t>        num_train_epochs=2,</a:t>
            </a:r>
          </a:p>
          <a:p>
            <a:r>
              <a:rPr lang="vi-VN" sz="1400" dirty="0"/>
              <a:t>        weight_decay=0.01,</a:t>
            </a:r>
          </a:p>
          <a:p>
            <a:r>
              <a:rPr lang="vi-VN" sz="1400" dirty="0"/>
              <a:t>        evaluation_strategy="steps",</a:t>
            </a:r>
          </a:p>
          <a:p>
            <a:r>
              <a:rPr lang="vi-VN" sz="1400" dirty="0"/>
              <a:t>        eval_steps=100,  # Đánh giá thường xuyên hơn</a:t>
            </a:r>
          </a:p>
          <a:p>
            <a:r>
              <a:rPr lang="vi-VN" sz="1400" dirty="0"/>
              <a:t>        save_strategy="steps",</a:t>
            </a:r>
          </a:p>
          <a:p>
            <a:r>
              <a:rPr lang="vi-VN" sz="1400" dirty="0"/>
              <a:t>        save_steps=100,</a:t>
            </a:r>
          </a:p>
          <a:p>
            <a:r>
              <a:rPr lang="vi-VN" sz="1400" dirty="0"/>
              <a:t>        load_best_model_at_end=True,</a:t>
            </a:r>
          </a:p>
          <a:p>
            <a:r>
              <a:rPr lang="vi-VN" sz="1400" dirty="0"/>
              <a:t>        push_to_hub=False,</a:t>
            </a:r>
          </a:p>
          <a:p>
            <a:r>
              <a:rPr lang="vi-VN" sz="1400" dirty="0"/>
              <a:t>        fp16=True,  # Bật mixed precision training</a:t>
            </a:r>
          </a:p>
          <a:p>
            <a:r>
              <a:rPr lang="vi-VN" sz="1400" dirty="0"/>
              <a:t>        gradient_accumulation_steps=4,  # Thêm gradient accumulation</a:t>
            </a:r>
          </a:p>
          <a:p>
            <a:r>
              <a:rPr lang="vi-VN" sz="1400" dirty="0"/>
              <a:t>        warmup_ratio=0.1,  # Thêm learning rate warmup</a:t>
            </a:r>
          </a:p>
          <a:p>
            <a:r>
              <a:rPr lang="vi-VN" sz="1400" dirty="0"/>
              <a:t>        dataloader_num_workers=4,  # Tăng số worker cho DataLoader</a:t>
            </a:r>
          </a:p>
          <a:p>
            <a:r>
              <a:rPr lang="vi-VN" sz="1400" dirty="0"/>
              <a:t>        gradient_checkpointing=True,  # Bật gradient checkpointing để tiết kiệm bộ nhớ</a:t>
            </a:r>
          </a:p>
          <a:p>
            <a:r>
              <a:rPr lang="vi-VN" sz="1400" dirty="0"/>
              <a:t>        report_to="none",  # Tắt reporting để tăng tốc</a:t>
            </a:r>
          </a:p>
          <a:p>
            <a:r>
              <a:rPr lang="vi-VN" sz="1400" dirty="0"/>
              <a:t>    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39910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CBA8BA-67A2-B825-35BA-B392896F9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C43863-2F35-52BA-501D-D45ABA7DA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28/10/2024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683B3-8FA6-43A3-A078-B199713BE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900" dirty="0"/>
              <a:t>Applications of NLP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07544-6114-F09B-4CFE-D8F4B73B2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9</a:t>
            </a:fld>
            <a:endParaRPr lang="en-ZA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4098C88-0922-44E8-3FFF-3B5FBBF81658}"/>
              </a:ext>
            </a:extLst>
          </p:cNvPr>
          <p:cNvSpPr txBox="1">
            <a:spLocks/>
          </p:cNvSpPr>
          <p:nvPr/>
        </p:nvSpPr>
        <p:spPr>
          <a:xfrm>
            <a:off x="88782" y="136525"/>
            <a:ext cx="11876390" cy="739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Fine tune: </a:t>
            </a:r>
            <a:r>
              <a:rPr lang="en-US" sz="4400" dirty="0"/>
              <a:t>Retraining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0AF9DA9-72AA-43C7-3525-57FC86BBE403}"/>
              </a:ext>
            </a:extLst>
          </p:cNvPr>
          <p:cNvSpPr txBox="1">
            <a:spLocks/>
          </p:cNvSpPr>
          <p:nvPr/>
        </p:nvSpPr>
        <p:spPr>
          <a:xfrm>
            <a:off x="226828" y="1370033"/>
            <a:ext cx="4483218" cy="4562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0" dirty="0"/>
              <a:t>Retraining</a:t>
            </a:r>
            <a:r>
              <a:rPr lang="en-US" sz="1900" b="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39A8CC-C3C5-BB5B-982F-5332506CAE5D}"/>
              </a:ext>
            </a:extLst>
          </p:cNvPr>
          <p:cNvSpPr txBox="1"/>
          <p:nvPr/>
        </p:nvSpPr>
        <p:spPr>
          <a:xfrm>
            <a:off x="4777759" y="1370034"/>
            <a:ext cx="6177516" cy="32316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if </a:t>
            </a:r>
            <a:r>
              <a:rPr lang="en-US" sz="1200" dirty="0" err="1"/>
              <a:t>max_samples</a:t>
            </a:r>
            <a:r>
              <a:rPr lang="en-US" sz="1200" dirty="0"/>
              <a:t>:</a:t>
            </a:r>
          </a:p>
          <a:p>
            <a:r>
              <a:rPr lang="en-US" sz="1200" dirty="0"/>
              <a:t>        dataset["train"] = dataset["train"].shuffle(seed=42).select(range(</a:t>
            </a:r>
            <a:r>
              <a:rPr lang="en-US" sz="1200" dirty="0" err="1"/>
              <a:t>max_samples</a:t>
            </a:r>
            <a:r>
              <a:rPr lang="en-US" sz="1200" dirty="0"/>
              <a:t>))</a:t>
            </a:r>
          </a:p>
          <a:p>
            <a:r>
              <a:rPr lang="en-US" sz="1200" dirty="0"/>
              <a:t>        dataset["test"] = dataset["test"].shuffle(seed=42).select(range(</a:t>
            </a:r>
            <a:r>
              <a:rPr lang="en-US" sz="1200" dirty="0" err="1"/>
              <a:t>max_samples</a:t>
            </a:r>
            <a:r>
              <a:rPr lang="en-US" sz="1200" dirty="0"/>
              <a:t>//10))</a:t>
            </a:r>
          </a:p>
          <a:p>
            <a:r>
              <a:rPr lang="vi-VN" sz="1200" dirty="0"/>
              <a:t>trainer = Trainer(</a:t>
            </a:r>
          </a:p>
          <a:p>
            <a:r>
              <a:rPr lang="vi-VN" sz="1200" dirty="0"/>
              <a:t>        model=model,</a:t>
            </a:r>
          </a:p>
          <a:p>
            <a:r>
              <a:rPr lang="vi-VN" sz="1200" dirty="0"/>
              <a:t>        args=training_args,</a:t>
            </a:r>
          </a:p>
          <a:p>
            <a:r>
              <a:rPr lang="vi-VN" sz="1200" dirty="0"/>
              <a:t>        train_dataset=tokenized_datasets["train"],</a:t>
            </a:r>
          </a:p>
          <a:p>
            <a:r>
              <a:rPr lang="vi-VN" sz="1200" dirty="0"/>
              <a:t>        eval_dataset=tokenized_datasets["test"],</a:t>
            </a:r>
          </a:p>
          <a:p>
            <a:r>
              <a:rPr lang="vi-VN" sz="1200" dirty="0"/>
              <a:t>        tokenizer=tokenizer,</a:t>
            </a:r>
          </a:p>
          <a:p>
            <a:r>
              <a:rPr lang="vi-VN" sz="1200" dirty="0"/>
              <a:t>        data_collator=data_collator,</a:t>
            </a:r>
          </a:p>
          <a:p>
            <a:r>
              <a:rPr lang="vi-VN" sz="1200" dirty="0"/>
              <a:t>        compute_metrics=compute_metrics,</a:t>
            </a:r>
          </a:p>
          <a:p>
            <a:r>
              <a:rPr lang="vi-VN" sz="1200" dirty="0"/>
              <a:t>    </a:t>
            </a:r>
            <a:r>
              <a:rPr lang="en-US" sz="1200" dirty="0"/>
              <a:t>)</a:t>
            </a:r>
            <a:endParaRPr lang="vi-VN" sz="1200" dirty="0"/>
          </a:p>
          <a:p>
            <a:r>
              <a:rPr lang="vi-VN" sz="1200" dirty="0"/>
              <a:t>    trainer.train()</a:t>
            </a:r>
            <a:endParaRPr lang="en-US" sz="1200" dirty="0"/>
          </a:p>
          <a:p>
            <a:r>
              <a:rPr lang="en-US" sz="1200" dirty="0"/>
              <a:t>"""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Đánh</a:t>
            </a:r>
            <a:r>
              <a:rPr lang="en-US" sz="1200" dirty="0"/>
              <a:t> </a:t>
            </a:r>
            <a:r>
              <a:rPr lang="en-US" sz="1200" dirty="0" err="1"/>
              <a:t>giá</a:t>
            </a:r>
            <a:r>
              <a:rPr lang="en-US" sz="1200" dirty="0"/>
              <a:t> model </a:t>
            </a:r>
            <a:r>
              <a:rPr lang="en-US" sz="1200" dirty="0" err="1"/>
              <a:t>sau</a:t>
            </a:r>
            <a:r>
              <a:rPr lang="en-US" sz="1200" dirty="0"/>
              <a:t> </a:t>
            </a:r>
            <a:r>
              <a:rPr lang="en-US" sz="1200" dirty="0" err="1"/>
              <a:t>khi</a:t>
            </a:r>
            <a:r>
              <a:rPr lang="en-US" sz="1200" dirty="0"/>
              <a:t> train</a:t>
            </a:r>
          </a:p>
          <a:p>
            <a:r>
              <a:rPr lang="en-US" sz="1200" dirty="0"/>
              <a:t>  """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eval_results</a:t>
            </a:r>
            <a:r>
              <a:rPr lang="en-US" sz="1200" dirty="0"/>
              <a:t> = </a:t>
            </a:r>
            <a:r>
              <a:rPr lang="en-US" sz="1200" dirty="0" err="1"/>
              <a:t>trainer.evaluate</a:t>
            </a:r>
            <a:r>
              <a:rPr lang="en-US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2469042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8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2A25D"/>
      </a:accent1>
      <a:accent2>
        <a:srgbClr val="A0DADE"/>
      </a:accent2>
      <a:accent3>
        <a:srgbClr val="CCB5E5"/>
      </a:accent3>
      <a:accent4>
        <a:srgbClr val="29285D"/>
      </a:accent4>
      <a:accent5>
        <a:srgbClr val="EDF1F2"/>
      </a:accent5>
      <a:accent6>
        <a:srgbClr val="70AD47"/>
      </a:accent6>
      <a:hlink>
        <a:srgbClr val="A0DADE"/>
      </a:hlink>
      <a:folHlink>
        <a:srgbClr val="954F72"/>
      </a:folHlink>
    </a:clrScheme>
    <a:fontScheme name="Custom 62">
      <a:majorFont>
        <a:latin typeface="Skeena"/>
        <a:ea typeface=""/>
        <a:cs typeface=""/>
      </a:majorFont>
      <a:minorFont>
        <a:latin typeface="Skee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 Block Orientation_tm03460514_LW_v2" id="{9A2976D9-D6A2-4C72-AA54-D6D4585DC826}" vid="{E979CFFE-0E1D-4C6F-8738-47AC19B539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4F7154-AFAC-4BE7-8A74-7F4B6FC274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E618C13B-9D83-4AF4-B64D-33362D5133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2A4A0A-D2F4-4D0A-B8F3-A5181C4DEB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Employee orientation presentation</Template>
  <TotalTime>210</TotalTime>
  <Words>1440</Words>
  <Application>Microsoft Office PowerPoint</Application>
  <PresentationFormat>Widescreen</PresentationFormat>
  <Paragraphs>216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Skeena</vt:lpstr>
      <vt:lpstr>Times New Roman</vt:lpstr>
      <vt:lpstr>Wingdings</vt:lpstr>
      <vt:lpstr>Custom</vt:lpstr>
      <vt:lpstr>Natural Language Processing</vt:lpstr>
      <vt:lpstr>Agenda</vt:lpstr>
      <vt:lpstr>Install python https://www.python.org/downloads/ </vt:lpstr>
      <vt:lpstr>Install transformers library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Using squad dataset fine tune Roberta model for Question and Answer</vt:lpstr>
      <vt:lpstr>Model Fsoft-AIC/videberta-base</vt:lpstr>
      <vt:lpstr>Resources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Ngo Anh Tuan</dc:creator>
  <cp:lastModifiedBy>Ngo Anh Tuan</cp:lastModifiedBy>
  <cp:revision>35</cp:revision>
  <dcterms:created xsi:type="dcterms:W3CDTF">2024-10-28T01:16:08Z</dcterms:created>
  <dcterms:modified xsi:type="dcterms:W3CDTF">2024-10-28T08:44:15Z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