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84" r:id="rId6"/>
    <p:sldId id="27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7" r:id="rId16"/>
    <p:sldId id="25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tuan12/nlp_final_project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FacebookAI/xlm-roberta-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83514"/>
            <a:ext cx="8280400" cy="81797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758" y="74174"/>
            <a:ext cx="3298962" cy="2123222"/>
          </a:xfrm>
        </p:spPr>
        <p:txBody>
          <a:bodyPr>
            <a:normAutofit/>
          </a:bodyPr>
          <a:lstStyle/>
          <a:p>
            <a:r>
              <a:rPr lang="en-US" sz="2000" dirty="0"/>
              <a:t>Students: </a:t>
            </a:r>
          </a:p>
          <a:p>
            <a:pPr marL="457200" indent="-457200">
              <a:buAutoNum type="arabicPeriod"/>
            </a:pPr>
            <a:r>
              <a:rPr lang="en-US" sz="2000" dirty="0"/>
              <a:t>Ngô Anh </a:t>
            </a:r>
            <a:r>
              <a:rPr lang="en-US" sz="2000" dirty="0" err="1"/>
              <a:t>Tuấn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Hoàng Thái </a:t>
            </a:r>
            <a:r>
              <a:rPr lang="en-US" sz="2000" dirty="0" err="1"/>
              <a:t>Sơn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Dương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93E2F-4A02-0478-7984-C7F161FC7610}"/>
              </a:ext>
            </a:extLst>
          </p:cNvPr>
          <p:cNvSpPr txBox="1">
            <a:spLocks/>
          </p:cNvSpPr>
          <p:nvPr/>
        </p:nvSpPr>
        <p:spPr>
          <a:xfrm>
            <a:off x="174171" y="3018430"/>
            <a:ext cx="8280400" cy="200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  <a:p>
            <a:pPr algn="ctr"/>
            <a:r>
              <a:rPr lang="en-US" sz="4000" dirty="0"/>
              <a:t>Applications of NLP: fine tune model and case study Question Answering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7133CF-6311-E917-F83C-A717087A6047}"/>
              </a:ext>
            </a:extLst>
          </p:cNvPr>
          <p:cNvSpPr txBox="1">
            <a:spLocks/>
          </p:cNvSpPr>
          <p:nvPr/>
        </p:nvSpPr>
        <p:spPr>
          <a:xfrm>
            <a:off x="8803759" y="4256314"/>
            <a:ext cx="3298962" cy="17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Teacher: </a:t>
            </a:r>
          </a:p>
          <a:p>
            <a:r>
              <a:rPr lang="en-US" sz="2000" dirty="0"/>
              <a:t>Assoc. Prof. Lê Hồng </a:t>
            </a:r>
            <a:r>
              <a:rPr lang="en-US" sz="2000" dirty="0" err="1"/>
              <a:t>Phương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28AEC-A833-AF5A-16D7-1F98AAFF6C17}"/>
              </a:ext>
            </a:extLst>
          </p:cNvPr>
          <p:cNvSpPr txBox="1">
            <a:spLocks/>
          </p:cNvSpPr>
          <p:nvPr/>
        </p:nvSpPr>
        <p:spPr>
          <a:xfrm>
            <a:off x="174171" y="1752064"/>
            <a:ext cx="8280400" cy="81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EA0-A3EC-2D83-342D-8FC625C1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CD5C9B5-25F4-9AAB-B25D-DA807E9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9BDC-4B3A-8FF9-9976-290F517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808D-9C11-7B70-F159-49D861F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CABD28-D06E-03E1-2918-94CE4A14F38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 and testing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E7FA33-6421-5974-C193-881A36ED9FCD}"/>
              </a:ext>
            </a:extLst>
          </p:cNvPr>
          <p:cNvSpPr txBox="1">
            <a:spLocks/>
          </p:cNvSpPr>
          <p:nvPr/>
        </p:nvSpPr>
        <p:spPr>
          <a:xfrm>
            <a:off x="226828" y="1192829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9D85-ACB7-ADEE-77C1-E3839E426FAE}"/>
              </a:ext>
            </a:extLst>
          </p:cNvPr>
          <p:cNvSpPr txBox="1"/>
          <p:nvPr/>
        </p:nvSpPr>
        <p:spPr>
          <a:xfrm>
            <a:off x="4777759" y="1157382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Lưu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retrain</a:t>
            </a:r>
          </a:p>
          <a:p>
            <a:r>
              <a:rPr lang="en-US" sz="1200" dirty="0" err="1"/>
              <a:t>output_dir</a:t>
            </a:r>
            <a:r>
              <a:rPr lang="en-US" sz="1200" dirty="0"/>
              <a:t> = "./imdb-xlm-</a:t>
            </a:r>
            <a:r>
              <a:rPr lang="en-US" sz="1200" dirty="0" err="1"/>
              <a:t>roberta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model.save_pretrained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tokenizer.save_pretrained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/>
              <a:t>#Đánh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2B9D-2552-D9C9-7D0B-670957B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052419-E27D-849E-E318-B5DCC85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F81-DE3A-3D75-7F89-35FCD57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1FB1-07A8-43F4-9CD6-CA58313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B2FE5-59A6-6C6E-2AD0-4BFDA967AA03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5. Inference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F49-22D2-D0E7-DD5E-EAE85BB9ADFA}"/>
              </a:ext>
            </a:extLst>
          </p:cNvPr>
          <p:cNvSpPr txBox="1">
            <a:spLocks/>
          </p:cNvSpPr>
          <p:nvPr/>
        </p:nvSpPr>
        <p:spPr>
          <a:xfrm>
            <a:off x="88782" y="1288525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Loading</a:t>
            </a:r>
            <a:r>
              <a:rPr lang="en-US" sz="1900" b="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4D90-A08D-2E4A-2C21-639F49DCB2CC}"/>
              </a:ext>
            </a:extLst>
          </p:cNvPr>
          <p:cNvSpPr txBox="1"/>
          <p:nvPr/>
        </p:nvSpPr>
        <p:spPr>
          <a:xfrm>
            <a:off x="4480047" y="4350707"/>
            <a:ext cx="617751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# Test với một số ví dụ</a:t>
            </a:r>
          </a:p>
          <a:p>
            <a:r>
              <a:rPr lang="vi-VN" sz="1200" dirty="0"/>
              <a:t>    test_texts = [</a:t>
            </a:r>
          </a:p>
          <a:p>
            <a:r>
              <a:rPr lang="vi-VN" sz="1200" dirty="0"/>
              <a:t>        "This movie was absolutely fantastic! I loved every minute of it.",</a:t>
            </a:r>
          </a:p>
          <a:p>
            <a:r>
              <a:rPr lang="vi-VN" sz="1200" dirty="0"/>
              <a:t>        "What a terrible waste of time. I wouldn't recommend this to anyone."</a:t>
            </a:r>
          </a:p>
          <a:p>
            <a:r>
              <a:rPr lang="vi-VN" sz="1200" dirty="0"/>
              <a:t>    ]</a:t>
            </a:r>
          </a:p>
          <a:p>
            <a:r>
              <a:rPr lang="vi-VN" sz="1200" dirty="0"/>
              <a:t>    </a:t>
            </a:r>
          </a:p>
          <a:p>
            <a:r>
              <a:rPr lang="vi-VN" sz="1200" dirty="0"/>
              <a:t>    print("\nTest dự đoán với một số ví dụ:")</a:t>
            </a:r>
          </a:p>
          <a:p>
            <a:r>
              <a:rPr lang="vi-VN" sz="1200" dirty="0"/>
              <a:t>    for text in test_texts:</a:t>
            </a:r>
          </a:p>
          <a:p>
            <a:r>
              <a:rPr lang="vi-VN" sz="1200" dirty="0"/>
              <a:t>        result = predict_sentiment(text, model, tokenizer)</a:t>
            </a:r>
          </a:p>
          <a:p>
            <a:r>
              <a:rPr lang="vi-VN" sz="1200" dirty="0"/>
              <a:t>        print(f"\nText: {result['text']}")</a:t>
            </a:r>
          </a:p>
          <a:p>
            <a:r>
              <a:rPr lang="vi-VN" sz="1200" dirty="0"/>
              <a:t>        print(f"Sentiment: {result['sentiment']}")</a:t>
            </a:r>
          </a:p>
          <a:p>
            <a:r>
              <a:rPr lang="vi-VN" sz="1200" dirty="0"/>
              <a:t>        print(f"Confidence: {result['confidence']:.4f}")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8C4B1-87AC-20F9-836A-27222F165C60}"/>
              </a:ext>
            </a:extLst>
          </p:cNvPr>
          <p:cNvSpPr txBox="1"/>
          <p:nvPr/>
        </p:nvSpPr>
        <p:spPr>
          <a:xfrm>
            <a:off x="4480047" y="1185743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from transformers import XLMRobertaTokenizer, XLMRobertaForSequenceClassification</a:t>
            </a:r>
          </a:p>
          <a:p>
            <a:r>
              <a:rPr lang="vi-VN" sz="1200" dirty="0"/>
              <a:t>import torch</a:t>
            </a:r>
          </a:p>
          <a:p>
            <a:endParaRPr lang="vi-VN" sz="1200" dirty="0"/>
          </a:p>
          <a:p>
            <a:r>
              <a:rPr lang="vi-VN" sz="1200" dirty="0"/>
              <a:t>def load_model(model_path="./imdb-xlm-roberta"):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Load model và tokenizer đã lưu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try:</a:t>
            </a:r>
          </a:p>
          <a:p>
            <a:r>
              <a:rPr lang="vi-VN" sz="1200" dirty="0"/>
              <a:t>        # Load tokenizer và model</a:t>
            </a:r>
          </a:p>
          <a:p>
            <a:r>
              <a:rPr lang="vi-VN" sz="1200" dirty="0"/>
              <a:t>        tokenizer = XLMRobertaTokenizer.from_pretrained(model_path)</a:t>
            </a:r>
          </a:p>
          <a:p>
            <a:r>
              <a:rPr lang="vi-VN" sz="1200" dirty="0"/>
              <a:t>        model = XLMRobertaForSequenceClassification.from_pretrained(model_path)</a:t>
            </a:r>
          </a:p>
          <a:p>
            <a:r>
              <a:rPr lang="vi-VN" sz="1200" dirty="0"/>
              <a:t>        print(f"Đã load model thành công từ {model_path}")</a:t>
            </a:r>
          </a:p>
          <a:p>
            <a:r>
              <a:rPr lang="vi-VN" sz="1200" dirty="0"/>
              <a:t>        return model, tokenizer</a:t>
            </a:r>
          </a:p>
          <a:p>
            <a:r>
              <a:rPr lang="vi-VN" sz="1200" dirty="0"/>
              <a:t>    except Exception as e:</a:t>
            </a:r>
          </a:p>
          <a:p>
            <a:r>
              <a:rPr lang="vi-VN" sz="1200" dirty="0"/>
              <a:t>        print(f"Lỗi khi load model: {str(e)}")</a:t>
            </a:r>
          </a:p>
          <a:p>
            <a:r>
              <a:rPr lang="vi-VN" sz="1200" dirty="0"/>
              <a:t>        return None, None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4A0710-6305-6FFC-3AA7-8A9A12737D10}"/>
              </a:ext>
            </a:extLst>
          </p:cNvPr>
          <p:cNvSpPr txBox="1">
            <a:spLocks/>
          </p:cNvSpPr>
          <p:nvPr/>
        </p:nvSpPr>
        <p:spPr>
          <a:xfrm>
            <a:off x="200424" y="4122601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</a:t>
            </a:r>
            <a:r>
              <a:rPr lang="en-US" sz="19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5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Fsoft</a:t>
            </a:r>
            <a:r>
              <a:rPr lang="en-US" dirty="0"/>
              <a:t>-AIC/</a:t>
            </a:r>
            <a:r>
              <a:rPr lang="en-US" dirty="0" err="1"/>
              <a:t>videberta</a:t>
            </a:r>
            <a:r>
              <a:rPr lang="en-US" dirty="0"/>
              <a:t>-base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2320338"/>
            <a:ext cx="5013960" cy="181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ViDeBERTa</a:t>
            </a:r>
            <a:r>
              <a:rPr lang="en-US" dirty="0"/>
              <a:t>, a new pre-trained monolingual language model for Vietnamese, with three versions - </a:t>
            </a:r>
            <a:r>
              <a:rPr lang="en-US" dirty="0" err="1"/>
              <a:t>ViDeBERTa_xsmall</a:t>
            </a:r>
            <a:r>
              <a:rPr lang="en-US" dirty="0"/>
              <a:t>, </a:t>
            </a:r>
            <a:r>
              <a:rPr lang="en-US" dirty="0" err="1"/>
              <a:t>ViDeBERTa_base</a:t>
            </a:r>
            <a:r>
              <a:rPr lang="en-US" dirty="0"/>
              <a:t>, and </a:t>
            </a:r>
            <a:r>
              <a:rPr lang="en-US" dirty="0" err="1"/>
              <a:t>ViDeBERTa_large</a:t>
            </a:r>
            <a:r>
              <a:rPr lang="en-US" dirty="0"/>
              <a:t>, which are pre-trained on 138GB of Vietnamese text of high-quality and diverse Vietnamese text using DeBERTaV3 architecture.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818F-2126-EB7B-958D-0EE838A9DDC8}"/>
              </a:ext>
            </a:extLst>
          </p:cNvPr>
          <p:cNvSpPr txBox="1"/>
          <p:nvPr/>
        </p:nvSpPr>
        <p:spPr>
          <a:xfrm>
            <a:off x="831850" y="432390"/>
            <a:ext cx="773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link: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https://github.com/ngotuan12/nlp_final_project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Presentation: main/Natural Language Processing.pptx</a:t>
            </a:r>
          </a:p>
          <a:p>
            <a:r>
              <a:rPr lang="en-US" dirty="0">
                <a:solidFill>
                  <a:schemeClr val="bg1"/>
                </a:solidFill>
              </a:rPr>
              <a:t>Roberta code: main/roberta.py, main/ imdb-roberta-testing.py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>
            <a:normAutofit/>
          </a:bodyPr>
          <a:lstStyle/>
          <a:p>
            <a:r>
              <a:rPr lang="en-US" dirty="0"/>
              <a:t>MSE17.HN TEAM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/>
          <a:p>
            <a:r>
              <a:rPr lang="en-US" sz="900" dirty="0"/>
              <a:t>NLP in Question Answering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19" y="489172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219" y="2595562"/>
            <a:ext cx="6429153" cy="244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load NLP models of </a:t>
            </a:r>
            <a:r>
              <a:rPr lang="en-US" dirty="0">
                <a:hlinkClick r:id="rId2"/>
              </a:rPr>
              <a:t>Hugging Face</a:t>
            </a:r>
            <a:r>
              <a:rPr lang="en-US" dirty="0"/>
              <a:t> and testing model on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imdb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imdb dataset to fine tune </a:t>
            </a:r>
            <a:r>
              <a:rPr lang="en-US" dirty="0" err="1"/>
              <a:t>roberta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Inference new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python </a:t>
            </a:r>
            <a:r>
              <a:rPr lang="en-US" sz="3200" dirty="0">
                <a:hlinkClick r:id="rId2"/>
              </a:rPr>
              <a:t>https://www.python.org/downloads/</a:t>
            </a:r>
            <a:r>
              <a:rPr lang="en-US" sz="3200" dirty="0"/>
              <a:t> 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DF0E80-1D9D-E82E-FD70-E629D5EF8D5F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Setup python environment</a:t>
            </a: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8F58EC-33D0-2CCF-0514-74F79CB06569}"/>
              </a:ext>
            </a:extLst>
          </p:cNvPr>
          <p:cNvSpPr txBox="1">
            <a:spLocks/>
          </p:cNvSpPr>
          <p:nvPr/>
        </p:nvSpPr>
        <p:spPr>
          <a:xfrm>
            <a:off x="88780" y="1900250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Create new python environment </a:t>
            </a:r>
            <a:endParaRPr lang="en-ZA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E4C76-BA07-CFDD-DCEF-513239C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7" y="2482385"/>
            <a:ext cx="8566590" cy="8636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5C1032-C0F5-4040-0845-A60A81544A41}"/>
              </a:ext>
            </a:extLst>
          </p:cNvPr>
          <p:cNvSpPr txBox="1">
            <a:spLocks/>
          </p:cNvSpPr>
          <p:nvPr/>
        </p:nvSpPr>
        <p:spPr>
          <a:xfrm>
            <a:off x="88780" y="3529818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Active virtual environment </a:t>
            </a:r>
            <a:endParaRPr lang="en-ZA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86FF1-9B18-508D-D562-6ED84CE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7" y="4155200"/>
            <a:ext cx="8566590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7727-39F7-ECFB-1296-98DAAE20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FCF-6AD9-662B-7B6E-3425E52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transformers library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903A92-EB2F-6A0B-B032-4E41330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6FC6-B433-FD65-36D4-8B761ED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85CD-328A-082F-E14C-40D26EB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1FE97-CE47-B640-48DF-A2ADE698EB90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Setup python environment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CE48B-C084-A57C-5D9D-275C9226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3518988"/>
            <a:ext cx="8534839" cy="7937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A24701-A30A-DCBA-1A8C-B9B3796DDA3E}"/>
              </a:ext>
            </a:extLst>
          </p:cNvPr>
          <p:cNvSpPr txBox="1">
            <a:spLocks/>
          </p:cNvSpPr>
          <p:nvPr/>
        </p:nvSpPr>
        <p:spPr>
          <a:xfrm>
            <a:off x="88781" y="283984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torch library</a:t>
            </a:r>
            <a:endParaRPr lang="en-ZA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76FC4-6DDC-F554-1897-B0046E6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7" y="1698378"/>
            <a:ext cx="85348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ACCC-264A-B4F5-23F4-9646C2C4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E1C426B-68AF-DED3-5D89-24A4A89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D77-6EF3-7E77-68AB-479E36A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502-7DA0-92AD-813C-1F47F6C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5AB318-BC12-E63F-41A0-E3ECC0B7A87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 Loading model from hugging face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A37989-241E-52B2-24A8-122A9B707362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Step 1: Go to the model’s description page. In this example, our team is using </a:t>
            </a:r>
            <a:r>
              <a:rPr lang="en-US" sz="3200" dirty="0">
                <a:hlinkClick r:id="rId2"/>
              </a:rPr>
              <a:t>xlm-</a:t>
            </a:r>
            <a:r>
              <a:rPr lang="en-US" sz="3200" dirty="0" err="1">
                <a:hlinkClick r:id="rId2"/>
              </a:rPr>
              <a:t>roberta</a:t>
            </a:r>
            <a:r>
              <a:rPr lang="en-US" sz="3200" dirty="0">
                <a:hlinkClick r:id="rId2"/>
              </a:rPr>
              <a:t>-base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82E8-58E5-7B5D-A192-6A746A9D8244}"/>
              </a:ext>
            </a:extLst>
          </p:cNvPr>
          <p:cNvSpPr txBox="1"/>
          <p:nvPr/>
        </p:nvSpPr>
        <p:spPr>
          <a:xfrm>
            <a:off x="5600010" y="2276265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r>
              <a:rPr lang="en-US" dirty="0"/>
              <a:t>, </a:t>
            </a:r>
            <a:r>
              <a:rPr lang="en-US" dirty="0" err="1"/>
              <a:t>AutoModelForMaskedLM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('xlm-</a:t>
            </a:r>
            <a:r>
              <a:rPr lang="en-US" dirty="0" err="1"/>
              <a:t>roberta</a:t>
            </a:r>
            <a:r>
              <a:rPr lang="en-US" dirty="0"/>
              <a:t>-base')</a:t>
            </a:r>
          </a:p>
          <a:p>
            <a:r>
              <a:rPr lang="en-US" dirty="0"/>
              <a:t>model = </a:t>
            </a:r>
            <a:r>
              <a:rPr lang="en-US" dirty="0" err="1"/>
              <a:t>AutoModelForMaskedLM.from_pretrained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prepare input</a:t>
            </a:r>
          </a:p>
          <a:p>
            <a:r>
              <a:rPr lang="en-US" dirty="0"/>
              <a:t>text = "Replace me by any text you'd like."</a:t>
            </a:r>
          </a:p>
          <a:p>
            <a:r>
              <a:rPr lang="en-US" dirty="0" err="1"/>
              <a:t>encoded_input</a:t>
            </a:r>
            <a:r>
              <a:rPr lang="en-US" dirty="0"/>
              <a:t> = tokenizer(text, </a:t>
            </a:r>
            <a:r>
              <a:rPr lang="en-US" dirty="0" err="1"/>
              <a:t>return_tensors</a:t>
            </a:r>
            <a:r>
              <a:rPr lang="en-US" dirty="0"/>
              <a:t>='pt')</a:t>
            </a:r>
          </a:p>
          <a:p>
            <a:endParaRPr lang="en-US" dirty="0"/>
          </a:p>
          <a:p>
            <a:r>
              <a:rPr lang="en-US" dirty="0"/>
              <a:t># forward pass</a:t>
            </a:r>
          </a:p>
          <a:p>
            <a:r>
              <a:rPr lang="en-US" dirty="0"/>
              <a:t>output = model(**</a:t>
            </a:r>
            <a:r>
              <a:rPr lang="en-US" dirty="0" err="1"/>
              <a:t>encoded_input</a:t>
            </a:r>
            <a:r>
              <a:rPr lang="en-US" dirty="0"/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9624C5-D0A0-CC53-3BDA-D00B379080A8}"/>
              </a:ext>
            </a:extLst>
          </p:cNvPr>
          <p:cNvSpPr txBox="1">
            <a:spLocks/>
          </p:cNvSpPr>
          <p:nvPr/>
        </p:nvSpPr>
        <p:spPr>
          <a:xfrm>
            <a:off x="88782" y="2024886"/>
            <a:ext cx="4982752" cy="7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Step 2: Use example code to loading model</a:t>
            </a:r>
          </a:p>
        </p:txBody>
      </p:sp>
    </p:spTree>
    <p:extLst>
      <p:ext uri="{BB962C8B-B14F-4D97-AF65-F5344CB8AC3E}">
        <p14:creationId xmlns:p14="http://schemas.microsoft.com/office/powerpoint/2010/main" val="1619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9CEA-4E66-27BA-7E29-915B929A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595C65-DF40-557B-B97D-A79ABD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F118-7894-2ECC-C093-7623210B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F3F-DB40-72D1-4239-0A1D09D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C4564-BE8C-672A-6C50-981D646FFB4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Loading imdb dataset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E4575-9341-0437-F371-6F52CCF01F0E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dirty="0"/>
              <a:t>Imdb page : </a:t>
            </a:r>
            <a:r>
              <a:rPr lang="en-US" sz="1900" dirty="0">
                <a:hlinkClick r:id="rId2"/>
              </a:rPr>
              <a:t>stanfordnlp/imdb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9041-0155-7FD2-7571-7D62E0D7B9A1}"/>
              </a:ext>
            </a:extLst>
          </p:cNvPr>
          <p:cNvSpPr txBox="1"/>
          <p:nvPr/>
        </p:nvSpPr>
        <p:spPr>
          <a:xfrm>
            <a:off x="4777759" y="1561610"/>
            <a:ext cx="61775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("stanfordnlp/imdb")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27345C-C60D-0090-D482-6B5943D02CF3}"/>
              </a:ext>
            </a:extLst>
          </p:cNvPr>
          <p:cNvSpPr txBox="1">
            <a:spLocks/>
          </p:cNvSpPr>
          <p:nvPr/>
        </p:nvSpPr>
        <p:spPr>
          <a:xfrm>
            <a:off x="88782" y="202488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7E35-0E5E-8C89-5408-64A7561CD154}"/>
              </a:ext>
            </a:extLst>
          </p:cNvPr>
          <p:cNvSpPr txBox="1"/>
          <p:nvPr/>
        </p:nvSpPr>
        <p:spPr>
          <a:xfrm>
            <a:off x="4777759" y="2666508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XLMRobertaTokenizer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tokenizer</a:t>
            </a:r>
          </a:p>
          <a:p>
            <a:r>
              <a:rPr lang="en-US" dirty="0"/>
              <a:t>tokenizer = </a:t>
            </a:r>
            <a:r>
              <a:rPr lang="en-US" dirty="0" err="1"/>
              <a:t>XLMRobertaTokenizer.from_pretrained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Tokenize function</a:t>
            </a:r>
          </a:p>
          <a:p>
            <a:r>
              <a:rPr lang="en-US" dirty="0"/>
              <a:t>def tokenize(batch):</a:t>
            </a:r>
          </a:p>
          <a:p>
            <a:r>
              <a:rPr lang="en-US" dirty="0"/>
              <a:t>    return tokenizer(batch['text'], padding=True, truncation=True)</a:t>
            </a:r>
          </a:p>
          <a:p>
            <a:endParaRPr lang="en-US" dirty="0"/>
          </a:p>
          <a:p>
            <a:r>
              <a:rPr lang="en-US" dirty="0"/>
              <a:t># Apply tokenization</a:t>
            </a:r>
          </a:p>
          <a:p>
            <a:r>
              <a:rPr lang="en-US" dirty="0" err="1"/>
              <a:t>tokenized_dataset</a:t>
            </a:r>
            <a:r>
              <a:rPr lang="en-US" dirty="0"/>
              <a:t> = </a:t>
            </a:r>
            <a:r>
              <a:rPr lang="en-US" dirty="0" err="1"/>
              <a:t>dataset.map</a:t>
            </a:r>
            <a:r>
              <a:rPr lang="en-US" dirty="0"/>
              <a:t>(tokenize, batched=True)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B83519-09D0-0038-58E1-6E5F66DE04FC}"/>
              </a:ext>
            </a:extLst>
          </p:cNvPr>
          <p:cNvSpPr txBox="1">
            <a:spLocks/>
          </p:cNvSpPr>
          <p:nvPr/>
        </p:nvSpPr>
        <p:spPr>
          <a:xfrm>
            <a:off x="88782" y="406427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Mapping dataset to pretrain data</a:t>
            </a:r>
          </a:p>
        </p:txBody>
      </p:sp>
    </p:spTree>
    <p:extLst>
      <p:ext uri="{BB962C8B-B14F-4D97-AF65-F5344CB8AC3E}">
        <p14:creationId xmlns:p14="http://schemas.microsoft.com/office/powerpoint/2010/main" val="19904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10DB-C3CE-88FF-3098-EF92A421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3B323D-5BDA-EE16-6CBF-81871B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B063-E2A5-BE41-B893-89BCE0D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287A-3991-C4EA-12E8-1670223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A10BF-6F74-7B9D-6165-6B2AEB879055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4. Using imdb dataset to fine tune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D6A765-62DE-698E-0768-E87B7860249F}"/>
              </a:ext>
            </a:extLst>
          </p:cNvPr>
          <p:cNvSpPr txBox="1">
            <a:spLocks/>
          </p:cNvSpPr>
          <p:nvPr/>
        </p:nvSpPr>
        <p:spPr>
          <a:xfrm>
            <a:off x="155944" y="1370034"/>
            <a:ext cx="4483218" cy="91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Class to fine tune: torch, </a:t>
            </a:r>
            <a:r>
              <a:rPr lang="en-US" sz="1900" b="0" dirty="0" err="1"/>
              <a:t>XLMRobertaForSequenceClassification</a:t>
            </a:r>
            <a:r>
              <a:rPr lang="en-US" sz="1900" b="0" dirty="0"/>
              <a:t>, Trainer, </a:t>
            </a:r>
            <a:r>
              <a:rPr lang="en-US" sz="1900" b="0" dirty="0" err="1"/>
              <a:t>TrainingArguments</a:t>
            </a:r>
            <a:endParaRPr lang="en-US" sz="19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A0FD-3573-AACB-8D58-1B0CE0EE2A00}"/>
              </a:ext>
            </a:extLst>
          </p:cNvPr>
          <p:cNvSpPr txBox="1"/>
          <p:nvPr/>
        </p:nvSpPr>
        <p:spPr>
          <a:xfrm>
            <a:off x="4777759" y="1370034"/>
            <a:ext cx="61775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torch</a:t>
            </a:r>
          </a:p>
          <a:p>
            <a:r>
              <a:rPr lang="en-US" sz="1400" dirty="0"/>
              <a:t>from transformers import </a:t>
            </a:r>
            <a:r>
              <a:rPr lang="en-US" sz="1400" dirty="0" err="1"/>
              <a:t>XLMRobertaForSequenceClassification</a:t>
            </a:r>
            <a:r>
              <a:rPr lang="en-US" sz="1400" dirty="0"/>
              <a:t>, Trainer, </a:t>
            </a:r>
            <a:r>
              <a:rPr lang="en-US" sz="1400" dirty="0" err="1"/>
              <a:t>TrainingArguments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4449-9E43-6585-7BD1-BA5876B21A10}"/>
              </a:ext>
            </a:extLst>
          </p:cNvPr>
          <p:cNvSpPr txBox="1"/>
          <p:nvPr/>
        </p:nvSpPr>
        <p:spPr>
          <a:xfrm>
            <a:off x="4777759" y="2864980"/>
            <a:ext cx="61775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 Load model</a:t>
            </a:r>
          </a:p>
          <a:p>
            <a:r>
              <a:rPr lang="en-US" sz="1400" dirty="0"/>
              <a:t>model = </a:t>
            </a:r>
            <a:r>
              <a:rPr lang="en-US" sz="1400" dirty="0" err="1"/>
              <a:t>XLMRobertaForSequenceClassification.from_pretrained</a:t>
            </a:r>
            <a:r>
              <a:rPr lang="en-US" sz="1400" dirty="0"/>
              <a:t>("xlm-</a:t>
            </a:r>
            <a:r>
              <a:rPr lang="en-US" sz="1400" dirty="0" err="1"/>
              <a:t>roberta</a:t>
            </a:r>
            <a:r>
              <a:rPr lang="en-US" sz="1400" dirty="0"/>
              <a:t>-base", </a:t>
            </a:r>
            <a:r>
              <a:rPr lang="en-US" sz="1400" dirty="0" err="1"/>
              <a:t>num_labels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# Convert datasets to </a:t>
            </a:r>
            <a:r>
              <a:rPr lang="en-US" sz="1400" dirty="0" err="1"/>
              <a:t>PyTorch</a:t>
            </a:r>
            <a:r>
              <a:rPr lang="en-US" sz="1400" dirty="0"/>
              <a:t> tensors</a:t>
            </a:r>
          </a:p>
          <a:p>
            <a:r>
              <a:rPr lang="en-US" sz="1400" dirty="0" err="1"/>
              <a:t>tokenized_dataset</a:t>
            </a:r>
            <a:r>
              <a:rPr lang="en-US" sz="1400" dirty="0"/>
              <a:t> = </a:t>
            </a:r>
            <a:r>
              <a:rPr lang="en-US" sz="1400" dirty="0" err="1"/>
              <a:t>tokenized_dataset.map</a:t>
            </a:r>
            <a:r>
              <a:rPr lang="en-US" sz="1400" dirty="0"/>
              <a:t>(lambda x: {'labels': x['label']}, batched=True)</a:t>
            </a:r>
          </a:p>
          <a:p>
            <a:r>
              <a:rPr lang="en-US" sz="1400" dirty="0" err="1"/>
              <a:t>tokenized_dataset.set_format</a:t>
            </a:r>
            <a:r>
              <a:rPr lang="en-US" sz="1400" dirty="0"/>
              <a:t>(type='torch', columns=['</a:t>
            </a:r>
            <a:r>
              <a:rPr lang="en-US" sz="1400" dirty="0" err="1"/>
              <a:t>input_ids</a:t>
            </a:r>
            <a:r>
              <a:rPr lang="en-US" sz="1400" dirty="0"/>
              <a:t>', '</a:t>
            </a:r>
            <a:r>
              <a:rPr lang="en-US" sz="1400" dirty="0" err="1"/>
              <a:t>attention_mask</a:t>
            </a:r>
            <a:r>
              <a:rPr lang="en-US" sz="1400" dirty="0"/>
              <a:t>', 'labels'])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EB6D1-12DA-3F59-EE5C-76B794A57CB5}"/>
              </a:ext>
            </a:extLst>
          </p:cNvPr>
          <p:cNvSpPr txBox="1">
            <a:spLocks/>
          </p:cNvSpPr>
          <p:nvPr/>
        </p:nvSpPr>
        <p:spPr>
          <a:xfrm>
            <a:off x="155944" y="2862727"/>
            <a:ext cx="448321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0" dirty="0"/>
              <a:t>Convert data to </a:t>
            </a:r>
            <a:r>
              <a:rPr lang="en-US" sz="1900" b="0" dirty="0" err="1"/>
              <a:t>PyTorch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624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26C-D1D6-A63D-7EE4-3BDE8C08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77D0B5-8B94-325C-5697-AD48F7C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A53-1B69-A39A-62E2-EBF06F1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69A2-415A-C5BB-1BAC-CBB7E80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8744DA-952C-30BD-5D29-703F8A490F0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Initialization </a:t>
            </a:r>
            <a:r>
              <a:rPr lang="vi-VN" sz="4400" dirty="0"/>
              <a:t>arguments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C86544-49DE-EC31-A75B-2168E6EA0A0B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Initialization</a:t>
            </a:r>
            <a:r>
              <a:rPr lang="en-US" sz="1900" dirty="0"/>
              <a:t> </a:t>
            </a:r>
            <a:r>
              <a:rPr lang="vi-VN" sz="2000" b="0" dirty="0"/>
              <a:t>arguments</a:t>
            </a:r>
            <a:r>
              <a:rPr lang="en-US" sz="19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D5ABE-D0E6-83D7-3163-B5DA1759F84C}"/>
              </a:ext>
            </a:extLst>
          </p:cNvPr>
          <p:cNvSpPr txBox="1"/>
          <p:nvPr/>
        </p:nvSpPr>
        <p:spPr>
          <a:xfrm>
            <a:off x="4777759" y="1370034"/>
            <a:ext cx="6177516" cy="4832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dirty="0"/>
              <a:t># Thiết lập training arguments với các tối ưu</a:t>
            </a:r>
          </a:p>
          <a:p>
            <a:r>
              <a:rPr lang="vi-VN" sz="1400" dirty="0"/>
              <a:t>    training_args = TrainingArguments(</a:t>
            </a:r>
          </a:p>
          <a:p>
            <a:r>
              <a:rPr lang="vi-VN" sz="1400" dirty="0"/>
              <a:t>        output_dir="./results",</a:t>
            </a:r>
          </a:p>
          <a:p>
            <a:r>
              <a:rPr lang="vi-VN" sz="1400" dirty="0"/>
              <a:t>        learning_rate=3e-5,  # Tăng learning rate</a:t>
            </a:r>
          </a:p>
          <a:p>
            <a:r>
              <a:rPr lang="vi-VN" sz="1400" dirty="0"/>
              <a:t>        per_device_train_batch_size=32,  # Tăng batch size</a:t>
            </a:r>
          </a:p>
          <a:p>
            <a:r>
              <a:rPr lang="vi-VN" sz="1400" dirty="0"/>
              <a:t>        per_device_eval_batch_size=32,</a:t>
            </a:r>
          </a:p>
          <a:p>
            <a:r>
              <a:rPr lang="vi-VN" sz="1400" dirty="0"/>
              <a:t>        num_train_epochs=2,</a:t>
            </a:r>
          </a:p>
          <a:p>
            <a:r>
              <a:rPr lang="vi-VN" sz="1400" dirty="0"/>
              <a:t>        weight_decay=0.01,</a:t>
            </a:r>
          </a:p>
          <a:p>
            <a:r>
              <a:rPr lang="vi-VN" sz="1400" dirty="0"/>
              <a:t>        evaluation_strategy="steps",</a:t>
            </a:r>
          </a:p>
          <a:p>
            <a:r>
              <a:rPr lang="vi-VN" sz="1400" dirty="0"/>
              <a:t>        eval_steps=100,  # Đánh giá thường xuyên hơn</a:t>
            </a:r>
          </a:p>
          <a:p>
            <a:r>
              <a:rPr lang="vi-VN" sz="1400" dirty="0"/>
              <a:t>        save_strategy="steps",</a:t>
            </a:r>
          </a:p>
          <a:p>
            <a:r>
              <a:rPr lang="vi-VN" sz="1400" dirty="0"/>
              <a:t>        save_steps=100,</a:t>
            </a:r>
          </a:p>
          <a:p>
            <a:r>
              <a:rPr lang="vi-VN" sz="1400" dirty="0"/>
              <a:t>        load_best_model_at_end=True,</a:t>
            </a:r>
          </a:p>
          <a:p>
            <a:r>
              <a:rPr lang="vi-VN" sz="1400" dirty="0"/>
              <a:t>        push_to_hub=False,</a:t>
            </a:r>
          </a:p>
          <a:p>
            <a:r>
              <a:rPr lang="vi-VN" sz="1400" dirty="0"/>
              <a:t>        fp16=True,  # Bật mixed precision training</a:t>
            </a:r>
          </a:p>
          <a:p>
            <a:r>
              <a:rPr lang="vi-VN" sz="1400" dirty="0"/>
              <a:t>        gradient_accumulation_steps=4,  # Thêm gradient accumulation</a:t>
            </a:r>
          </a:p>
          <a:p>
            <a:r>
              <a:rPr lang="vi-VN" sz="1400" dirty="0"/>
              <a:t>        warmup_ratio=0.1,  # Thêm learning rate warmup</a:t>
            </a:r>
          </a:p>
          <a:p>
            <a:r>
              <a:rPr lang="vi-VN" sz="1400" dirty="0"/>
              <a:t>        dataloader_num_workers=4,  # Tăng số worker cho DataLoader</a:t>
            </a:r>
          </a:p>
          <a:p>
            <a:r>
              <a:rPr lang="vi-VN" sz="1400" dirty="0"/>
              <a:t>        gradient_checkpointing=True,  # Bật gradient checkpointing để tiết kiệm bộ nhớ</a:t>
            </a:r>
          </a:p>
          <a:p>
            <a:r>
              <a:rPr lang="vi-VN" sz="1400" dirty="0"/>
              <a:t>        report_to="none",  # Tắt reporting để tăng tốc</a:t>
            </a:r>
          </a:p>
          <a:p>
            <a:r>
              <a:rPr lang="vi-VN" sz="1400" dirty="0"/>
              <a:t>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9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8BA-67A2-B825-35BA-B392896F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43863-2F35-52BA-501D-D45ABA7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B3-8FA6-43A3-A078-B19971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7544-6114-F09B-4CFE-D8F4B73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98C88-0922-44E8-3FFF-3B5FBBF8165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AF9DA9-72AA-43C7-3525-57FC86BBE403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A8CC-C3C5-BB5B-982F-5332506CAE5D}"/>
              </a:ext>
            </a:extLst>
          </p:cNvPr>
          <p:cNvSpPr txBox="1"/>
          <p:nvPr/>
        </p:nvSpPr>
        <p:spPr>
          <a:xfrm>
            <a:off x="4777759" y="1370034"/>
            <a:ext cx="6177516" cy="32316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max_samples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dataset["train"] = dataset["train"].shuffle(seed=42).select(range(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dataset["test"] = dataset["test"].shuffle(seed=42).select(range(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//10))</a:t>
            </a:r>
          </a:p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Đánh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/>
              <a:t>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690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178</TotalTime>
  <Words>1296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Skeena</vt:lpstr>
      <vt:lpstr>Times New Roman</vt:lpstr>
      <vt:lpstr>Custom</vt:lpstr>
      <vt:lpstr>Natural Language Processing</vt:lpstr>
      <vt:lpstr>Agenda</vt:lpstr>
      <vt:lpstr>Install python https://www.python.org/downloads/ </vt:lpstr>
      <vt:lpstr>Install transformers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Fsoft-AIC/videberta-base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Anh Tuan</dc:creator>
  <cp:lastModifiedBy>Ngo Anh Tuan</cp:lastModifiedBy>
  <cp:revision>26</cp:revision>
  <dcterms:created xsi:type="dcterms:W3CDTF">2024-10-28T01:16:08Z</dcterms:created>
  <dcterms:modified xsi:type="dcterms:W3CDTF">2024-10-28T04:21:55Z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