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8" r:id="rId2"/>
    <p:sldId id="259" r:id="rId3"/>
    <p:sldId id="260" r:id="rId4"/>
    <p:sldId id="265" r:id="rId5"/>
    <p:sldId id="273" r:id="rId6"/>
    <p:sldId id="266" r:id="rId7"/>
    <p:sldId id="269" r:id="rId8"/>
    <p:sldId id="267" r:id="rId9"/>
    <p:sldId id="268" r:id="rId10"/>
    <p:sldId id="270" r:id="rId11"/>
    <p:sldId id="262" r:id="rId12"/>
    <p:sldId id="271" r:id="rId13"/>
    <p:sldId id="272"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5" autoAdjust="0"/>
    <p:restoredTop sz="85680" autoAdjust="0"/>
  </p:normalViewPr>
  <p:slideViewPr>
    <p:cSldViewPr snapToGrid="0">
      <p:cViewPr varScale="1">
        <p:scale>
          <a:sx n="92" d="100"/>
          <a:sy n="92"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11269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Pricing</a:t>
            </a:r>
          </a:p>
          <a:p>
            <a:pPr marL="171450" indent="-171450">
              <a:buFont typeface="Arial" panose="020B0604020202020204" pitchFamily="34" charset="0"/>
              <a:buChar char="•"/>
            </a:pPr>
            <a:r>
              <a:rPr lang="en-US" dirty="0"/>
              <a:t>Delivery dates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65624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Pricing</a:t>
            </a:r>
          </a:p>
          <a:p>
            <a:pPr marL="171450" indent="-171450">
              <a:buFont typeface="Arial" panose="020B0604020202020204" pitchFamily="34" charset="0"/>
              <a:buChar char="•"/>
            </a:pPr>
            <a:r>
              <a:rPr lang="en-US" dirty="0"/>
              <a:t>Delivery dates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795930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Pricing</a:t>
            </a:r>
          </a:p>
          <a:p>
            <a:pPr marL="171450" indent="-171450">
              <a:buFont typeface="Arial" panose="020B0604020202020204" pitchFamily="34" charset="0"/>
              <a:buChar char="•"/>
            </a:pPr>
            <a:r>
              <a:rPr lang="en-US" dirty="0"/>
              <a:t>Delivery dates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384593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Pricing</a:t>
            </a:r>
          </a:p>
          <a:p>
            <a:pPr marL="171450" indent="-171450">
              <a:buFont typeface="Arial" panose="020B0604020202020204" pitchFamily="34" charset="0"/>
              <a:buChar char="•"/>
            </a:pPr>
            <a:r>
              <a:rPr lang="en-US" dirty="0"/>
              <a:t>Delivery dates</a:t>
            </a:r>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85814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Pricing</a:t>
            </a:r>
          </a:p>
          <a:p>
            <a:pPr marL="171450" indent="-171450">
              <a:buFont typeface="Arial" panose="020B0604020202020204" pitchFamily="34" charset="0"/>
              <a:buChar char="•"/>
            </a:pPr>
            <a:r>
              <a:rPr lang="en-US" dirty="0"/>
              <a:t>Delivery dates</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915088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364172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426551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2/21/19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2/21/19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98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ia.gov/dnav/pet/pet_pri_spt_s1_m.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1997_Asian_financial_crisi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money.cnn.com/2000/03/29/worldbiz/opec_cu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2000s_energy_crisi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inancial_crisis_of_2007%E2%80%93200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vox.com/2014/11/28/7302827/oil-prices-ope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p:cNvSpPr>
            <a:spLocks noGrp="1"/>
          </p:cNvSpPr>
          <p:nvPr>
            <p:ph type="ctrTitle"/>
          </p:nvPr>
        </p:nvSpPr>
        <p:spPr>
          <a:xfrm>
            <a:off x="685800" y="960241"/>
            <a:ext cx="7441886" cy="4203872"/>
          </a:xfrm>
        </p:spPr>
        <p:txBody>
          <a:bodyPr anchor="ctr">
            <a:normAutofit/>
          </a:bodyPr>
          <a:lstStyle/>
          <a:p>
            <a:pPr algn="r"/>
            <a:r>
              <a:rPr lang="en-US" sz="5400" dirty="0"/>
              <a:t>Analysis and prediction of Crude oil prices</a:t>
            </a:r>
          </a:p>
        </p:txBody>
      </p:sp>
      <p:sp>
        <p:nvSpPr>
          <p:cNvPr id="3" name="Content Placeholder 2"/>
          <p:cNvSpPr>
            <a:spLocks noGrp="1"/>
          </p:cNvSpPr>
          <p:nvPr>
            <p:ph type="subTitle" idx="1"/>
          </p:nvPr>
        </p:nvSpPr>
        <p:spPr>
          <a:xfrm>
            <a:off x="8599686" y="3576557"/>
            <a:ext cx="2770873" cy="4196299"/>
          </a:xfrm>
        </p:spPr>
        <p:txBody>
          <a:bodyPr anchor="ctr">
            <a:normAutofit/>
          </a:bodyPr>
          <a:lstStyle/>
          <a:p>
            <a:r>
              <a:rPr lang="en-US" dirty="0"/>
              <a:t>Submitted by-</a:t>
            </a:r>
          </a:p>
          <a:p>
            <a:r>
              <a:rPr lang="en-US" dirty="0"/>
              <a:t>Neha Goushal</a:t>
            </a:r>
            <a:endParaRPr dirty="0"/>
          </a:p>
        </p:txBody>
      </p:sp>
      <p:cxnSp>
        <p:nvCxnSpPr>
          <p:cNvPr id="13" name="Straight Connector 12">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690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D77-450A-0B40-BB09-FF861269390F}"/>
              </a:ext>
            </a:extLst>
          </p:cNvPr>
          <p:cNvSpPr>
            <a:spLocks noGrp="1"/>
          </p:cNvSpPr>
          <p:nvPr>
            <p:ph type="ctrTitle"/>
          </p:nvPr>
        </p:nvSpPr>
        <p:spPr>
          <a:xfrm>
            <a:off x="1110343" y="1047227"/>
            <a:ext cx="10627178" cy="2541431"/>
          </a:xfrm>
        </p:spPr>
        <p:txBody>
          <a:bodyPr>
            <a:normAutofit/>
          </a:bodyPr>
          <a:lstStyle/>
          <a:p>
            <a:pPr algn="ctr"/>
            <a:r>
              <a:rPr lang="en-US" sz="5400" dirty="0"/>
              <a:t>Crude oil price prediction</a:t>
            </a:r>
          </a:p>
        </p:txBody>
      </p:sp>
      <p:sp>
        <p:nvSpPr>
          <p:cNvPr id="3" name="Subtitle 2">
            <a:extLst>
              <a:ext uri="{FF2B5EF4-FFF2-40B4-BE49-F238E27FC236}">
                <a16:creationId xmlns:a16="http://schemas.microsoft.com/office/drawing/2014/main" id="{2C0A5F4A-64A7-2645-AD47-58FE98C108DD}"/>
              </a:ext>
            </a:extLst>
          </p:cNvPr>
          <p:cNvSpPr>
            <a:spLocks noGrp="1"/>
          </p:cNvSpPr>
          <p:nvPr>
            <p:ph type="subTitle" idx="1"/>
          </p:nvPr>
        </p:nvSpPr>
        <p:spPr>
          <a:xfrm>
            <a:off x="2401452" y="5262033"/>
            <a:ext cx="8637072" cy="977621"/>
          </a:xfrm>
        </p:spPr>
        <p:txBody>
          <a:bodyPr/>
          <a:lstStyle/>
          <a:p>
            <a:endParaRPr lang="en-US" dirty="0"/>
          </a:p>
        </p:txBody>
      </p:sp>
    </p:spTree>
    <p:extLst>
      <p:ext uri="{BB962C8B-B14F-4D97-AF65-F5344CB8AC3E}">
        <p14:creationId xmlns:p14="http://schemas.microsoft.com/office/powerpoint/2010/main" val="262141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1761" y="1312816"/>
            <a:ext cx="3931981" cy="4297680"/>
          </a:xfrm>
        </p:spPr>
        <p:txBody>
          <a:bodyPr anchor="ctr">
            <a:normAutofit/>
          </a:bodyPr>
          <a:lstStyle/>
          <a:p>
            <a:r>
              <a:rPr lang="en-US" dirty="0"/>
              <a:t>ML Models</a:t>
            </a:r>
            <a:br>
              <a:rPr lang="en-US" dirty="0"/>
            </a:br>
            <a:br>
              <a:rPr lang="en-US" dirty="0"/>
            </a:br>
            <a:r>
              <a:rPr lang="en-US" sz="2000" dirty="0"/>
              <a:t>1. Random Forest Regressor</a:t>
            </a:r>
            <a:br>
              <a:rPr lang="en-US" sz="2000" dirty="0"/>
            </a:br>
            <a:r>
              <a:rPr lang="en-US" sz="2000" dirty="0"/>
              <a:t>2. Decision Tree Regressor</a:t>
            </a:r>
            <a:br>
              <a:rPr lang="en-US" sz="2000" dirty="0"/>
            </a:br>
            <a:r>
              <a:rPr lang="en-US" sz="2000" dirty="0"/>
              <a:t>3. Linear Regression Model</a:t>
            </a:r>
            <a:br>
              <a:rPr lang="en-US" sz="2000" dirty="0"/>
            </a:br>
            <a:endParaRPr lang="en-US" sz="2000" dirty="0"/>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newspaper&#13;&#10;&#13;&#10;Description automatically generated">
            <a:extLst>
              <a:ext uri="{FF2B5EF4-FFF2-40B4-BE49-F238E27FC236}">
                <a16:creationId xmlns:a16="http://schemas.microsoft.com/office/drawing/2014/main" id="{FFC0335C-3DC9-894C-97D4-1CBEAEEA6DC6}"/>
              </a:ext>
            </a:extLst>
          </p:cNvPr>
          <p:cNvPicPr>
            <a:picLocks noGrp="1" noChangeAspect="1"/>
          </p:cNvPicPr>
          <p:nvPr>
            <p:ph idx="1"/>
          </p:nvPr>
        </p:nvPicPr>
        <p:blipFill>
          <a:blip r:embed="rId2"/>
          <a:stretch>
            <a:fillRect/>
          </a:stretch>
        </p:blipFill>
        <p:spPr>
          <a:xfrm>
            <a:off x="4924850" y="375557"/>
            <a:ext cx="6815389" cy="6172199"/>
          </a:xfrm>
        </p:spPr>
      </p:pic>
    </p:spTree>
    <p:extLst>
      <p:ext uri="{BB962C8B-B14F-4D97-AF65-F5344CB8AC3E}">
        <p14:creationId xmlns:p14="http://schemas.microsoft.com/office/powerpoint/2010/main" val="398091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FB9A-7BFC-FA4E-9A3F-EBA34D321D77}"/>
              </a:ext>
            </a:extLst>
          </p:cNvPr>
          <p:cNvSpPr>
            <a:spLocks noGrp="1"/>
          </p:cNvSpPr>
          <p:nvPr>
            <p:ph type="title"/>
          </p:nvPr>
        </p:nvSpPr>
        <p:spPr/>
        <p:txBody>
          <a:bodyPr/>
          <a:lstStyle/>
          <a:p>
            <a:r>
              <a:rPr lang="en-US" dirty="0"/>
              <a:t>Prices for next 6 months</a:t>
            </a:r>
          </a:p>
        </p:txBody>
      </p:sp>
      <p:sp>
        <p:nvSpPr>
          <p:cNvPr id="3" name="Content Placeholder 2">
            <a:extLst>
              <a:ext uri="{FF2B5EF4-FFF2-40B4-BE49-F238E27FC236}">
                <a16:creationId xmlns:a16="http://schemas.microsoft.com/office/drawing/2014/main" id="{71200503-F809-D644-92B8-669445C9DE01}"/>
              </a:ext>
            </a:extLst>
          </p:cNvPr>
          <p:cNvSpPr>
            <a:spLocks noGrp="1"/>
          </p:cNvSpPr>
          <p:nvPr>
            <p:ph idx="1"/>
          </p:nvPr>
        </p:nvSpPr>
        <p:spPr/>
        <p:txBody>
          <a:bodyPr/>
          <a:lstStyle/>
          <a:p>
            <a:r>
              <a:rPr lang="en-US" dirty="0"/>
              <a:t>Chose to apply Random Forest Regressor</a:t>
            </a:r>
          </a:p>
        </p:txBody>
      </p:sp>
      <p:pic>
        <p:nvPicPr>
          <p:cNvPr id="7" name="Picture 6" descr="A close up of a map&#13;&#10;&#13;&#10;Description automatically generated">
            <a:extLst>
              <a:ext uri="{FF2B5EF4-FFF2-40B4-BE49-F238E27FC236}">
                <a16:creationId xmlns:a16="http://schemas.microsoft.com/office/drawing/2014/main" id="{4B3B9026-0190-B549-AEF9-431AD885F61C}"/>
              </a:ext>
            </a:extLst>
          </p:cNvPr>
          <p:cNvPicPr>
            <a:picLocks noChangeAspect="1"/>
          </p:cNvPicPr>
          <p:nvPr/>
        </p:nvPicPr>
        <p:blipFill>
          <a:blip r:embed="rId3"/>
          <a:stretch>
            <a:fillRect/>
          </a:stretch>
        </p:blipFill>
        <p:spPr>
          <a:xfrm>
            <a:off x="3062513" y="2479219"/>
            <a:ext cx="6052457" cy="2987125"/>
          </a:xfrm>
          <a:prstGeom prst="rect">
            <a:avLst/>
          </a:prstGeom>
        </p:spPr>
      </p:pic>
    </p:spTree>
    <p:extLst>
      <p:ext uri="{BB962C8B-B14F-4D97-AF65-F5344CB8AC3E}">
        <p14:creationId xmlns:p14="http://schemas.microsoft.com/office/powerpoint/2010/main" val="114539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E446-A9DA-D447-8BED-DBDB07FEB458}"/>
              </a:ext>
            </a:extLst>
          </p:cNvPr>
          <p:cNvSpPr>
            <a:spLocks noGrp="1"/>
          </p:cNvSpPr>
          <p:nvPr>
            <p:ph type="title"/>
          </p:nvPr>
        </p:nvSpPr>
        <p:spPr>
          <a:xfrm>
            <a:off x="1451578" y="804519"/>
            <a:ext cx="9603275" cy="1049235"/>
          </a:xfrm>
        </p:spPr>
        <p:txBody>
          <a:bodyPr/>
          <a:lstStyle/>
          <a:p>
            <a:r>
              <a:rPr lang="en-US" dirty="0"/>
              <a:t>Correlation</a:t>
            </a:r>
          </a:p>
        </p:txBody>
      </p:sp>
      <p:sp>
        <p:nvSpPr>
          <p:cNvPr id="3" name="Content Placeholder 2">
            <a:extLst>
              <a:ext uri="{FF2B5EF4-FFF2-40B4-BE49-F238E27FC236}">
                <a16:creationId xmlns:a16="http://schemas.microsoft.com/office/drawing/2014/main" id="{420C8B93-EA19-9543-8329-0C12CFFB75DD}"/>
              </a:ext>
            </a:extLst>
          </p:cNvPr>
          <p:cNvSpPr>
            <a:spLocks noGrp="1"/>
          </p:cNvSpPr>
          <p:nvPr>
            <p:ph idx="1"/>
          </p:nvPr>
        </p:nvSpPr>
        <p:spPr>
          <a:xfrm>
            <a:off x="1451579" y="1853754"/>
            <a:ext cx="9603275" cy="3612591"/>
          </a:xfrm>
        </p:spPr>
        <p:txBody>
          <a:bodyPr/>
          <a:lstStyle/>
          <a:p>
            <a:r>
              <a:rPr lang="en-US" dirty="0"/>
              <a:t>Correlation between New York Harbor Conventional Gasoline and US Gulf Coast Conventional Gasoline = 0.9980294191948083</a:t>
            </a:r>
          </a:p>
          <a:p>
            <a:r>
              <a:rPr lang="en-US" dirty="0"/>
              <a:t>Strong positive correlation</a:t>
            </a:r>
          </a:p>
          <a:p>
            <a:r>
              <a:rPr lang="en-US" dirty="0"/>
              <a:t>Correlation matrix</a:t>
            </a:r>
          </a:p>
        </p:txBody>
      </p:sp>
      <p:pic>
        <p:nvPicPr>
          <p:cNvPr id="5" name="Picture 4" descr="A screenshot of a social media post&#13;&#10;&#13;&#10;Description automatically generated">
            <a:extLst>
              <a:ext uri="{FF2B5EF4-FFF2-40B4-BE49-F238E27FC236}">
                <a16:creationId xmlns:a16="http://schemas.microsoft.com/office/drawing/2014/main" id="{0CD2851C-6D19-D34C-AB09-9794A1E8616D}"/>
              </a:ext>
            </a:extLst>
          </p:cNvPr>
          <p:cNvPicPr>
            <a:picLocks noChangeAspect="1"/>
          </p:cNvPicPr>
          <p:nvPr/>
        </p:nvPicPr>
        <p:blipFill>
          <a:blip r:embed="rId3"/>
          <a:stretch>
            <a:fillRect/>
          </a:stretch>
        </p:blipFill>
        <p:spPr>
          <a:xfrm>
            <a:off x="4742742" y="2653428"/>
            <a:ext cx="6760088" cy="3085641"/>
          </a:xfrm>
          <a:prstGeom prst="rect">
            <a:avLst/>
          </a:prstGeom>
        </p:spPr>
      </p:pic>
      <p:pic>
        <p:nvPicPr>
          <p:cNvPr id="7" name="Picture 6" descr="A picture containing object&#13;&#10;&#13;&#10;Description automatically generated">
            <a:extLst>
              <a:ext uri="{FF2B5EF4-FFF2-40B4-BE49-F238E27FC236}">
                <a16:creationId xmlns:a16="http://schemas.microsoft.com/office/drawing/2014/main" id="{55285BA1-E13A-DB46-B760-99F40BE4EFBC}"/>
              </a:ext>
            </a:extLst>
          </p:cNvPr>
          <p:cNvPicPr>
            <a:picLocks noChangeAspect="1"/>
          </p:cNvPicPr>
          <p:nvPr/>
        </p:nvPicPr>
        <p:blipFill>
          <a:blip r:embed="rId4"/>
          <a:stretch>
            <a:fillRect/>
          </a:stretch>
        </p:blipFill>
        <p:spPr>
          <a:xfrm>
            <a:off x="1714414" y="3949499"/>
            <a:ext cx="2577981" cy="896453"/>
          </a:xfrm>
          <a:prstGeom prst="rect">
            <a:avLst/>
          </a:prstGeom>
        </p:spPr>
      </p:pic>
    </p:spTree>
    <p:extLst>
      <p:ext uri="{BB962C8B-B14F-4D97-AF65-F5344CB8AC3E}">
        <p14:creationId xmlns:p14="http://schemas.microsoft.com/office/powerpoint/2010/main" val="372187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2379765"/>
            <a:ext cx="9603275" cy="1049235"/>
          </a:xfrm>
        </p:spPr>
        <p:txBody>
          <a:bodyPr>
            <a:normAutofit/>
          </a:bodyPr>
          <a:lstStyle/>
          <a:p>
            <a:pPr algn="ctr"/>
            <a:r>
              <a:rPr lang="en-US" sz="4800" i="1" dirty="0"/>
              <a:t>Thankyou!</a:t>
            </a:r>
          </a:p>
        </p:txBody>
      </p:sp>
      <p:sp>
        <p:nvSpPr>
          <p:cNvPr id="3" name="Content Placeholder 2"/>
          <p:cNvSpPr>
            <a:spLocks noGrp="1"/>
          </p:cNvSpPr>
          <p:nvPr>
            <p:ph type="body" idx="1"/>
          </p:nvPr>
        </p:nvSpPr>
        <p:spPr>
          <a:xfrm>
            <a:off x="1451578" y="3429000"/>
            <a:ext cx="9603275" cy="3450613"/>
          </a:xfrm>
        </p:spPr>
        <p:txBody>
          <a:bodyPr>
            <a:normAutofit/>
          </a:bodyPr>
          <a:lstStyle/>
          <a:p>
            <a:endParaRPr dirty="0"/>
          </a:p>
        </p:txBody>
      </p:sp>
    </p:spTree>
    <p:extLst>
      <p:ext uri="{BB962C8B-B14F-4D97-AF65-F5344CB8AC3E}">
        <p14:creationId xmlns:p14="http://schemas.microsoft.com/office/powerpoint/2010/main" val="18793572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4476" y="1600199"/>
            <a:ext cx="3539266" cy="4297680"/>
          </a:xfrm>
        </p:spPr>
        <p:txBody>
          <a:bodyPr anchor="ctr">
            <a:normAutofit/>
          </a:bodyPr>
          <a:lstStyle/>
          <a:p>
            <a:r>
              <a:rPr lang="en-US" dirty="0"/>
              <a:t>Contents</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type="body" idx="1"/>
          </p:nvPr>
        </p:nvSpPr>
        <p:spPr>
          <a:xfrm>
            <a:off x="4924851" y="1600199"/>
            <a:ext cx="6130003" cy="4297680"/>
          </a:xfrm>
        </p:spPr>
        <p:txBody>
          <a:bodyPr anchor="ctr">
            <a:normAutofit/>
          </a:bodyPr>
          <a:lstStyle/>
          <a:p>
            <a:r>
              <a:rPr lang="en-US" dirty="0"/>
              <a:t>Introduction of dataset</a:t>
            </a:r>
          </a:p>
          <a:p>
            <a:r>
              <a:rPr lang="en-US" dirty="0"/>
              <a:t>Insights and external factors</a:t>
            </a:r>
          </a:p>
          <a:p>
            <a:r>
              <a:rPr lang="en-US" dirty="0"/>
              <a:t>Price prediction</a:t>
            </a:r>
          </a:p>
          <a:p>
            <a:r>
              <a:rPr lang="en-US" dirty="0"/>
              <a:t>Correlation between NY Harbor and US Gulf Coast</a:t>
            </a:r>
          </a:p>
          <a:p>
            <a:endParaRPr lang="en-US" dirty="0"/>
          </a:p>
        </p:txBody>
      </p:sp>
    </p:spTree>
    <p:extLst>
      <p:ext uri="{BB962C8B-B14F-4D97-AF65-F5344CB8AC3E}">
        <p14:creationId xmlns:p14="http://schemas.microsoft.com/office/powerpoint/2010/main" val="330561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4476" y="1600199"/>
            <a:ext cx="3539266" cy="4297680"/>
          </a:xfrm>
        </p:spPr>
        <p:txBody>
          <a:bodyPr anchor="ctr">
            <a:normAutofit/>
          </a:bodyPr>
          <a:lstStyle/>
          <a:p>
            <a:r>
              <a:rPr lang="en-US" sz="3000" dirty="0"/>
              <a:t>Introduction of dataset </a:t>
            </a:r>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24851" y="2148839"/>
            <a:ext cx="6130003" cy="4297680"/>
          </a:xfrm>
        </p:spPr>
        <p:txBody>
          <a:bodyPr anchor="ctr">
            <a:normAutofit/>
          </a:bodyPr>
          <a:lstStyle/>
          <a:p>
            <a:r>
              <a:rPr lang="en-US" dirty="0"/>
              <a:t>Data source - </a:t>
            </a:r>
            <a:r>
              <a:rPr lang="en-US" dirty="0">
                <a:hlinkClick r:id="rId2"/>
              </a:rPr>
              <a:t>https://www.eia.gov/dnav/pet/pet_pri_spt_s1_m.htm</a:t>
            </a:r>
            <a:endParaRPr lang="en-US" dirty="0"/>
          </a:p>
          <a:p>
            <a:r>
              <a:rPr lang="en-US" dirty="0"/>
              <a:t>Date range:1986 to 2019</a:t>
            </a:r>
          </a:p>
          <a:p>
            <a:r>
              <a:rPr lang="en-US" dirty="0"/>
              <a:t>Products: 'Crude Oil', 'Conventional Gasoline', 'RBOB Regular Gasoline', 'Heating Oil', 'Diesel Fuel', 'Kerosene Type Jet Fuel', 'Propane’</a:t>
            </a:r>
          </a:p>
          <a:p>
            <a:r>
              <a:rPr lang="en-US" dirty="0"/>
              <a:t>Performed analysis and prediction using ML on crude oil prices</a:t>
            </a:r>
          </a:p>
          <a:p>
            <a:endParaRPr lang="en-US" dirty="0"/>
          </a:p>
          <a:p>
            <a:endParaRPr lang="en-US" dirty="0"/>
          </a:p>
          <a:p>
            <a:endParaRPr dirty="0"/>
          </a:p>
        </p:txBody>
      </p:sp>
    </p:spTree>
    <p:extLst>
      <p:ext uri="{BB962C8B-B14F-4D97-AF65-F5344CB8AC3E}">
        <p14:creationId xmlns:p14="http://schemas.microsoft.com/office/powerpoint/2010/main" val="122946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D77-450A-0B40-BB09-FF861269390F}"/>
              </a:ext>
            </a:extLst>
          </p:cNvPr>
          <p:cNvSpPr>
            <a:spLocks noGrp="1"/>
          </p:cNvSpPr>
          <p:nvPr>
            <p:ph type="ctrTitle"/>
          </p:nvPr>
        </p:nvSpPr>
        <p:spPr>
          <a:xfrm>
            <a:off x="454478" y="1047227"/>
            <a:ext cx="11283043" cy="2541431"/>
          </a:xfrm>
        </p:spPr>
        <p:txBody>
          <a:bodyPr>
            <a:normAutofit/>
          </a:bodyPr>
          <a:lstStyle/>
          <a:p>
            <a:pPr algn="ctr"/>
            <a:r>
              <a:rPr lang="en-US" sz="5400" dirty="0"/>
              <a:t>INSIGHTS from data and </a:t>
            </a:r>
            <a:br>
              <a:rPr lang="en-US" sz="5400" dirty="0"/>
            </a:br>
            <a:r>
              <a:rPr lang="en-US" sz="5400" dirty="0"/>
              <a:t>how it relates to the external factors</a:t>
            </a:r>
          </a:p>
        </p:txBody>
      </p:sp>
      <p:sp>
        <p:nvSpPr>
          <p:cNvPr id="3" name="Subtitle 2">
            <a:extLst>
              <a:ext uri="{FF2B5EF4-FFF2-40B4-BE49-F238E27FC236}">
                <a16:creationId xmlns:a16="http://schemas.microsoft.com/office/drawing/2014/main" id="{2C0A5F4A-64A7-2645-AD47-58FE98C108DD}"/>
              </a:ext>
            </a:extLst>
          </p:cNvPr>
          <p:cNvSpPr>
            <a:spLocks noGrp="1"/>
          </p:cNvSpPr>
          <p:nvPr>
            <p:ph type="subTitle" idx="1"/>
          </p:nvPr>
        </p:nvSpPr>
        <p:spPr>
          <a:xfrm>
            <a:off x="2401452" y="5262033"/>
            <a:ext cx="8637072" cy="977621"/>
          </a:xfrm>
        </p:spPr>
        <p:txBody>
          <a:bodyPr/>
          <a:lstStyle/>
          <a:p>
            <a:endParaRPr lang="en-US" dirty="0"/>
          </a:p>
        </p:txBody>
      </p:sp>
    </p:spTree>
    <p:extLst>
      <p:ext uri="{BB962C8B-B14F-4D97-AF65-F5344CB8AC3E}">
        <p14:creationId xmlns:p14="http://schemas.microsoft.com/office/powerpoint/2010/main" val="25320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4176511" cy="1049235"/>
          </a:xfrm>
        </p:spPr>
        <p:txBody>
          <a:bodyPr>
            <a:normAutofit/>
          </a:bodyPr>
          <a:lstStyle/>
          <a:p>
            <a:r>
              <a:rPr lang="en-US" dirty="0"/>
              <a:t>Insight I</a:t>
            </a:r>
          </a:p>
        </p:txBody>
      </p:sp>
      <p:sp>
        <p:nvSpPr>
          <p:cNvPr id="3" name="Content Placeholder 2"/>
          <p:cNvSpPr>
            <a:spLocks noGrp="1"/>
          </p:cNvSpPr>
          <p:nvPr>
            <p:ph idx="1"/>
          </p:nvPr>
        </p:nvSpPr>
        <p:spPr>
          <a:xfrm>
            <a:off x="1451581" y="2015732"/>
            <a:ext cx="4172212" cy="3450613"/>
          </a:xfrm>
        </p:spPr>
        <p:txBody>
          <a:bodyPr>
            <a:normAutofit lnSpcReduction="10000"/>
          </a:bodyPr>
          <a:lstStyle/>
          <a:p>
            <a:r>
              <a:rPr lang="en-US" dirty="0"/>
              <a:t>Prices fell remarkably in the period 1997–1998 due to the slowdown of Asian economic growth and it was the lowest (11.35 $/barrel in December,1998) over the period of last12 years (1986-1998). </a:t>
            </a:r>
          </a:p>
          <a:p>
            <a:r>
              <a:rPr lang="en-US" dirty="0"/>
              <a:t>Source: </a:t>
            </a:r>
            <a:r>
              <a:rPr lang="en-US" dirty="0">
                <a:hlinkClick r:id="rId3"/>
              </a:rPr>
              <a:t>https://en.wikipedia.org/wiki/1997_Asian_financial_crisis</a:t>
            </a:r>
            <a:endParaRPr lang="en-US" dirty="0"/>
          </a:p>
        </p:txBody>
      </p:sp>
      <p:pic>
        <p:nvPicPr>
          <p:cNvPr id="5" name="Picture 4" descr="A close up of a map&#13;&#10;&#13;&#10;Description automatically generated">
            <a:extLst>
              <a:ext uri="{FF2B5EF4-FFF2-40B4-BE49-F238E27FC236}">
                <a16:creationId xmlns:a16="http://schemas.microsoft.com/office/drawing/2014/main" id="{BF6E7E70-E3AD-1043-B964-3C38F695F066}"/>
              </a:ext>
            </a:extLst>
          </p:cNvPr>
          <p:cNvPicPr>
            <a:picLocks noChangeAspect="1"/>
          </p:cNvPicPr>
          <p:nvPr/>
        </p:nvPicPr>
        <p:blipFill>
          <a:blip r:embed="rId4"/>
          <a:stretch>
            <a:fillRect/>
          </a:stretch>
        </p:blipFill>
        <p:spPr>
          <a:xfrm>
            <a:off x="5623793" y="2002917"/>
            <a:ext cx="5445260" cy="3501527"/>
          </a:xfrm>
          <a:prstGeom prst="rect">
            <a:avLst/>
          </a:prstGeom>
        </p:spPr>
      </p:pic>
    </p:spTree>
    <p:extLst>
      <p:ext uri="{BB962C8B-B14F-4D97-AF65-F5344CB8AC3E}">
        <p14:creationId xmlns:p14="http://schemas.microsoft.com/office/powerpoint/2010/main" val="363454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4176511" cy="1049235"/>
          </a:xfrm>
        </p:spPr>
        <p:txBody>
          <a:bodyPr>
            <a:normAutofit/>
          </a:bodyPr>
          <a:lstStyle/>
          <a:p>
            <a:r>
              <a:rPr lang="en-US" dirty="0"/>
              <a:t>Insight II</a:t>
            </a:r>
          </a:p>
        </p:txBody>
      </p:sp>
      <p:sp>
        <p:nvSpPr>
          <p:cNvPr id="3" name="Content Placeholder 2"/>
          <p:cNvSpPr>
            <a:spLocks noGrp="1"/>
          </p:cNvSpPr>
          <p:nvPr>
            <p:ph idx="1"/>
          </p:nvPr>
        </p:nvSpPr>
        <p:spPr>
          <a:xfrm>
            <a:off x="1451581" y="2015732"/>
            <a:ext cx="4172212" cy="3450613"/>
          </a:xfrm>
        </p:spPr>
        <p:txBody>
          <a:bodyPr>
            <a:normAutofit fontScale="92500" lnSpcReduction="10000"/>
          </a:bodyPr>
          <a:lstStyle/>
          <a:p>
            <a:r>
              <a:rPr lang="en-US" dirty="0"/>
              <a:t>Prices began to rise again from 2000. OPEC (Organization of Petroleum Export Countries) curtailed the production of crude oil by 4.2 million barrels per day between 2000 and 2001, resulting in an increase in crude oil prices.</a:t>
            </a:r>
          </a:p>
          <a:p>
            <a:r>
              <a:rPr lang="en-US" dirty="0"/>
              <a:t>Source: “OPEC move hits oil prices” </a:t>
            </a:r>
            <a:r>
              <a:rPr lang="en-US" dirty="0">
                <a:hlinkClick r:id="rId3"/>
              </a:rPr>
              <a:t>https://money.cnn.com/2000/03/29/worldbiz/opec_cut/</a:t>
            </a:r>
            <a:r>
              <a:rPr lang="en-US" dirty="0"/>
              <a:t> </a:t>
            </a:r>
          </a:p>
        </p:txBody>
      </p:sp>
      <p:pic>
        <p:nvPicPr>
          <p:cNvPr id="6" name="Picture 5" descr="A close up of a map&#13;&#10;&#13;&#10;Description automatically generated">
            <a:extLst>
              <a:ext uri="{FF2B5EF4-FFF2-40B4-BE49-F238E27FC236}">
                <a16:creationId xmlns:a16="http://schemas.microsoft.com/office/drawing/2014/main" id="{FD615FBF-9DD6-3941-8268-A150FF7DDA4B}"/>
              </a:ext>
            </a:extLst>
          </p:cNvPr>
          <p:cNvPicPr>
            <a:picLocks noChangeAspect="1"/>
          </p:cNvPicPr>
          <p:nvPr/>
        </p:nvPicPr>
        <p:blipFill>
          <a:blip r:embed="rId4"/>
          <a:stretch>
            <a:fillRect/>
          </a:stretch>
        </p:blipFill>
        <p:spPr>
          <a:xfrm>
            <a:off x="5623793" y="2026173"/>
            <a:ext cx="5479636" cy="3450613"/>
          </a:xfrm>
          <a:prstGeom prst="rect">
            <a:avLst/>
          </a:prstGeom>
        </p:spPr>
      </p:pic>
    </p:spTree>
    <p:extLst>
      <p:ext uri="{BB962C8B-B14F-4D97-AF65-F5344CB8AC3E}">
        <p14:creationId xmlns:p14="http://schemas.microsoft.com/office/powerpoint/2010/main" val="325511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4176511" cy="1049235"/>
          </a:xfrm>
        </p:spPr>
        <p:txBody>
          <a:bodyPr>
            <a:normAutofit/>
          </a:bodyPr>
          <a:lstStyle/>
          <a:p>
            <a:r>
              <a:rPr lang="en-US" dirty="0"/>
              <a:t>Insight III</a:t>
            </a:r>
          </a:p>
        </p:txBody>
      </p:sp>
      <p:sp>
        <p:nvSpPr>
          <p:cNvPr id="3" name="Content Placeholder 2"/>
          <p:cNvSpPr>
            <a:spLocks noGrp="1"/>
          </p:cNvSpPr>
          <p:nvPr>
            <p:ph idx="1"/>
          </p:nvPr>
        </p:nvSpPr>
        <p:spPr>
          <a:xfrm>
            <a:off x="1423869" y="2011262"/>
            <a:ext cx="4755257" cy="3622096"/>
          </a:xfrm>
        </p:spPr>
        <p:txBody>
          <a:bodyPr>
            <a:normAutofit fontScale="85000" lnSpcReduction="10000"/>
          </a:bodyPr>
          <a:lstStyle/>
          <a:p>
            <a:r>
              <a:rPr lang="en-US" dirty="0"/>
              <a:t>In 2001, 9/11 attack and the invasion of Iraq raised concerns about the stability of the Middle East’s production which caused a dip in prices.</a:t>
            </a:r>
          </a:p>
          <a:p>
            <a:r>
              <a:rPr lang="en-US" dirty="0"/>
              <a:t>Then, Crude oil prices kept rising for a variety of reasons including North Korea’s missile launches, the crisis between Israel and Lebanon and Iranian nuclear brinksmanship. </a:t>
            </a:r>
          </a:p>
          <a:p>
            <a:r>
              <a:rPr lang="en-US" dirty="0"/>
              <a:t>Source: 2000s energy crisis </a:t>
            </a:r>
            <a:r>
              <a:rPr lang="en-US" dirty="0">
                <a:hlinkClick r:id="rId3"/>
              </a:rPr>
              <a:t>https://en.wikipedia.org/wiki/2000s_energy_crisis</a:t>
            </a:r>
            <a:r>
              <a:rPr lang="en-US" dirty="0"/>
              <a:t> </a:t>
            </a:r>
          </a:p>
        </p:txBody>
      </p:sp>
      <p:pic>
        <p:nvPicPr>
          <p:cNvPr id="8" name="Picture 7" descr="A close up of a map&#13;&#10;&#13;&#10;Description automatically generated">
            <a:extLst>
              <a:ext uri="{FF2B5EF4-FFF2-40B4-BE49-F238E27FC236}">
                <a16:creationId xmlns:a16="http://schemas.microsoft.com/office/drawing/2014/main" id="{DAEC3051-680D-D243-B615-71534E6E9A5C}"/>
              </a:ext>
            </a:extLst>
          </p:cNvPr>
          <p:cNvPicPr>
            <a:picLocks noChangeAspect="1"/>
          </p:cNvPicPr>
          <p:nvPr/>
        </p:nvPicPr>
        <p:blipFill>
          <a:blip r:embed="rId4"/>
          <a:stretch>
            <a:fillRect/>
          </a:stretch>
        </p:blipFill>
        <p:spPr>
          <a:xfrm>
            <a:off x="6094410" y="2011262"/>
            <a:ext cx="5130222" cy="3253465"/>
          </a:xfrm>
          <a:prstGeom prst="rect">
            <a:avLst/>
          </a:prstGeom>
        </p:spPr>
      </p:pic>
    </p:spTree>
    <p:extLst>
      <p:ext uri="{BB962C8B-B14F-4D97-AF65-F5344CB8AC3E}">
        <p14:creationId xmlns:p14="http://schemas.microsoft.com/office/powerpoint/2010/main" val="313971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4176511" cy="1049235"/>
          </a:xfrm>
        </p:spPr>
        <p:txBody>
          <a:bodyPr>
            <a:normAutofit/>
          </a:bodyPr>
          <a:lstStyle/>
          <a:p>
            <a:r>
              <a:rPr lang="en-US" dirty="0"/>
              <a:t>Insight IV</a:t>
            </a:r>
          </a:p>
        </p:txBody>
      </p:sp>
      <p:sp>
        <p:nvSpPr>
          <p:cNvPr id="3" name="Content Placeholder 2"/>
          <p:cNvSpPr>
            <a:spLocks noGrp="1"/>
          </p:cNvSpPr>
          <p:nvPr>
            <p:ph idx="1"/>
          </p:nvPr>
        </p:nvSpPr>
        <p:spPr>
          <a:xfrm>
            <a:off x="1451581" y="2015732"/>
            <a:ext cx="4172212" cy="3450613"/>
          </a:xfrm>
        </p:spPr>
        <p:txBody>
          <a:bodyPr>
            <a:normAutofit fontScale="92500" lnSpcReduction="20000"/>
          </a:bodyPr>
          <a:lstStyle/>
          <a:p>
            <a:r>
              <a:rPr lang="en-US" dirty="0"/>
              <a:t>In July 2008,  it reached its peak point(133.37 $/barrel), which was also the highest price in last 22 years (1986-2008)</a:t>
            </a:r>
          </a:p>
          <a:p>
            <a:r>
              <a:rPr lang="en-US" dirty="0"/>
              <a:t>Then came the global financial crisis when prices plummet 78.1% from July to December (41 $/barrel)</a:t>
            </a:r>
          </a:p>
          <a:p>
            <a:r>
              <a:rPr lang="en-US" dirty="0"/>
              <a:t>Source: </a:t>
            </a:r>
            <a:r>
              <a:rPr lang="en-US" dirty="0">
                <a:hlinkClick r:id="rId3"/>
              </a:rPr>
              <a:t>https://en.wikipedia.org/wiki/Financial_crisis_of_2007%E2%80%932008</a:t>
            </a:r>
            <a:r>
              <a:rPr lang="en-US" dirty="0"/>
              <a:t> </a:t>
            </a:r>
          </a:p>
        </p:txBody>
      </p:sp>
      <p:pic>
        <p:nvPicPr>
          <p:cNvPr id="6" name="Picture 5" descr="A close up of a map&#13;&#10;&#13;&#10;Description automatically generated">
            <a:extLst>
              <a:ext uri="{FF2B5EF4-FFF2-40B4-BE49-F238E27FC236}">
                <a16:creationId xmlns:a16="http://schemas.microsoft.com/office/drawing/2014/main" id="{607A3FA4-47B7-784A-9AB8-6B5AC86F9A7D}"/>
              </a:ext>
            </a:extLst>
          </p:cNvPr>
          <p:cNvPicPr>
            <a:picLocks noChangeAspect="1"/>
          </p:cNvPicPr>
          <p:nvPr/>
        </p:nvPicPr>
        <p:blipFill>
          <a:blip r:embed="rId4"/>
          <a:stretch>
            <a:fillRect/>
          </a:stretch>
        </p:blipFill>
        <p:spPr>
          <a:xfrm>
            <a:off x="5623793" y="2015731"/>
            <a:ext cx="5396759" cy="3450613"/>
          </a:xfrm>
          <a:prstGeom prst="rect">
            <a:avLst/>
          </a:prstGeom>
        </p:spPr>
      </p:pic>
    </p:spTree>
    <p:extLst>
      <p:ext uri="{BB962C8B-B14F-4D97-AF65-F5344CB8AC3E}">
        <p14:creationId xmlns:p14="http://schemas.microsoft.com/office/powerpoint/2010/main" val="3406243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20"/>
            <a:ext cx="4176511" cy="1049235"/>
          </a:xfrm>
        </p:spPr>
        <p:txBody>
          <a:bodyPr>
            <a:normAutofit/>
          </a:bodyPr>
          <a:lstStyle/>
          <a:p>
            <a:r>
              <a:rPr lang="en-US" dirty="0"/>
              <a:t>Insight V</a:t>
            </a:r>
          </a:p>
        </p:txBody>
      </p:sp>
      <p:sp>
        <p:nvSpPr>
          <p:cNvPr id="3" name="Content Placeholder 2"/>
          <p:cNvSpPr>
            <a:spLocks noGrp="1"/>
          </p:cNvSpPr>
          <p:nvPr>
            <p:ph idx="1"/>
          </p:nvPr>
        </p:nvSpPr>
        <p:spPr>
          <a:xfrm>
            <a:off x="1396159" y="2011262"/>
            <a:ext cx="4642831" cy="3622096"/>
          </a:xfrm>
        </p:spPr>
        <p:txBody>
          <a:bodyPr>
            <a:normAutofit fontScale="85000" lnSpcReduction="10000"/>
          </a:bodyPr>
          <a:lstStyle/>
          <a:p>
            <a:r>
              <a:rPr lang="en-US" dirty="0"/>
              <a:t>In 2014, prices crashed again from July to December due to strong production in the United States and Russia. OPEC’s November decision to maintain production further damaged the market heading into 2015. </a:t>
            </a:r>
          </a:p>
          <a:p>
            <a:r>
              <a:rPr lang="en-US" dirty="0"/>
              <a:t>January 2016, the prices were lowest again (31.68 $/barrel) over the last 12 years (2003-Jan 2016)</a:t>
            </a:r>
          </a:p>
          <a:p>
            <a:r>
              <a:rPr lang="en-US" dirty="0"/>
              <a:t>Source: “OPEC starts a price war with the US” </a:t>
            </a:r>
            <a:r>
              <a:rPr lang="en-US" dirty="0">
                <a:hlinkClick r:id="rId3"/>
              </a:rPr>
              <a:t>https://www.vox.com/2014/11/28/7302827/oil-prices-opec</a:t>
            </a:r>
            <a:r>
              <a:rPr lang="en-US" dirty="0"/>
              <a:t> </a:t>
            </a:r>
          </a:p>
        </p:txBody>
      </p:sp>
      <p:pic>
        <p:nvPicPr>
          <p:cNvPr id="6" name="Picture 5" descr="A close up of a map&#13;&#10;&#13;&#10;Description automatically generated">
            <a:extLst>
              <a:ext uri="{FF2B5EF4-FFF2-40B4-BE49-F238E27FC236}">
                <a16:creationId xmlns:a16="http://schemas.microsoft.com/office/drawing/2014/main" id="{B0B0434D-4FE2-654E-ADEF-C3C18ECBDC10}"/>
              </a:ext>
            </a:extLst>
          </p:cNvPr>
          <p:cNvPicPr>
            <a:picLocks noChangeAspect="1"/>
          </p:cNvPicPr>
          <p:nvPr/>
        </p:nvPicPr>
        <p:blipFill>
          <a:blip r:embed="rId4"/>
          <a:stretch>
            <a:fillRect/>
          </a:stretch>
        </p:blipFill>
        <p:spPr>
          <a:xfrm>
            <a:off x="5941216" y="1944032"/>
            <a:ext cx="5122463" cy="3251423"/>
          </a:xfrm>
          <a:prstGeom prst="rect">
            <a:avLst/>
          </a:prstGeom>
        </p:spPr>
      </p:pic>
    </p:spTree>
    <p:extLst>
      <p:ext uri="{BB962C8B-B14F-4D97-AF65-F5344CB8AC3E}">
        <p14:creationId xmlns:p14="http://schemas.microsoft.com/office/powerpoint/2010/main" val="11639368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465</TotalTime>
  <Words>543</Words>
  <Application>Microsoft Macintosh PowerPoint</Application>
  <PresentationFormat>Widescreen</PresentationFormat>
  <Paragraphs>64</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Analysis and prediction of Crude oil prices</vt:lpstr>
      <vt:lpstr>Contents</vt:lpstr>
      <vt:lpstr>Introduction of dataset </vt:lpstr>
      <vt:lpstr>INSIGHTS from data and  how it relates to the external factors</vt:lpstr>
      <vt:lpstr>Insight I</vt:lpstr>
      <vt:lpstr>Insight II</vt:lpstr>
      <vt:lpstr>Insight III</vt:lpstr>
      <vt:lpstr>Insight IV</vt:lpstr>
      <vt:lpstr>Insight V</vt:lpstr>
      <vt:lpstr>Crude oil price prediction</vt:lpstr>
      <vt:lpstr>ML Models  1. Random Forest Regressor 2. Decision Tree Regressor 3. Linear Regression Model </vt:lpstr>
      <vt:lpstr>Prices for next 6 months</vt:lpstr>
      <vt:lpstr>Correlation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Microsoft Office User</dc:creator>
  <cp:lastModifiedBy>Microsoft Office User</cp:lastModifiedBy>
  <cp:revision>19</cp:revision>
  <dcterms:created xsi:type="dcterms:W3CDTF">2019-02-21T23:22:33Z</dcterms:created>
  <dcterms:modified xsi:type="dcterms:W3CDTF">2019-02-22T07:07:38Z</dcterms:modified>
</cp:coreProperties>
</file>