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67" r:id="rId5"/>
    <p:sldId id="268" r:id="rId6"/>
    <p:sldId id="269" r:id="rId7"/>
    <p:sldId id="270" r:id="rId8"/>
    <p:sldId id="271" r:id="rId9"/>
    <p:sldId id="272" r:id="rId10"/>
    <p:sldId id="273" r:id="rId11"/>
    <p:sldId id="274" r:id="rId12"/>
    <p:sldId id="275" r:id="rId13"/>
    <p:sldId id="276" r:id="rId14"/>
    <p:sldId id="261" r:id="rId15"/>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70" autoAdjust="0"/>
  </p:normalViewPr>
  <p:slideViewPr>
    <p:cSldViewPr snapToGrid="0">
      <p:cViewPr>
        <p:scale>
          <a:sx n="100" d="100"/>
          <a:sy n="100" d="100"/>
        </p:scale>
        <p:origin x="946"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0"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a:t>[</a:t>
            </a:r>
            <a:r>
              <a:rPr lang="en-US" dirty="0"/>
              <a:t>VAN DUONG NGO]</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a:t>
            </a:r>
            <a:r>
              <a:rPr lang="en-GB" dirty="0"/>
              <a:t>Development</a:t>
            </a:r>
            <a:endParaRPr dirty="0"/>
          </a:p>
        </p:txBody>
      </p:sp>
      <p:sp>
        <p:nvSpPr>
          <p:cNvPr id="132" name="Shape 81"/>
          <p:cNvSpPr/>
          <p:nvPr/>
        </p:nvSpPr>
        <p:spPr>
          <a:xfrm>
            <a:off x="205025" y="787804"/>
            <a:ext cx="4427935"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RFM RESULT FOR THE DATABASE</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6" name="TextBox 5">
            <a:extLst>
              <a:ext uri="{FF2B5EF4-FFF2-40B4-BE49-F238E27FC236}">
                <a16:creationId xmlns:a16="http://schemas.microsoft.com/office/drawing/2014/main" id="{E5A07E60-0827-497D-97D1-576A30A6AA26}"/>
              </a:ext>
            </a:extLst>
          </p:cNvPr>
          <p:cNvSpPr txBox="1"/>
          <p:nvPr/>
        </p:nvSpPr>
        <p:spPr>
          <a:xfrm>
            <a:off x="205025" y="1304131"/>
            <a:ext cx="8420815"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rgbClr val="1D1D1D"/>
                </a:solidFill>
                <a:latin typeface="Rubik"/>
              </a:rPr>
              <a:t>Using quartiles to define the scales for each attribute, codes are then generated to determine customer loyalty. Specifically: 444 - customers who buy most recently, most often and spend the most; 111 - customers have the longest last purchase, buy the least often, and consume the least. </a:t>
            </a:r>
          </a:p>
        </p:txBody>
      </p:sp>
      <p:pic>
        <p:nvPicPr>
          <p:cNvPr id="3" name="Picture 2" descr="Chart, treemap chart&#10;&#10;Description automatically generated">
            <a:extLst>
              <a:ext uri="{FF2B5EF4-FFF2-40B4-BE49-F238E27FC236}">
                <a16:creationId xmlns:a16="http://schemas.microsoft.com/office/drawing/2014/main" id="{E1AC1EE6-F28E-4925-A6FB-AAB73F856A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71463" y="2394731"/>
            <a:ext cx="4372537" cy="2748769"/>
          </a:xfrm>
          <a:prstGeom prst="rect">
            <a:avLst/>
          </a:prstGeom>
        </p:spPr>
      </p:pic>
      <p:sp>
        <p:nvSpPr>
          <p:cNvPr id="4" name="TextBox 3">
            <a:extLst>
              <a:ext uri="{FF2B5EF4-FFF2-40B4-BE49-F238E27FC236}">
                <a16:creationId xmlns:a16="http://schemas.microsoft.com/office/drawing/2014/main" id="{F5B68D8A-1C04-4991-A33D-C2935B26A083}"/>
              </a:ext>
            </a:extLst>
          </p:cNvPr>
          <p:cNvSpPr txBox="1"/>
          <p:nvPr/>
        </p:nvSpPr>
        <p:spPr>
          <a:xfrm>
            <a:off x="247919" y="2395364"/>
            <a:ext cx="4167513"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lgn="just">
              <a:buFont typeface="Arial" panose="020B0604020202020204" pitchFamily="34" charset="0"/>
              <a:buChar char="•"/>
            </a:pPr>
            <a:r>
              <a:rPr lang="en-US" dirty="0">
                <a:solidFill>
                  <a:srgbClr val="1D1D1D"/>
                </a:solidFill>
                <a:latin typeface="Rubik"/>
              </a:rPr>
              <a:t>There are 4 types of customer title that is identified respectively: </a:t>
            </a:r>
            <a:r>
              <a:rPr lang="en-US" b="1" i="1" dirty="0">
                <a:solidFill>
                  <a:srgbClr val="1D1D1D"/>
                </a:solidFill>
                <a:latin typeface="Rubik"/>
              </a:rPr>
              <a:t>Platinum, Gold, Silver, Bronze</a:t>
            </a:r>
          </a:p>
          <a:p>
            <a:pPr algn="just"/>
            <a:endParaRPr lang="en-US" b="1" i="1" dirty="0">
              <a:solidFill>
                <a:srgbClr val="1D1D1D"/>
              </a:solidFill>
              <a:latin typeface="Rubik"/>
            </a:endParaRPr>
          </a:p>
          <a:p>
            <a:pPr marL="285750" indent="-285750" algn="just">
              <a:buFont typeface="Arial" panose="020B0604020202020204" pitchFamily="34" charset="0"/>
              <a:buChar char="•"/>
            </a:pPr>
            <a:r>
              <a:rPr lang="en-US" dirty="0">
                <a:solidFill>
                  <a:srgbClr val="1D1D1D"/>
                </a:solidFill>
                <a:latin typeface="Rubik"/>
              </a:rPr>
              <a:t>The largest customer group is the Bronze group (1011 people). The most preferred customer group (Platinum) is the customer group with the fewest members with only 818 people, 1 person less than the Silver group. Gold group ranked second with 847 people</a:t>
            </a:r>
            <a:endParaRPr lang="en-GB" dirty="0">
              <a:solidFill>
                <a:srgbClr val="1D1D1D"/>
              </a:solidFill>
              <a:latin typeface="Rubik"/>
            </a:endParaRPr>
          </a:p>
        </p:txBody>
      </p:sp>
    </p:spTree>
    <p:extLst>
      <p:ext uri="{BB962C8B-B14F-4D97-AF65-F5344CB8AC3E}">
        <p14:creationId xmlns:p14="http://schemas.microsoft.com/office/powerpoint/2010/main" val="58268241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a:t>
            </a:r>
            <a:r>
              <a:rPr lang="en-GB" dirty="0"/>
              <a:t>Development</a:t>
            </a:r>
            <a:endParaRPr dirty="0"/>
          </a:p>
        </p:txBody>
      </p:sp>
      <p:sp>
        <p:nvSpPr>
          <p:cNvPr id="132" name="Shape 81"/>
          <p:cNvSpPr/>
          <p:nvPr/>
        </p:nvSpPr>
        <p:spPr>
          <a:xfrm>
            <a:off x="205025" y="787804"/>
            <a:ext cx="7620715"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CUSTOMER’S PURCHASING BEHAVIOUR ANALYSIS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4" name="TextBox 3">
            <a:extLst>
              <a:ext uri="{FF2B5EF4-FFF2-40B4-BE49-F238E27FC236}">
                <a16:creationId xmlns:a16="http://schemas.microsoft.com/office/drawing/2014/main" id="{F5B68D8A-1C04-4991-A33D-C2935B26A083}"/>
              </a:ext>
            </a:extLst>
          </p:cNvPr>
          <p:cNvSpPr txBox="1"/>
          <p:nvPr/>
        </p:nvSpPr>
        <p:spPr>
          <a:xfrm>
            <a:off x="205025" y="1549544"/>
            <a:ext cx="3582115" cy="2677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lgn="just">
              <a:buFont typeface="Arial" panose="020B0604020202020204" pitchFamily="34" charset="0"/>
              <a:buChar char="•"/>
            </a:pPr>
            <a:r>
              <a:rPr lang="en-US" dirty="0">
                <a:solidFill>
                  <a:srgbClr val="1D1D1D"/>
                </a:solidFill>
                <a:latin typeface="Rubik"/>
              </a:rPr>
              <a:t>In general, it is easy to see that Recency and Monetary have a negative relationship. Customers who purchased most recently bring more revenue to the company than customers who have last purchases for a long time ago.</a:t>
            </a:r>
          </a:p>
          <a:p>
            <a:pPr marL="285750" indent="-285750" algn="just">
              <a:buFont typeface="Arial" panose="020B0604020202020204" pitchFamily="34" charset="0"/>
              <a:buChar char="•"/>
            </a:pPr>
            <a:endParaRPr lang="en-US" dirty="0">
              <a:solidFill>
                <a:srgbClr val="1D1D1D"/>
              </a:solidFill>
              <a:latin typeface="Rubik"/>
            </a:endParaRPr>
          </a:p>
          <a:p>
            <a:pPr marL="285750" indent="-285750" algn="just">
              <a:buFont typeface="Arial" panose="020B0604020202020204" pitchFamily="34" charset="0"/>
              <a:buChar char="•"/>
            </a:pPr>
            <a:r>
              <a:rPr lang="en-US" dirty="0">
                <a:solidFill>
                  <a:srgbClr val="1D1D1D"/>
                </a:solidFill>
                <a:latin typeface="Rubik"/>
              </a:rPr>
              <a:t>Customers purchased less than 100 days ago spent more money than people buying over than 200 days</a:t>
            </a:r>
          </a:p>
          <a:p>
            <a:pPr marL="285750" indent="-285750" algn="just">
              <a:buFont typeface="Arial" panose="020B0604020202020204" pitchFamily="34" charset="0"/>
              <a:buChar char="•"/>
            </a:pPr>
            <a:endParaRPr lang="en-US" dirty="0">
              <a:solidFill>
                <a:srgbClr val="1D1D1D"/>
              </a:solidFill>
              <a:latin typeface="Rubik"/>
            </a:endParaRPr>
          </a:p>
          <a:p>
            <a:pPr marL="285750" indent="-285750" algn="just">
              <a:buFont typeface="Arial" panose="020B0604020202020204" pitchFamily="34" charset="0"/>
              <a:buChar char="•"/>
            </a:pPr>
            <a:endParaRPr lang="en-GB" dirty="0">
              <a:solidFill>
                <a:srgbClr val="1D1D1D"/>
              </a:solidFill>
              <a:latin typeface="Rubik"/>
            </a:endParaRPr>
          </a:p>
        </p:txBody>
      </p:sp>
      <p:pic>
        <p:nvPicPr>
          <p:cNvPr id="5" name="Picture 4" descr="Chart, scatter chart&#10;&#10;Description automatically generated">
            <a:extLst>
              <a:ext uri="{FF2B5EF4-FFF2-40B4-BE49-F238E27FC236}">
                <a16:creationId xmlns:a16="http://schemas.microsoft.com/office/drawing/2014/main" id="{94CB3002-1137-4152-B6C2-B58F9C40A0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604" y="1478281"/>
            <a:ext cx="4997754" cy="3002280"/>
          </a:xfrm>
          <a:prstGeom prst="rect">
            <a:avLst/>
          </a:prstGeom>
        </p:spPr>
      </p:pic>
    </p:spTree>
    <p:extLst>
      <p:ext uri="{BB962C8B-B14F-4D97-AF65-F5344CB8AC3E}">
        <p14:creationId xmlns:p14="http://schemas.microsoft.com/office/powerpoint/2010/main" val="164412189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a:t>
            </a:r>
            <a:r>
              <a:rPr lang="en-GB" dirty="0"/>
              <a:t>Development</a:t>
            </a:r>
            <a:endParaRPr dirty="0"/>
          </a:p>
        </p:txBody>
      </p:sp>
      <p:sp>
        <p:nvSpPr>
          <p:cNvPr id="132" name="Shape 81"/>
          <p:cNvSpPr/>
          <p:nvPr/>
        </p:nvSpPr>
        <p:spPr>
          <a:xfrm>
            <a:off x="205025" y="787804"/>
            <a:ext cx="7620715"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CUSTOMER’S PURCHASING BEHAVIOUR ANALYSIS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4" name="TextBox 3">
            <a:extLst>
              <a:ext uri="{FF2B5EF4-FFF2-40B4-BE49-F238E27FC236}">
                <a16:creationId xmlns:a16="http://schemas.microsoft.com/office/drawing/2014/main" id="{F5B68D8A-1C04-4991-A33D-C2935B26A083}"/>
              </a:ext>
            </a:extLst>
          </p:cNvPr>
          <p:cNvSpPr txBox="1"/>
          <p:nvPr/>
        </p:nvSpPr>
        <p:spPr>
          <a:xfrm>
            <a:off x="205025" y="1549544"/>
            <a:ext cx="3582115" cy="24622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lgn="just">
              <a:buFont typeface="Arial" panose="020B0604020202020204" pitchFamily="34" charset="0"/>
              <a:buChar char="•"/>
            </a:pPr>
            <a:r>
              <a:rPr lang="en-US" dirty="0">
                <a:solidFill>
                  <a:srgbClr val="1D1D1D"/>
                </a:solidFill>
                <a:latin typeface="Rubik"/>
              </a:rPr>
              <a:t>The relationship between Frequency and Monetary is quite complicated. Specifically, customers tend to spend money increasing gradually from the 1st to the 10th time. However, there is a decrease in the amount per purchase after 10 purchases.</a:t>
            </a:r>
          </a:p>
          <a:p>
            <a:pPr marL="285750" indent="-285750" algn="just">
              <a:buFont typeface="Arial" panose="020B0604020202020204" pitchFamily="34" charset="0"/>
              <a:buChar char="•"/>
            </a:pPr>
            <a:endParaRPr lang="en-US" dirty="0">
              <a:solidFill>
                <a:srgbClr val="1D1D1D"/>
              </a:solidFill>
              <a:latin typeface="Rubik"/>
            </a:endParaRPr>
          </a:p>
          <a:p>
            <a:pPr marL="285750" indent="-285750" algn="just">
              <a:buFont typeface="Arial" panose="020B0604020202020204" pitchFamily="34" charset="0"/>
              <a:buChar char="•"/>
            </a:pPr>
            <a:r>
              <a:rPr lang="en-US" dirty="0">
                <a:solidFill>
                  <a:srgbClr val="1D1D1D"/>
                </a:solidFill>
                <a:latin typeface="Rubik"/>
              </a:rPr>
              <a:t>However, it can be seen that, customer spent over 8000$ tend to buy more frequently (usually from 6 to 13 times)</a:t>
            </a:r>
          </a:p>
          <a:p>
            <a:pPr marL="285750" indent="-285750" algn="just">
              <a:buFont typeface="Arial" panose="020B0604020202020204" pitchFamily="34" charset="0"/>
              <a:buChar char="•"/>
            </a:pPr>
            <a:endParaRPr lang="en-GB" dirty="0">
              <a:solidFill>
                <a:srgbClr val="1D1D1D"/>
              </a:solidFill>
              <a:latin typeface="Rubik"/>
            </a:endParaRPr>
          </a:p>
        </p:txBody>
      </p:sp>
      <p:pic>
        <p:nvPicPr>
          <p:cNvPr id="3" name="Picture 2" descr="Chart&#10;&#10;Description automatically generated">
            <a:extLst>
              <a:ext uri="{FF2B5EF4-FFF2-40B4-BE49-F238E27FC236}">
                <a16:creationId xmlns:a16="http://schemas.microsoft.com/office/drawing/2014/main" id="{DB6270E3-12DE-4E18-A06B-325768868D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1940" y="1370919"/>
            <a:ext cx="5052060" cy="3034903"/>
          </a:xfrm>
          <a:prstGeom prst="rect">
            <a:avLst/>
          </a:prstGeom>
        </p:spPr>
      </p:pic>
    </p:spTree>
    <p:extLst>
      <p:ext uri="{BB962C8B-B14F-4D97-AF65-F5344CB8AC3E}">
        <p14:creationId xmlns:p14="http://schemas.microsoft.com/office/powerpoint/2010/main" val="200658909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a:t>
            </a:r>
            <a:r>
              <a:rPr lang="en-GB" dirty="0"/>
              <a:t>Development</a:t>
            </a:r>
            <a:endParaRPr dirty="0"/>
          </a:p>
        </p:txBody>
      </p:sp>
      <p:sp>
        <p:nvSpPr>
          <p:cNvPr id="132" name="Shape 81"/>
          <p:cNvSpPr/>
          <p:nvPr/>
        </p:nvSpPr>
        <p:spPr>
          <a:xfrm>
            <a:off x="205025" y="787804"/>
            <a:ext cx="7620715"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CUSTOMER’S PURCHASING BEHAVIOUR ANALYSIS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4" name="TextBox 3">
            <a:extLst>
              <a:ext uri="{FF2B5EF4-FFF2-40B4-BE49-F238E27FC236}">
                <a16:creationId xmlns:a16="http://schemas.microsoft.com/office/drawing/2014/main" id="{F5B68D8A-1C04-4991-A33D-C2935B26A083}"/>
              </a:ext>
            </a:extLst>
          </p:cNvPr>
          <p:cNvSpPr txBox="1"/>
          <p:nvPr/>
        </p:nvSpPr>
        <p:spPr>
          <a:xfrm>
            <a:off x="205025" y="1549544"/>
            <a:ext cx="3582115" cy="28930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lgn="just">
              <a:buFont typeface="Arial" panose="020B0604020202020204" pitchFamily="34" charset="0"/>
              <a:buChar char="•"/>
            </a:pPr>
            <a:r>
              <a:rPr lang="en-US" dirty="0">
                <a:solidFill>
                  <a:srgbClr val="1D1D1D"/>
                </a:solidFill>
                <a:latin typeface="Rubik"/>
              </a:rPr>
              <a:t>There is a negative relationship between Recency and Frequency. It means the more recently people come to buy items, the more frequently they have visited for purchases.</a:t>
            </a:r>
          </a:p>
          <a:p>
            <a:pPr marL="285750" indent="-285750" algn="just">
              <a:buFont typeface="Arial" panose="020B0604020202020204" pitchFamily="34" charset="0"/>
              <a:buChar char="•"/>
            </a:pPr>
            <a:endParaRPr lang="en-US" dirty="0">
              <a:solidFill>
                <a:srgbClr val="1D1D1D"/>
              </a:solidFill>
              <a:latin typeface="Rubik"/>
            </a:endParaRPr>
          </a:p>
          <a:p>
            <a:pPr marL="285750" indent="-285750" algn="just">
              <a:buFont typeface="Arial" panose="020B0604020202020204" pitchFamily="34" charset="0"/>
              <a:buChar char="•"/>
            </a:pPr>
            <a:r>
              <a:rPr lang="en-US" dirty="0">
                <a:solidFill>
                  <a:srgbClr val="1D1D1D"/>
                </a:solidFill>
                <a:latin typeface="Rubik"/>
              </a:rPr>
              <a:t>For example, customers having a low frequency level (2 times) bought something from around 350 days ago. Meanwhile, people with 14 times of purchase have the most recently purchase date (under 50 days)</a:t>
            </a:r>
          </a:p>
          <a:p>
            <a:pPr marL="285750" indent="-285750" algn="just">
              <a:buFont typeface="Arial" panose="020B0604020202020204" pitchFamily="34" charset="0"/>
              <a:buChar char="•"/>
            </a:pPr>
            <a:endParaRPr lang="en-GB" dirty="0">
              <a:solidFill>
                <a:srgbClr val="1D1D1D"/>
              </a:solidFill>
              <a:latin typeface="Rubik"/>
            </a:endParaRPr>
          </a:p>
        </p:txBody>
      </p:sp>
      <p:pic>
        <p:nvPicPr>
          <p:cNvPr id="5" name="Picture 4" descr="Chart, scatter chart&#10;&#10;Description automatically generated">
            <a:extLst>
              <a:ext uri="{FF2B5EF4-FFF2-40B4-BE49-F238E27FC236}">
                <a16:creationId xmlns:a16="http://schemas.microsoft.com/office/drawing/2014/main" id="{79797CB1-C541-4AF8-BB8E-7C87AFB0D8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31920" y="1517551"/>
            <a:ext cx="5212080" cy="3131031"/>
          </a:xfrm>
          <a:prstGeom prst="rect">
            <a:avLst/>
          </a:prstGeom>
        </p:spPr>
      </p:pic>
    </p:spTree>
    <p:extLst>
      <p:ext uri="{BB962C8B-B14F-4D97-AF65-F5344CB8AC3E}">
        <p14:creationId xmlns:p14="http://schemas.microsoft.com/office/powerpoint/2010/main" val="189424054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903697"/>
            <a:ext cx="8565600" cy="80172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t>Based on the above analysis, in 1000 new customers, people with the following characteristics </a:t>
            </a:r>
            <a:r>
              <a:rPr lang="en-US" sz="1800" i="0" dirty="0">
                <a:solidFill>
                  <a:srgbClr val="333333"/>
                </a:solidFill>
                <a:effectLst/>
                <a:latin typeface="Open Sans" panose="020B0606030504020204" pitchFamily="34" charset="0"/>
              </a:rPr>
              <a:t>should be targeted to drive the most value for the organization</a:t>
            </a:r>
            <a:r>
              <a:rPr lang="en-US" sz="1800" dirty="0">
                <a:solidFill>
                  <a:srgbClr val="333333"/>
                </a:solidFill>
                <a:latin typeface="Open Sans" panose="020B0606030504020204" pitchFamily="34" charset="0"/>
              </a:rPr>
              <a:t>:</a:t>
            </a:r>
            <a:endParaRPr sz="1800" dirty="0"/>
          </a:p>
        </p:txBody>
      </p:sp>
      <p:sp>
        <p:nvSpPr>
          <p:cNvPr id="151" name="Shape 100"/>
          <p:cNvSpPr/>
          <p:nvPr/>
        </p:nvSpPr>
        <p:spPr>
          <a:xfrm>
            <a:off x="205024" y="1696346"/>
            <a:ext cx="8664655" cy="265454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Demographic characteristics:</a:t>
            </a:r>
          </a:p>
          <a:p>
            <a:pPr lvl="2"/>
            <a:r>
              <a:rPr lang="en-US" dirty="0"/>
              <a:t>	</a:t>
            </a:r>
            <a:r>
              <a:rPr lang="en-US" i="1" dirty="0"/>
              <a:t>- Aged from 21 to 70</a:t>
            </a:r>
          </a:p>
          <a:p>
            <a:pPr lvl="2"/>
            <a:r>
              <a:rPr lang="en-US" i="1" dirty="0"/>
              <a:t>	- Working in Financial Service and Manufacturing industry</a:t>
            </a:r>
          </a:p>
          <a:p>
            <a:pPr lvl="2"/>
            <a:r>
              <a:rPr lang="en-US" i="1" dirty="0"/>
              <a:t>	- Lives in New South Wales</a:t>
            </a:r>
          </a:p>
          <a:p>
            <a:pPr lvl="2"/>
            <a:r>
              <a:rPr lang="en-US" i="1" dirty="0"/>
              <a:t>	- Focus on all genders and wealth segmentation</a:t>
            </a:r>
          </a:p>
          <a:p>
            <a:pPr lvl="2"/>
            <a:endParaRPr lang="en-US" i="1" dirty="0"/>
          </a:p>
          <a:p>
            <a:pPr marL="285750" lvl="2" indent="-285750">
              <a:lnSpc>
                <a:spcPct val="115000"/>
              </a:lnSpc>
              <a:buFont typeface="Arial" panose="020B0604020202020204" pitchFamily="34" charset="0"/>
              <a:buChar char="•"/>
            </a:pPr>
            <a:r>
              <a:rPr lang="en-US" sz="1500" dirty="0">
                <a:latin typeface="Open Sans"/>
                <a:ea typeface="Open Sans"/>
                <a:cs typeface="Open Sans"/>
                <a:sym typeface="Open Sans"/>
              </a:rPr>
              <a:t>Customer Trends and Behavior:</a:t>
            </a:r>
          </a:p>
          <a:p>
            <a:pPr lvl="3"/>
            <a:r>
              <a:rPr lang="en-US" i="1" dirty="0"/>
              <a:t>	-  The customers who bought the most recently and spent the most money</a:t>
            </a:r>
          </a:p>
          <a:p>
            <a:pPr lvl="3"/>
            <a:r>
              <a:rPr lang="en-US" i="1" dirty="0"/>
              <a:t>	- Recent purchases under 100 days with a frequency of less than 10 purchases</a:t>
            </a:r>
          </a:p>
          <a:p>
            <a:pPr lvl="3"/>
            <a:r>
              <a:rPr lang="en-US" i="1" dirty="0"/>
              <a:t>	- Customers who shop with the frequency from 6 to 12 times and use the most money in each shopping time</a:t>
            </a:r>
            <a:endParaRPr i="1"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The parts in the analysis:</a:t>
            </a:r>
          </a:p>
        </p:txBody>
      </p:sp>
      <p:sp>
        <p:nvSpPr>
          <p:cNvPr id="124" name="Shape 73"/>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a:extLst>
              <a:ext uri="{FF2B5EF4-FFF2-40B4-BE49-F238E27FC236}">
                <a16:creationId xmlns:a16="http://schemas.microsoft.com/office/drawing/2014/main" id="{447FA2DC-AE37-4BDE-9C39-FF6ABB396183}"/>
              </a:ext>
            </a:extLst>
          </p:cNvPr>
          <p:cNvSpPr txBox="1"/>
          <p:nvPr/>
        </p:nvSpPr>
        <p:spPr>
          <a:xfrm>
            <a:off x="205025" y="1807369"/>
            <a:ext cx="8565600" cy="1600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Comparison between the “Old” and the “New” customers, in regard to the attributes as follow:</a:t>
            </a:r>
          </a:p>
          <a:p>
            <a:pPr marR="0" algn="l" defTabSz="914400" rtl="0" fontAlgn="auto" latinLnBrk="0" hangingPunct="0">
              <a:lnSpc>
                <a:spcPct val="100000"/>
              </a:lnSpc>
              <a:spcBef>
                <a:spcPts val="0"/>
              </a:spcBef>
              <a:spcAft>
                <a:spcPts val="0"/>
              </a:spcAft>
              <a:buClrTx/>
              <a:buSzTx/>
              <a:tabLst/>
            </a:pPr>
            <a:r>
              <a:rPr kumimoji="0" lang="en-US" sz="1400" b="0" i="0" u="none" strike="noStrike" cap="none" spc="0" normalizeH="0" baseline="0" dirty="0">
                <a:ln>
                  <a:noFill/>
                </a:ln>
                <a:solidFill>
                  <a:srgbClr val="000000"/>
                </a:solidFill>
                <a:effectLst/>
                <a:uFillTx/>
                <a:latin typeface="+mn-lt"/>
                <a:ea typeface="+mn-ea"/>
                <a:cs typeface="+mn-cs"/>
                <a:sym typeface="Arial"/>
              </a:rPr>
              <a:t>	- Age </a:t>
            </a:r>
            <a:r>
              <a:rPr lang="en-US" dirty="0"/>
              <a:t>D</a:t>
            </a:r>
            <a:r>
              <a:rPr kumimoji="0" lang="en-US" sz="1400" b="0" i="0" u="none" strike="noStrike" cap="none" spc="0" normalizeH="0" baseline="0" dirty="0">
                <a:ln>
                  <a:noFill/>
                </a:ln>
                <a:solidFill>
                  <a:srgbClr val="000000"/>
                </a:solidFill>
                <a:effectLst/>
                <a:uFillTx/>
                <a:latin typeface="+mn-lt"/>
                <a:ea typeface="+mn-ea"/>
                <a:cs typeface="+mn-cs"/>
                <a:sym typeface="Arial"/>
              </a:rPr>
              <a:t>istribution</a:t>
            </a:r>
            <a:r>
              <a:rPr lang="en-US" dirty="0"/>
              <a:t>s</a:t>
            </a:r>
          </a:p>
          <a:p>
            <a:pPr marR="0" algn="l" defTabSz="914400" rtl="0" fontAlgn="auto" latinLnBrk="0" hangingPunct="0">
              <a:lnSpc>
                <a:spcPct val="100000"/>
              </a:lnSpc>
              <a:spcBef>
                <a:spcPts val="0"/>
              </a:spcBef>
              <a:spcAft>
                <a:spcPts val="0"/>
              </a:spcAft>
              <a:buClrTx/>
              <a:buSzTx/>
              <a:tabLst/>
            </a:pPr>
            <a:r>
              <a:rPr lang="en-US" dirty="0"/>
              <a:t>	- Job Industry Distributions</a:t>
            </a:r>
          </a:p>
          <a:p>
            <a:pPr marR="0" algn="l" defTabSz="914400" rtl="0" fontAlgn="auto" latinLnBrk="0" hangingPunct="0">
              <a:lnSpc>
                <a:spcPct val="100000"/>
              </a:lnSpc>
              <a:spcBef>
                <a:spcPts val="0"/>
              </a:spcBef>
              <a:spcAft>
                <a:spcPts val="0"/>
              </a:spcAft>
              <a:buClrTx/>
              <a:buSzTx/>
              <a:tabLst/>
            </a:pPr>
            <a:r>
              <a:rPr kumimoji="0" lang="en-US" sz="1400" b="0" i="0" u="none" strike="noStrike" cap="none" spc="0" normalizeH="0" baseline="0" dirty="0">
                <a:ln>
                  <a:noFill/>
                </a:ln>
                <a:solidFill>
                  <a:srgbClr val="000000"/>
                </a:solidFill>
                <a:effectLst/>
                <a:uFillTx/>
                <a:latin typeface="+mn-lt"/>
                <a:ea typeface="+mn-ea"/>
                <a:cs typeface="+mn-cs"/>
                <a:sym typeface="Arial"/>
              </a:rPr>
              <a:t>	- </a:t>
            </a:r>
            <a:r>
              <a:rPr lang="en-US" dirty="0"/>
              <a:t>Wealth Segmentation by Age Category </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GB" dirty="0"/>
              <a:t>The Bike Related Purchases over the past 3 years by Gender</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GB" sz="1400" b="0" i="0" u="none" strike="noStrike" cap="none" spc="0" normalizeH="0" baseline="0" dirty="0">
                <a:ln>
                  <a:noFill/>
                </a:ln>
                <a:solidFill>
                  <a:srgbClr val="000000"/>
                </a:solidFill>
                <a:effectLst/>
                <a:uFillTx/>
                <a:latin typeface="+mn-lt"/>
                <a:ea typeface="+mn-ea"/>
                <a:cs typeface="+mn-cs"/>
                <a:sym typeface="Arial"/>
              </a:rPr>
              <a:t>The</a:t>
            </a:r>
            <a:r>
              <a:rPr lang="en-GB" dirty="0"/>
              <a:t> Number of Cars that are owned or not owned in each State</a:t>
            </a:r>
          </a:p>
          <a:p>
            <a:pPr marL="285750" indent="-285750">
              <a:buFont typeface="Arial" panose="020B0604020202020204" pitchFamily="34" charset="0"/>
              <a:buChar char="•"/>
            </a:pPr>
            <a:r>
              <a:rPr lang="en-US" b="1" i="0" dirty="0">
                <a:solidFill>
                  <a:srgbClr val="323232"/>
                </a:solidFill>
                <a:effectLst/>
                <a:latin typeface="Arial" panose="020B0604020202020204" pitchFamily="34" charset="0"/>
              </a:rPr>
              <a:t> </a:t>
            </a:r>
            <a:r>
              <a:rPr lang="en-US" dirty="0"/>
              <a:t>RFM (recency, frequency, monetary) analysis and customers’ purchasing behavior prediction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787804"/>
            <a:ext cx="8565600" cy="87027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AGE DISTRIBUTIONS OF </a:t>
            </a:r>
          </a:p>
          <a:p>
            <a:r>
              <a:rPr lang="en-US" dirty="0"/>
              <a:t>NEW AND OLD CUSTOMERS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descr="Chart, bar chart&#10;&#10;Description automatically generated">
            <a:extLst>
              <a:ext uri="{FF2B5EF4-FFF2-40B4-BE49-F238E27FC236}">
                <a16:creationId xmlns:a16="http://schemas.microsoft.com/office/drawing/2014/main" id="{5C534A70-2232-43AB-88DE-DE1DE5C888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98156" y="3025436"/>
            <a:ext cx="3671887" cy="2146626"/>
          </a:xfrm>
          <a:prstGeom prst="rect">
            <a:avLst/>
          </a:prstGeom>
        </p:spPr>
      </p:pic>
      <p:pic>
        <p:nvPicPr>
          <p:cNvPr id="5" name="Picture 4" descr="Chart, bar chart&#10;&#10;Description automatically generated">
            <a:extLst>
              <a:ext uri="{FF2B5EF4-FFF2-40B4-BE49-F238E27FC236}">
                <a16:creationId xmlns:a16="http://schemas.microsoft.com/office/drawing/2014/main" id="{D10A128E-181A-4E47-8DFB-803269EEFD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7513" y="820525"/>
            <a:ext cx="3671887" cy="2204911"/>
          </a:xfrm>
          <a:prstGeom prst="rect">
            <a:avLst/>
          </a:prstGeom>
        </p:spPr>
      </p:pic>
      <p:sp>
        <p:nvSpPr>
          <p:cNvPr id="6" name="TextBox 5">
            <a:extLst>
              <a:ext uri="{FF2B5EF4-FFF2-40B4-BE49-F238E27FC236}">
                <a16:creationId xmlns:a16="http://schemas.microsoft.com/office/drawing/2014/main" id="{E5A07E60-0827-497D-97D1-576A30A6AA26}"/>
              </a:ext>
            </a:extLst>
          </p:cNvPr>
          <p:cNvSpPr txBox="1"/>
          <p:nvPr/>
        </p:nvSpPr>
        <p:spPr>
          <a:xfrm>
            <a:off x="307181" y="1771650"/>
            <a:ext cx="5036344" cy="2677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The company's customers are mainly in the age group from 40 to 49 (1179 people for old list and 207 for new list)</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The youngest age group is the group with the fewest customers</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While very few customers in the old customer list belong to the oldest age group (80s and 90s group), the new customer list shows that these age groups are holding a lot of potential. </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The groups aged to 30, 40, 60 and 70 still hold a significant position. In particular, in the list of new customers, there is not a big difference between these groups and the largest group</a:t>
            </a:r>
            <a:endParaRPr kumimoji="0" lang="en-GB" sz="14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82754878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787804"/>
            <a:ext cx="8565600" cy="87027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JOB INDUSTRY DISTRIBUTIONS OF </a:t>
            </a:r>
          </a:p>
          <a:p>
            <a:r>
              <a:rPr lang="en-US" dirty="0"/>
              <a:t>NEW AND OLD CUSTOMERS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6" name="TextBox 5">
            <a:extLst>
              <a:ext uri="{FF2B5EF4-FFF2-40B4-BE49-F238E27FC236}">
                <a16:creationId xmlns:a16="http://schemas.microsoft.com/office/drawing/2014/main" id="{E5A07E60-0827-497D-97D1-576A30A6AA26}"/>
              </a:ext>
            </a:extLst>
          </p:cNvPr>
          <p:cNvSpPr txBox="1"/>
          <p:nvPr/>
        </p:nvSpPr>
        <p:spPr>
          <a:xfrm>
            <a:off x="307181" y="1771650"/>
            <a:ext cx="5036344" cy="24622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Financial Services and Manufacturing Industry respectively rank the 1st and 2nd position regarding the job industries with the most customers (from 10% to 20%). In contrast, Agriculture and Entertainment are the industries with the fewest customers (around 3 or 4%)</a:t>
            </a:r>
          </a:p>
          <a:p>
            <a:pPr marR="0" algn="just" defTabSz="914400" rtl="0" fontAlgn="auto" latinLnBrk="0" hangingPunct="0">
              <a:lnSpc>
                <a:spcPct val="100000"/>
              </a:lnSpc>
              <a:spcBef>
                <a:spcPts val="0"/>
              </a:spcBef>
              <a:spcAft>
                <a:spcPts val="0"/>
              </a:spcAft>
              <a:buClrTx/>
              <a:buSzTx/>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In general, there is not too much difference in the number of customers working in job industries between the two lists of customers. When implementing marketing plans, groups with an average number of customers such as Health, IT, and Property should also be given considerable attention.</a:t>
            </a:r>
            <a:endParaRPr kumimoji="0" lang="en-GB" sz="1400" b="0" i="0" u="none" strike="noStrike" cap="none" spc="0" normalizeH="0" baseline="0" dirty="0">
              <a:ln>
                <a:noFill/>
              </a:ln>
              <a:solidFill>
                <a:srgbClr val="000000"/>
              </a:solidFill>
              <a:effectLst/>
              <a:uFillTx/>
              <a:latin typeface="+mn-lt"/>
              <a:ea typeface="+mn-ea"/>
              <a:cs typeface="+mn-cs"/>
              <a:sym typeface="Arial"/>
            </a:endParaRPr>
          </a:p>
        </p:txBody>
      </p:sp>
      <p:pic>
        <p:nvPicPr>
          <p:cNvPr id="4" name="Picture 3" descr="Chart, pie chart&#10;&#10;Description automatically generated">
            <a:extLst>
              <a:ext uri="{FF2B5EF4-FFF2-40B4-BE49-F238E27FC236}">
                <a16:creationId xmlns:a16="http://schemas.microsoft.com/office/drawing/2014/main" id="{00B106F0-043F-4801-B1F4-D804904198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1902" y="2946598"/>
            <a:ext cx="3650455" cy="2192922"/>
          </a:xfrm>
          <a:prstGeom prst="rect">
            <a:avLst/>
          </a:prstGeom>
        </p:spPr>
      </p:pic>
      <p:pic>
        <p:nvPicPr>
          <p:cNvPr id="8" name="Picture 7" descr="Chart, pie chart&#10;&#10;Description automatically generated">
            <a:extLst>
              <a:ext uri="{FF2B5EF4-FFF2-40B4-BE49-F238E27FC236}">
                <a16:creationId xmlns:a16="http://schemas.microsoft.com/office/drawing/2014/main" id="{CDA8F132-78D0-46A6-AA49-A45A3D0B00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3544" y="820525"/>
            <a:ext cx="3650455" cy="2192041"/>
          </a:xfrm>
          <a:prstGeom prst="rect">
            <a:avLst/>
          </a:prstGeom>
        </p:spPr>
      </p:pic>
    </p:spTree>
    <p:extLst>
      <p:ext uri="{BB962C8B-B14F-4D97-AF65-F5344CB8AC3E}">
        <p14:creationId xmlns:p14="http://schemas.microsoft.com/office/powerpoint/2010/main" val="352068749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787804"/>
            <a:ext cx="8565600" cy="87027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WEALTH SEGMENTATION </a:t>
            </a:r>
          </a:p>
          <a:p>
            <a:r>
              <a:rPr lang="en-US" dirty="0"/>
              <a:t>BY AGE CATEGORY</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6" name="TextBox 5">
            <a:extLst>
              <a:ext uri="{FF2B5EF4-FFF2-40B4-BE49-F238E27FC236}">
                <a16:creationId xmlns:a16="http://schemas.microsoft.com/office/drawing/2014/main" id="{E5A07E60-0827-497D-97D1-576A30A6AA26}"/>
              </a:ext>
            </a:extLst>
          </p:cNvPr>
          <p:cNvSpPr txBox="1"/>
          <p:nvPr/>
        </p:nvSpPr>
        <p:spPr>
          <a:xfrm>
            <a:off x="307181" y="1771650"/>
            <a:ext cx="5036344" cy="1600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In the largest age group (from 10 to 49) in both lists, the most customers belong to Mass Customer. High Net Worth and Affluent Customer have similar numbers of customers, and only half the figure of Mass Customer.</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General trend is that Mass Customer takes a significant proportion in each age category</a:t>
            </a:r>
            <a:endParaRPr kumimoji="0" lang="en-GB" sz="1400" b="0" i="0" u="none" strike="noStrike" cap="none" spc="0" normalizeH="0" baseline="0" dirty="0">
              <a:ln>
                <a:noFill/>
              </a:ln>
              <a:solidFill>
                <a:srgbClr val="000000"/>
              </a:solidFill>
              <a:effectLst/>
              <a:uFillTx/>
              <a:latin typeface="+mn-lt"/>
              <a:ea typeface="+mn-ea"/>
              <a:cs typeface="+mn-cs"/>
              <a:sym typeface="Arial"/>
            </a:endParaRPr>
          </a:p>
        </p:txBody>
      </p:sp>
      <p:pic>
        <p:nvPicPr>
          <p:cNvPr id="3" name="Picture 2" descr="Chart, waterfall chart&#10;&#10;Description automatically generated">
            <a:extLst>
              <a:ext uri="{FF2B5EF4-FFF2-40B4-BE49-F238E27FC236}">
                <a16:creationId xmlns:a16="http://schemas.microsoft.com/office/drawing/2014/main" id="{345B7D55-77B8-4B8F-A129-4B87B640BF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0220" y="810663"/>
            <a:ext cx="3643780" cy="2188913"/>
          </a:xfrm>
          <a:prstGeom prst="rect">
            <a:avLst/>
          </a:prstGeom>
        </p:spPr>
      </p:pic>
      <p:pic>
        <p:nvPicPr>
          <p:cNvPr id="7" name="Picture 6" descr="Chart, waterfall chart&#10;&#10;Description automatically generated">
            <a:extLst>
              <a:ext uri="{FF2B5EF4-FFF2-40B4-BE49-F238E27FC236}">
                <a16:creationId xmlns:a16="http://schemas.microsoft.com/office/drawing/2014/main" id="{8377744C-3910-4001-B5D5-6C691601C0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2121" y="2970707"/>
            <a:ext cx="3643780" cy="2188033"/>
          </a:xfrm>
          <a:prstGeom prst="rect">
            <a:avLst/>
          </a:prstGeom>
        </p:spPr>
      </p:pic>
    </p:spTree>
    <p:extLst>
      <p:ext uri="{BB962C8B-B14F-4D97-AF65-F5344CB8AC3E}">
        <p14:creationId xmlns:p14="http://schemas.microsoft.com/office/powerpoint/2010/main" val="288658739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787804"/>
            <a:ext cx="4427935" cy="87027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THE NUMBER OF CARS OWNED IN</a:t>
            </a:r>
          </a:p>
          <a:p>
            <a:r>
              <a:rPr lang="en-US" dirty="0"/>
              <a:t>EACH STATE</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6" name="TextBox 5">
            <a:extLst>
              <a:ext uri="{FF2B5EF4-FFF2-40B4-BE49-F238E27FC236}">
                <a16:creationId xmlns:a16="http://schemas.microsoft.com/office/drawing/2014/main" id="{E5A07E60-0827-497D-97D1-576A30A6AA26}"/>
              </a:ext>
            </a:extLst>
          </p:cNvPr>
          <p:cNvSpPr txBox="1"/>
          <p:nvPr/>
        </p:nvSpPr>
        <p:spPr>
          <a:xfrm>
            <a:off x="307181" y="1771650"/>
            <a:ext cx="3929539" cy="24622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New South Wales is the state which customers owned the most car with 234 units, remarkably higher than two other states (Queensland – 125 cars and Victoria – 134 cars)</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While in New South Wales, the number of cars owned is higher than the figure for non-owned, the opposite trend is in Queensland and Victoria State. However, the gap is not too big</a:t>
            </a:r>
            <a:endParaRPr kumimoji="0" lang="en-GB" sz="1400" b="0" i="0" u="none" strike="noStrike" cap="none" spc="0" normalizeH="0" baseline="0" dirty="0">
              <a:ln>
                <a:noFill/>
              </a:ln>
              <a:solidFill>
                <a:srgbClr val="000000"/>
              </a:solidFill>
              <a:effectLst/>
              <a:uFillTx/>
              <a:latin typeface="+mn-lt"/>
              <a:ea typeface="+mn-ea"/>
              <a:cs typeface="+mn-cs"/>
              <a:sym typeface="Arial"/>
            </a:endParaRPr>
          </a:p>
        </p:txBody>
      </p:sp>
      <p:pic>
        <p:nvPicPr>
          <p:cNvPr id="4" name="Picture 3" descr="Chart, bar chart&#10;&#10;Description automatically generated">
            <a:extLst>
              <a:ext uri="{FF2B5EF4-FFF2-40B4-BE49-F238E27FC236}">
                <a16:creationId xmlns:a16="http://schemas.microsoft.com/office/drawing/2014/main" id="{3E45544D-8F9F-4D4B-A8C3-72DC2A3F44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63643" y="1470300"/>
            <a:ext cx="4580357" cy="2751539"/>
          </a:xfrm>
          <a:prstGeom prst="rect">
            <a:avLst/>
          </a:prstGeom>
        </p:spPr>
      </p:pic>
    </p:spTree>
    <p:extLst>
      <p:ext uri="{BB962C8B-B14F-4D97-AF65-F5344CB8AC3E}">
        <p14:creationId xmlns:p14="http://schemas.microsoft.com/office/powerpoint/2010/main" val="290136776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787804"/>
            <a:ext cx="4427935" cy="122421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THE NUMBER OF BIKE RELATED PURCHASES OVER THE PAST 3 YEARS BY GENDER</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6" name="TextBox 5">
            <a:extLst>
              <a:ext uri="{FF2B5EF4-FFF2-40B4-BE49-F238E27FC236}">
                <a16:creationId xmlns:a16="http://schemas.microsoft.com/office/drawing/2014/main" id="{E5A07E60-0827-497D-97D1-576A30A6AA26}"/>
              </a:ext>
            </a:extLst>
          </p:cNvPr>
          <p:cNvSpPr txBox="1"/>
          <p:nvPr/>
        </p:nvSpPr>
        <p:spPr>
          <a:xfrm>
            <a:off x="205025" y="2324373"/>
            <a:ext cx="4089559"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There is a higher number of bike related purchases done by female (41845) than male (40342). </a:t>
            </a: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p:txBody>
      </p:sp>
      <p:pic>
        <p:nvPicPr>
          <p:cNvPr id="3" name="Picture 2" descr="Chart, bar chart&#10;&#10;Description automatically generated">
            <a:extLst>
              <a:ext uri="{FF2B5EF4-FFF2-40B4-BE49-F238E27FC236}">
                <a16:creationId xmlns:a16="http://schemas.microsoft.com/office/drawing/2014/main" id="{1FA42C0D-7C01-4266-B316-757D24A75F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53486" y="1558405"/>
            <a:ext cx="3804495" cy="2751539"/>
          </a:xfrm>
          <a:prstGeom prst="rect">
            <a:avLst/>
          </a:prstGeom>
        </p:spPr>
      </p:pic>
    </p:spTree>
    <p:extLst>
      <p:ext uri="{BB962C8B-B14F-4D97-AF65-F5344CB8AC3E}">
        <p14:creationId xmlns:p14="http://schemas.microsoft.com/office/powerpoint/2010/main" val="285792687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a:t>
            </a:r>
            <a:r>
              <a:rPr lang="en-GB" dirty="0"/>
              <a:t>Development</a:t>
            </a:r>
            <a:endParaRPr dirty="0"/>
          </a:p>
        </p:txBody>
      </p:sp>
      <p:sp>
        <p:nvSpPr>
          <p:cNvPr id="132" name="Shape 81"/>
          <p:cNvSpPr/>
          <p:nvPr/>
        </p:nvSpPr>
        <p:spPr>
          <a:xfrm>
            <a:off x="205025" y="787804"/>
            <a:ext cx="4427935"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RFM ANALYSIS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6" name="TextBox 5">
            <a:extLst>
              <a:ext uri="{FF2B5EF4-FFF2-40B4-BE49-F238E27FC236}">
                <a16:creationId xmlns:a16="http://schemas.microsoft.com/office/drawing/2014/main" id="{E5A07E60-0827-497D-97D1-576A30A6AA26}"/>
              </a:ext>
            </a:extLst>
          </p:cNvPr>
          <p:cNvSpPr txBox="1"/>
          <p:nvPr/>
        </p:nvSpPr>
        <p:spPr>
          <a:xfrm>
            <a:off x="205025" y="1304131"/>
            <a:ext cx="8420815" cy="31085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b="1" dirty="0"/>
              <a:t>What is RMF? - </a:t>
            </a:r>
            <a:r>
              <a:rPr lang="en-US" b="0" i="0" dirty="0">
                <a:solidFill>
                  <a:srgbClr val="1D1D1D"/>
                </a:solidFill>
                <a:effectLst/>
                <a:latin typeface="Rubik"/>
              </a:rPr>
              <a:t>RFM segmentation is the tool that allows to target specific clusters of customers with communications that are much more relevant for their particular behavior – and thus generate much higher rates of response and plus increased loyalty. RFM segmentation identifies groups of customers for special treatment, based on </a:t>
            </a:r>
            <a:r>
              <a:rPr lang="en-US" b="1" i="1" dirty="0">
                <a:solidFill>
                  <a:srgbClr val="1D1D1D"/>
                </a:solidFill>
                <a:effectLst/>
                <a:latin typeface="Rubik"/>
              </a:rPr>
              <a:t>recency, frequency and monetary</a:t>
            </a:r>
          </a:p>
          <a:p>
            <a:pPr marR="0" algn="just" defTabSz="914400" rtl="0" fontAlgn="auto" latinLnBrk="0" hangingPunct="0">
              <a:lnSpc>
                <a:spcPct val="100000"/>
              </a:lnSpc>
              <a:spcBef>
                <a:spcPts val="0"/>
              </a:spcBef>
              <a:spcAft>
                <a:spcPts val="0"/>
              </a:spcAft>
              <a:buClrTx/>
              <a:buSzTx/>
              <a:tabLst/>
            </a:pPr>
            <a:r>
              <a:rPr lang="en-US" b="1" i="1" dirty="0">
                <a:solidFill>
                  <a:srgbClr val="1D1D1D"/>
                </a:solidFill>
                <a:latin typeface="Rubik"/>
              </a:rPr>
              <a:t>	- Recency: </a:t>
            </a:r>
            <a:r>
              <a:rPr lang="en-US" b="0" i="1" dirty="0">
                <a:solidFill>
                  <a:srgbClr val="1D1D1D"/>
                </a:solidFill>
                <a:effectLst/>
                <a:latin typeface="Rubik"/>
              </a:rPr>
              <a:t>How much time has elapsed since a customer’s last activity or transaction with the brand?</a:t>
            </a:r>
          </a:p>
          <a:p>
            <a:pPr marR="0" algn="just" defTabSz="914400" rtl="0" fontAlgn="auto" latinLnBrk="0" hangingPunct="0">
              <a:lnSpc>
                <a:spcPct val="100000"/>
              </a:lnSpc>
              <a:spcBef>
                <a:spcPts val="0"/>
              </a:spcBef>
              <a:spcAft>
                <a:spcPts val="0"/>
              </a:spcAft>
              <a:buClrTx/>
              <a:buSzTx/>
              <a:tabLst/>
            </a:pPr>
            <a:r>
              <a:rPr lang="en-US" i="1" dirty="0">
                <a:solidFill>
                  <a:srgbClr val="1D1D1D"/>
                </a:solidFill>
                <a:latin typeface="Rubik"/>
              </a:rPr>
              <a:t>	</a:t>
            </a:r>
            <a:r>
              <a:rPr lang="en-US" b="1" i="1" dirty="0">
                <a:solidFill>
                  <a:srgbClr val="1D1D1D"/>
                </a:solidFill>
                <a:latin typeface="Rubik"/>
              </a:rPr>
              <a:t>- Frequency: </a:t>
            </a:r>
            <a:r>
              <a:rPr lang="en-US" b="0" i="1" dirty="0">
                <a:solidFill>
                  <a:srgbClr val="1D1D1D"/>
                </a:solidFill>
                <a:effectLst/>
                <a:latin typeface="Rubik"/>
              </a:rPr>
              <a:t>How often has a customer transacted or interacted with the brand during a particular period of time?</a:t>
            </a:r>
          </a:p>
          <a:p>
            <a:pPr marR="0" algn="just" defTabSz="914400" rtl="0" fontAlgn="auto" latinLnBrk="0" hangingPunct="0">
              <a:lnSpc>
                <a:spcPct val="100000"/>
              </a:lnSpc>
              <a:spcBef>
                <a:spcPts val="0"/>
              </a:spcBef>
              <a:spcAft>
                <a:spcPts val="0"/>
              </a:spcAft>
              <a:buClrTx/>
              <a:buSzTx/>
              <a:tabLst/>
            </a:pPr>
            <a:r>
              <a:rPr lang="en-US" i="1" dirty="0">
                <a:solidFill>
                  <a:srgbClr val="1D1D1D"/>
                </a:solidFill>
                <a:latin typeface="Rubik"/>
              </a:rPr>
              <a:t>	- </a:t>
            </a:r>
            <a:r>
              <a:rPr lang="en-US" b="1" i="1" dirty="0">
                <a:solidFill>
                  <a:srgbClr val="1D1D1D"/>
                </a:solidFill>
                <a:latin typeface="Rubik"/>
              </a:rPr>
              <a:t>Monetary</a:t>
            </a:r>
            <a:r>
              <a:rPr lang="en-US" i="1" dirty="0">
                <a:solidFill>
                  <a:srgbClr val="1D1D1D"/>
                </a:solidFill>
                <a:latin typeface="Rubik"/>
              </a:rPr>
              <a:t>: </a:t>
            </a:r>
            <a:r>
              <a:rPr lang="en-US" b="0" i="1" dirty="0">
                <a:solidFill>
                  <a:srgbClr val="1D1D1D"/>
                </a:solidFill>
                <a:effectLst/>
                <a:latin typeface="Rubik"/>
              </a:rPr>
              <a:t>Also referred to as “monetary value,” this factor reflects how much a customer has spent with the brand during a particular period of time.</a:t>
            </a:r>
          </a:p>
          <a:p>
            <a:pPr marR="0" algn="just" defTabSz="914400" rtl="0" fontAlgn="auto" latinLnBrk="0" hangingPunct="0">
              <a:lnSpc>
                <a:spcPct val="100000"/>
              </a:lnSpc>
              <a:spcBef>
                <a:spcPts val="0"/>
              </a:spcBef>
              <a:spcAft>
                <a:spcPts val="0"/>
              </a:spcAft>
              <a:buClrTx/>
              <a:buSzTx/>
              <a:tabLst/>
            </a:pPr>
            <a:endParaRPr lang="en-US" i="1" dirty="0">
              <a:solidFill>
                <a:srgbClr val="1D1D1D"/>
              </a:solidFill>
              <a:latin typeface="Rubik"/>
            </a:endParaRPr>
          </a:p>
          <a:p>
            <a:pPr marL="285750" marR="0" indent="-285750" algn="just"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rgbClr val="1D1D1D"/>
                </a:solidFill>
                <a:latin typeface="Rubik"/>
              </a:rPr>
              <a:t>RFM Analysis in the database: Using a scale from 1 to 4 to identify the level of the above attributes:</a:t>
            </a:r>
            <a:r>
              <a:rPr lang="en-US" b="1" i="1" dirty="0">
                <a:solidFill>
                  <a:srgbClr val="1D1D1D"/>
                </a:solidFill>
                <a:latin typeface="Rubik"/>
              </a:rPr>
              <a:t>	</a:t>
            </a:r>
          </a:p>
          <a:p>
            <a:pPr marR="0" algn="just" defTabSz="914400" rtl="0" fontAlgn="auto" latinLnBrk="0" hangingPunct="0">
              <a:lnSpc>
                <a:spcPct val="100000"/>
              </a:lnSpc>
              <a:spcBef>
                <a:spcPts val="0"/>
              </a:spcBef>
              <a:spcAft>
                <a:spcPts val="0"/>
              </a:spcAft>
              <a:buClrTx/>
              <a:buSzTx/>
              <a:tabLst/>
            </a:pPr>
            <a:r>
              <a:rPr lang="en-US" b="1" i="1" dirty="0">
                <a:solidFill>
                  <a:srgbClr val="1D1D1D"/>
                </a:solidFill>
                <a:latin typeface="Rubik"/>
              </a:rPr>
              <a:t>	- Recency: </a:t>
            </a:r>
            <a:r>
              <a:rPr lang="en-US" i="1" dirty="0">
                <a:solidFill>
                  <a:srgbClr val="1D1D1D"/>
                </a:solidFill>
                <a:latin typeface="Rubik"/>
              </a:rPr>
              <a:t>1 – Most recent purchase; 4 – Last purchase long ago</a:t>
            </a:r>
          </a:p>
          <a:p>
            <a:pPr marR="0" algn="just" defTabSz="914400" rtl="0" fontAlgn="auto" latinLnBrk="0" hangingPunct="0">
              <a:lnSpc>
                <a:spcPct val="100000"/>
              </a:lnSpc>
              <a:spcBef>
                <a:spcPts val="0"/>
              </a:spcBef>
              <a:spcAft>
                <a:spcPts val="0"/>
              </a:spcAft>
              <a:buClrTx/>
              <a:buSzTx/>
              <a:tabLst/>
            </a:pPr>
            <a:r>
              <a:rPr lang="en-US" b="1" i="1" dirty="0">
                <a:solidFill>
                  <a:srgbClr val="1D1D1D"/>
                </a:solidFill>
                <a:latin typeface="Rubik"/>
              </a:rPr>
              <a:t>	- Frequency: </a:t>
            </a:r>
            <a:r>
              <a:rPr lang="en-US" i="1" dirty="0">
                <a:solidFill>
                  <a:srgbClr val="1D1D1D"/>
                </a:solidFill>
                <a:latin typeface="Rubik"/>
              </a:rPr>
              <a:t>1 – Purchase least frequently; 4 – Purchase most frequently</a:t>
            </a:r>
          </a:p>
          <a:p>
            <a:pPr marR="0" algn="just" defTabSz="914400" rtl="0" fontAlgn="auto" latinLnBrk="0" hangingPunct="0">
              <a:lnSpc>
                <a:spcPct val="100000"/>
              </a:lnSpc>
              <a:spcBef>
                <a:spcPts val="0"/>
              </a:spcBef>
              <a:spcAft>
                <a:spcPts val="0"/>
              </a:spcAft>
              <a:buClrTx/>
              <a:buSzTx/>
              <a:tabLst/>
            </a:pPr>
            <a:r>
              <a:rPr lang="en-US" b="1" i="1" dirty="0">
                <a:solidFill>
                  <a:srgbClr val="1D1D1D"/>
                </a:solidFill>
                <a:latin typeface="Rubik"/>
              </a:rPr>
              <a:t>	- Monetary</a:t>
            </a:r>
            <a:r>
              <a:rPr lang="en-US" i="1" dirty="0">
                <a:solidFill>
                  <a:srgbClr val="1D1D1D"/>
                </a:solidFill>
                <a:latin typeface="Rubik"/>
              </a:rPr>
              <a:t>: 1 – Spend little; 4 – Spend the most</a:t>
            </a:r>
            <a:endParaRPr lang="en-US" dirty="0">
              <a:solidFill>
                <a:srgbClr val="1D1D1D"/>
              </a:solidFill>
              <a:latin typeface="Rubik"/>
            </a:endParaRPr>
          </a:p>
        </p:txBody>
      </p:sp>
    </p:spTree>
    <p:extLst>
      <p:ext uri="{BB962C8B-B14F-4D97-AF65-F5344CB8AC3E}">
        <p14:creationId xmlns:p14="http://schemas.microsoft.com/office/powerpoint/2010/main" val="3469185893"/>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1628</Words>
  <Application>Microsoft Office PowerPoint</Application>
  <PresentationFormat>On-screen Show (16:9)</PresentationFormat>
  <Paragraphs>103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Open Sans</vt:lpstr>
      <vt:lpstr>Open Sans Extrabold</vt:lpstr>
      <vt:lpstr>Open Sans Light</vt:lpstr>
      <vt:lpstr>Rubik</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Van Duong Ngo van Duong (s5229352)</cp:lastModifiedBy>
  <cp:revision>7</cp:revision>
  <dcterms:modified xsi:type="dcterms:W3CDTF">2021-11-17T11:29:57Z</dcterms:modified>
</cp:coreProperties>
</file>