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46" r:id="rId2"/>
    <p:sldId id="317" r:id="rId3"/>
    <p:sldId id="382" r:id="rId4"/>
    <p:sldId id="383" r:id="rId5"/>
    <p:sldId id="385" r:id="rId6"/>
    <p:sldId id="414" r:id="rId7"/>
    <p:sldId id="387" r:id="rId8"/>
    <p:sldId id="388" r:id="rId9"/>
    <p:sldId id="386" r:id="rId10"/>
    <p:sldId id="307" r:id="rId11"/>
    <p:sldId id="306" r:id="rId12"/>
    <p:sldId id="312" r:id="rId13"/>
    <p:sldId id="311" r:id="rId14"/>
    <p:sldId id="287" r:id="rId15"/>
    <p:sldId id="308" r:id="rId16"/>
    <p:sldId id="309" r:id="rId17"/>
    <p:sldId id="286" r:id="rId18"/>
    <p:sldId id="391" r:id="rId19"/>
    <p:sldId id="390" r:id="rId20"/>
    <p:sldId id="408" r:id="rId21"/>
    <p:sldId id="404" r:id="rId22"/>
    <p:sldId id="392" r:id="rId23"/>
    <p:sldId id="413" r:id="rId24"/>
    <p:sldId id="393" r:id="rId25"/>
    <p:sldId id="405" r:id="rId26"/>
    <p:sldId id="394" r:id="rId27"/>
    <p:sldId id="409" r:id="rId28"/>
    <p:sldId id="410" r:id="rId29"/>
    <p:sldId id="411" r:id="rId30"/>
    <p:sldId id="412" r:id="rId31"/>
    <p:sldId id="396"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27" r:id="rId45"/>
    <p:sldId id="428" r:id="rId46"/>
    <p:sldId id="397" r:id="rId47"/>
  </p:sldIdLst>
  <p:sldSz cx="9144000" cy="6858000" type="screen4x3"/>
  <p:notesSz cx="6858000" cy="9144000"/>
  <p:defaultTextStyle>
    <a:defPPr>
      <a:defRPr lang="en-US"/>
    </a:defPPr>
    <a:lvl1pPr algn="l" rtl="0" fontAlgn="base">
      <a:spcBef>
        <a:spcPct val="0"/>
      </a:spcBef>
      <a:spcAft>
        <a:spcPct val="0"/>
      </a:spcAft>
      <a:defRPr sz="2800" kern="1200">
        <a:solidFill>
          <a:schemeClr val="bg1"/>
        </a:solidFill>
        <a:latin typeface="Arial" charset="0"/>
        <a:ea typeface="+mn-ea"/>
        <a:cs typeface="Arial" charset="0"/>
      </a:defRPr>
    </a:lvl1pPr>
    <a:lvl2pPr marL="457200" algn="l" rtl="0" fontAlgn="base">
      <a:spcBef>
        <a:spcPct val="0"/>
      </a:spcBef>
      <a:spcAft>
        <a:spcPct val="0"/>
      </a:spcAft>
      <a:defRPr sz="2800" kern="1200">
        <a:solidFill>
          <a:schemeClr val="bg1"/>
        </a:solidFill>
        <a:latin typeface="Arial" charset="0"/>
        <a:ea typeface="+mn-ea"/>
        <a:cs typeface="Arial" charset="0"/>
      </a:defRPr>
    </a:lvl2pPr>
    <a:lvl3pPr marL="914400" algn="l" rtl="0" fontAlgn="base">
      <a:spcBef>
        <a:spcPct val="0"/>
      </a:spcBef>
      <a:spcAft>
        <a:spcPct val="0"/>
      </a:spcAft>
      <a:defRPr sz="2800" kern="1200">
        <a:solidFill>
          <a:schemeClr val="bg1"/>
        </a:solidFill>
        <a:latin typeface="Arial" charset="0"/>
        <a:ea typeface="+mn-ea"/>
        <a:cs typeface="Arial" charset="0"/>
      </a:defRPr>
    </a:lvl3pPr>
    <a:lvl4pPr marL="1371600" algn="l" rtl="0" fontAlgn="base">
      <a:spcBef>
        <a:spcPct val="0"/>
      </a:spcBef>
      <a:spcAft>
        <a:spcPct val="0"/>
      </a:spcAft>
      <a:defRPr sz="2800" kern="1200">
        <a:solidFill>
          <a:schemeClr val="bg1"/>
        </a:solidFill>
        <a:latin typeface="Arial" charset="0"/>
        <a:ea typeface="+mn-ea"/>
        <a:cs typeface="Arial" charset="0"/>
      </a:defRPr>
    </a:lvl4pPr>
    <a:lvl5pPr marL="1828800" algn="l" rtl="0" fontAlgn="base">
      <a:spcBef>
        <a:spcPct val="0"/>
      </a:spcBef>
      <a:spcAft>
        <a:spcPct val="0"/>
      </a:spcAft>
      <a:defRPr sz="2800" kern="1200">
        <a:solidFill>
          <a:schemeClr val="bg1"/>
        </a:solidFill>
        <a:latin typeface="Arial" charset="0"/>
        <a:ea typeface="+mn-ea"/>
        <a:cs typeface="Arial" charset="0"/>
      </a:defRPr>
    </a:lvl5pPr>
    <a:lvl6pPr marL="2286000" algn="l" defTabSz="914400" rtl="0" eaLnBrk="1" latinLnBrk="0" hangingPunct="1">
      <a:defRPr sz="2800" kern="1200">
        <a:solidFill>
          <a:schemeClr val="bg1"/>
        </a:solidFill>
        <a:latin typeface="Arial" charset="0"/>
        <a:ea typeface="+mn-ea"/>
        <a:cs typeface="Arial" charset="0"/>
      </a:defRPr>
    </a:lvl6pPr>
    <a:lvl7pPr marL="2743200" algn="l" defTabSz="914400" rtl="0" eaLnBrk="1" latinLnBrk="0" hangingPunct="1">
      <a:defRPr sz="2800" kern="1200">
        <a:solidFill>
          <a:schemeClr val="bg1"/>
        </a:solidFill>
        <a:latin typeface="Arial" charset="0"/>
        <a:ea typeface="+mn-ea"/>
        <a:cs typeface="Arial" charset="0"/>
      </a:defRPr>
    </a:lvl7pPr>
    <a:lvl8pPr marL="3200400" algn="l" defTabSz="914400" rtl="0" eaLnBrk="1" latinLnBrk="0" hangingPunct="1">
      <a:defRPr sz="2800" kern="1200">
        <a:solidFill>
          <a:schemeClr val="bg1"/>
        </a:solidFill>
        <a:latin typeface="Arial" charset="0"/>
        <a:ea typeface="+mn-ea"/>
        <a:cs typeface="Arial" charset="0"/>
      </a:defRPr>
    </a:lvl8pPr>
    <a:lvl9pPr marL="3657600" algn="l" defTabSz="914400" rtl="0" eaLnBrk="1" latinLnBrk="0" hangingPunct="1">
      <a:defRPr sz="2800"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FF"/>
    <a:srgbClr val="FF9900"/>
    <a:srgbClr val="CC33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0204" autoAdjust="0"/>
  </p:normalViewPr>
  <p:slideViewPr>
    <p:cSldViewPr>
      <p:cViewPr varScale="1">
        <p:scale>
          <a:sx n="117" d="100"/>
          <a:sy n="117" d="100"/>
        </p:scale>
        <p:origin x="-5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cs typeface="+mn-cs"/>
              </a:defRPr>
            </a:lvl1pPr>
          </a:lstStyle>
          <a:p>
            <a:pPr>
              <a:defRPr/>
            </a:pPr>
            <a:fld id="{25A04775-9CF6-4642-B4B0-3522546DB7B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598FCD9C-2B81-4045-B1F4-6FD61D9CB12A}" type="slidenum">
              <a:rPr lang="en-US" smtClean="0">
                <a:cs typeface="Arial" charset="0"/>
              </a:rPr>
              <a:pPr/>
              <a:t>2</a:t>
            </a:fld>
            <a:endParaRPr lang="en-US" smtClean="0">
              <a:cs typeface="Arial" charset="0"/>
            </a:endParaRPr>
          </a:p>
        </p:txBody>
      </p:sp>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endParaRPr lang="en-IE" smtClean="0"/>
          </a:p>
        </p:txBody>
      </p:sp>
      <p:sp>
        <p:nvSpPr>
          <p:cNvPr id="2048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18D1138-E1E2-427C-8ED1-4E3E6DFBD375}" type="slidenum">
              <a:rPr lang="en-US" sz="1200">
                <a:solidFill>
                  <a:schemeClr val="tx1"/>
                </a:solidFill>
              </a:rPr>
              <a:pPr algn="r"/>
              <a:t>2</a:t>
            </a:fld>
            <a:endParaRPr 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7"/>
          <p:cNvSpPr>
            <a:spLocks noGrp="1" noChangeArrowheads="1"/>
          </p:cNvSpPr>
          <p:nvPr>
            <p:ph type="sldNum" sz="quarter" idx="5"/>
          </p:nvPr>
        </p:nvSpPr>
        <p:spPr>
          <a:noFill/>
        </p:spPr>
        <p:txBody>
          <a:bodyPr/>
          <a:lstStyle/>
          <a:p>
            <a:fld id="{868A3376-C5FB-4CB3-A8F3-D21EC5DDCD7E}" type="slidenum">
              <a:rPr lang="en-US" smtClean="0">
                <a:cs typeface="Arial" charset="0"/>
              </a:rPr>
              <a:pPr/>
              <a:t>17</a:t>
            </a:fld>
            <a:endParaRPr lang="en-US" smtClean="0">
              <a:cs typeface="Arial" charset="0"/>
            </a:endParaRPr>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4BF0E3B-5D18-49FE-B817-6AD5D9CCFDC8}" type="slidenum">
              <a:rPr lang="en-US" sz="1200">
                <a:solidFill>
                  <a:schemeClr val="tx1"/>
                </a:solidFill>
              </a:rPr>
              <a:pPr algn="r"/>
              <a:t>38</a:t>
            </a:fld>
            <a:endParaRPr lang="en-US" sz="1200">
              <a:solidFill>
                <a:schemeClr val="tx1"/>
              </a:solidFill>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p:spPr>
        <p:txBody>
          <a:bodyPr/>
          <a:lstStyle/>
          <a:p>
            <a:pPr eaLnBrk="1" hangingPunct="1"/>
            <a:r>
              <a:rPr lang="en-GB" smtClean="0"/>
              <a:t>The optimum forgeteness factor varies greatly for various locations and delays which impacts the estimator accuracy.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BBFAF80-C052-4EEF-8DA4-4417BF1758C3}" type="slidenum">
              <a:rPr lang="en-US" sz="1200">
                <a:solidFill>
                  <a:schemeClr val="tx1"/>
                </a:solidFill>
              </a:rPr>
              <a:pPr algn="r"/>
              <a:t>45</a:t>
            </a:fld>
            <a:endParaRPr lang="en-US" sz="1200">
              <a:solidFill>
                <a:schemeClr val="tx1"/>
              </a:solidFill>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p:spPr>
        <p:txBody>
          <a:bodyPr/>
          <a:lstStyle/>
          <a:p>
            <a:pPr eaLnBrk="1" hangingPunct="1"/>
            <a:r>
              <a:rPr lang="en-US" smtClean="0"/>
              <a:t>Our proposed algorithm saves 25% of energy for Chest-Side, Chest-Hip and Chest-Arm links respect to fixed -10dBm output power. It is due to the low power budget of these links which are most of the time in Line-of-Sight[DiFranco]. </a:t>
            </a:r>
          </a:p>
          <a:p>
            <a:pPr eaLnBrk="1" hangingPunct="1"/>
            <a:r>
              <a:rPr lang="en-US" smtClean="0"/>
              <a:t>For Chest-Dorsi, Chest-Back and Chest-Ankle our algorithm saves respectively 23%, 20% and 21% respect to the -10dBm fixed transmitted power but at cost of a higher PER.</a:t>
            </a:r>
          </a:p>
          <a:p>
            <a:pPr eaLnBrk="1" hangingPunct="1"/>
            <a:r>
              <a:rPr lang="en-US" smtClean="0"/>
              <a:t>The Xiao’s algorithm has the same power consumption as our proposed one for Chest-Side  and Chest-Hip. For the Chest-Dorsi link our algorithm saves 3% energy respect to the Xiao’s Aggressive strategy with similar PER. For the Chest-Back link our algorithm saves 7% energy respect to Xiao’s Aggressive strategy, although the PER will increase from 4% to 5%. For the Chest-Ankle link our algorithm saves 3% energy and decreases the PER by 1% respect to Xiao’s Balanced strategy.</a:t>
            </a: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1A24032-0644-4067-BE0B-0A84AEDD8087}" type="slidenum">
              <a:rPr lang="en-US" sz="1200">
                <a:solidFill>
                  <a:schemeClr val="tx1"/>
                </a:solidFill>
              </a:rPr>
              <a:pPr algn="r"/>
              <a:t>6</a:t>
            </a:fld>
            <a:endParaRPr lang="en-US" sz="1200">
              <a:solidFill>
                <a:schemeClr val="tx1"/>
              </a:solidFill>
            </a:endParaRPr>
          </a:p>
        </p:txBody>
      </p:sp>
      <p:sp>
        <p:nvSpPr>
          <p:cNvPr id="331779" name="Slide Image Placeholder 1"/>
          <p:cNvSpPr>
            <a:spLocks noGrp="1" noRot="1" noChangeAspect="1" noTextEdit="1"/>
          </p:cNvSpPr>
          <p:nvPr>
            <p:ph type="sldImg"/>
          </p:nvPr>
        </p:nvSpPr>
        <p:spPr>
          <a:ln/>
        </p:spPr>
      </p:sp>
      <p:sp>
        <p:nvSpPr>
          <p:cNvPr id="331780" name="Notes Placeholder 2"/>
          <p:cNvSpPr>
            <a:spLocks noGrp="1"/>
          </p:cNvSpPr>
          <p:nvPr>
            <p:ph type="body" idx="1"/>
          </p:nvPr>
        </p:nvSpPr>
        <p:spPr>
          <a:noFill/>
          <a:ln/>
        </p:spPr>
        <p:txBody>
          <a:bodyPr/>
          <a:lstStyle/>
          <a:p>
            <a:pPr eaLnBrk="1" hangingPunct="1"/>
            <a:endParaRPr lang="en-IE" smtClean="0"/>
          </a:p>
        </p:txBody>
      </p:sp>
      <p:sp>
        <p:nvSpPr>
          <p:cNvPr id="33178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CED5738-E459-4DA4-BD1B-1602C8FEDC7B}" type="slidenum">
              <a:rPr lang="en-US" sz="1200">
                <a:solidFill>
                  <a:schemeClr val="tx1"/>
                </a:solidFill>
              </a:rPr>
              <a:pPr algn="r"/>
              <a:t>6</a:t>
            </a:fld>
            <a:endParaRPr 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2E7D5CC2-4ACB-44FA-B46F-D575467B4665}" type="slidenum">
              <a:rPr lang="en-US" smtClean="0">
                <a:cs typeface="Arial" charset="0"/>
              </a:rPr>
              <a:pPr/>
              <a:t>7</a:t>
            </a:fld>
            <a:endParaRPr lang="en-US" smtClean="0">
              <a:cs typeface="Arial" charset="0"/>
            </a:endParaRPr>
          </a:p>
        </p:txBody>
      </p:sp>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IE" smtClean="0"/>
          </a:p>
        </p:txBody>
      </p:sp>
      <p:sp>
        <p:nvSpPr>
          <p:cNvPr id="256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18D776C-19F1-47A1-8139-CE524B596424}" type="slidenum">
              <a:rPr lang="en-US" sz="1200">
                <a:solidFill>
                  <a:schemeClr val="tx1"/>
                </a:solidFill>
              </a:rPr>
              <a:pPr algn="r"/>
              <a:t>7</a:t>
            </a:fld>
            <a:endParaRPr lang="en-US"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39F604D2-5BB0-429E-A4A4-17FAF36616ED}" type="slidenum">
              <a:rPr lang="en-US" smtClean="0">
                <a:cs typeface="Arial" charset="0"/>
              </a:rPr>
              <a:pPr/>
              <a:t>8</a:t>
            </a:fld>
            <a:endParaRPr lang="en-US" smtClean="0">
              <a:cs typeface="Arial" charset="0"/>
            </a:endParaRPr>
          </a:p>
        </p:txBody>
      </p:sp>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buFontTx/>
              <a:buChar char="•"/>
            </a:pPr>
            <a:r>
              <a:rPr lang="en-IE" smtClean="0"/>
              <a:t>We analyse the envelope received signal power </a:t>
            </a:r>
            <a:r>
              <a:rPr lang="en-IE" i="1" smtClean="0"/>
              <a:t>P(t</a:t>
            </a:r>
            <a:r>
              <a:rPr lang="en-IE" i="1" baseline="-25000" smtClean="0"/>
              <a:t>n</a:t>
            </a:r>
            <a:r>
              <a:rPr lang="en-IE" i="1" smtClean="0"/>
              <a:t>)</a:t>
            </a:r>
            <a:r>
              <a:rPr lang="en-IE" smtClean="0"/>
              <a:t> as the product of three components: the mean path gain </a:t>
            </a:r>
            <a:r>
              <a:rPr lang="en-IE" i="1" smtClean="0"/>
              <a:t>G</a:t>
            </a:r>
            <a:r>
              <a:rPr lang="en-IE" i="1" baseline="-25000" smtClean="0"/>
              <a:t>0</a:t>
            </a:r>
            <a:r>
              <a:rPr lang="en-IE" smtClean="0"/>
              <a:t>, large-scale fading (or shadowing) </a:t>
            </a:r>
            <a:r>
              <a:rPr lang="en-IE" i="1" smtClean="0"/>
              <a:t>L(t</a:t>
            </a:r>
            <a:r>
              <a:rPr lang="en-IE" i="1" baseline="-25000" smtClean="0"/>
              <a:t>n</a:t>
            </a:r>
            <a:r>
              <a:rPr lang="en-IE" i="1" smtClean="0"/>
              <a:t>)</a:t>
            </a:r>
            <a:r>
              <a:rPr lang="en-IE" smtClean="0"/>
              <a:t> and small-scale fading </a:t>
            </a:r>
            <a:r>
              <a:rPr lang="en-IE" i="1" smtClean="0"/>
              <a:t>S(t</a:t>
            </a:r>
            <a:r>
              <a:rPr lang="en-IE" i="1" baseline="-25000" smtClean="0"/>
              <a:t>n</a:t>
            </a:r>
            <a:r>
              <a:rPr lang="en-IE" i="1" smtClean="0"/>
              <a:t>)</a:t>
            </a:r>
            <a:r>
              <a:rPr lang="en-IE" smtClean="0"/>
              <a:t>.</a:t>
            </a:r>
          </a:p>
          <a:p>
            <a:pPr eaLnBrk="1" hangingPunct="1">
              <a:buFontTx/>
              <a:buChar char="•"/>
            </a:pPr>
            <a:r>
              <a:rPr lang="en-IE" smtClean="0"/>
              <a:t>The Mean Path Gain is range dependant and is dependant on the relative position of the transmitter and receiver, the presence of LOS, the antenna used, and the distance between the antenna and the body, which is why care was taken to ensure that the inverted F antenna of the motes used was 2cm away from the subjects body during the tests.</a:t>
            </a:r>
          </a:p>
          <a:p>
            <a:pPr eaLnBrk="1" hangingPunct="1">
              <a:buFontTx/>
              <a:buChar char="•"/>
            </a:pPr>
            <a:r>
              <a:rPr lang="en-IE" smtClean="0"/>
              <a:t>The fluctuation of the signal envelope around the mean is known as fading:</a:t>
            </a:r>
          </a:p>
          <a:p>
            <a:pPr eaLnBrk="1" hangingPunct="1"/>
            <a:r>
              <a:rPr lang="en-IE" smtClean="0"/>
              <a:t>The slow fluctuations which is caused by shadowing effects due to the obstruction from human body it is known as large scale fading.</a:t>
            </a:r>
          </a:p>
          <a:p>
            <a:pPr eaLnBrk="1" hangingPunct="1">
              <a:buFontTx/>
              <a:buChar char="•"/>
            </a:pPr>
            <a:r>
              <a:rPr lang="en-IE" smtClean="0"/>
              <a:t>The rapid fluctuation of the received signal from the constructive and deconstructive combination of different paths as a result of reflection, scattering and diffraction (Multipath) is known as small scale fading. </a:t>
            </a:r>
          </a:p>
          <a:p>
            <a:pPr eaLnBrk="1" hangingPunct="1">
              <a:buFontTx/>
              <a:buChar char="•"/>
            </a:pPr>
            <a:endParaRPr lang="en-IE" smtClean="0"/>
          </a:p>
        </p:txBody>
      </p:sp>
      <p:sp>
        <p:nvSpPr>
          <p:cNvPr id="317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CC1F3F9-0D87-4CE0-A7CE-EC5DBDE5D5B4}" type="slidenum">
              <a:rPr lang="en-US" sz="1200">
                <a:solidFill>
                  <a:schemeClr val="tx1"/>
                </a:solidFill>
              </a:rPr>
              <a:pPr algn="r"/>
              <a:t>8</a:t>
            </a:fld>
            <a:endParaRPr lang="en-US"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7"/>
          <p:cNvSpPr>
            <a:spLocks noGrp="1" noChangeArrowheads="1"/>
          </p:cNvSpPr>
          <p:nvPr>
            <p:ph type="sldNum" sz="quarter" idx="5"/>
          </p:nvPr>
        </p:nvSpPr>
        <p:spPr>
          <a:noFill/>
        </p:spPr>
        <p:txBody>
          <a:bodyPr/>
          <a:lstStyle/>
          <a:p>
            <a:fld id="{F95D4E8E-2A1A-45E8-B48F-26AA3F166A82}" type="slidenum">
              <a:rPr lang="en-US" smtClean="0">
                <a:cs typeface="Arial" charset="0"/>
              </a:rPr>
              <a:pPr/>
              <a:t>11</a:t>
            </a:fld>
            <a:endParaRPr lang="en-US" smtClean="0">
              <a:cs typeface="Arial" charset="0"/>
            </a:endParaRP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noFill/>
          <a:ln/>
        </p:spPr>
        <p:txBody>
          <a:bodyPr/>
          <a:lstStyle/>
          <a:p>
            <a:pPr eaLnBrk="1" hangingPunct="1"/>
            <a:r>
              <a:rPr lang="en-IE" smtClean="0"/>
              <a:t>5mm from the body surface WE selected that freq because it is under FCC approval for medical application.</a:t>
            </a: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7"/>
          <p:cNvSpPr>
            <a:spLocks noGrp="1" noChangeArrowheads="1"/>
          </p:cNvSpPr>
          <p:nvPr>
            <p:ph type="sldNum" sz="quarter" idx="5"/>
          </p:nvPr>
        </p:nvSpPr>
        <p:spPr>
          <a:noFill/>
        </p:spPr>
        <p:txBody>
          <a:bodyPr/>
          <a:lstStyle/>
          <a:p>
            <a:fld id="{A15165B7-47A2-4E92-A0E4-79FBC9893A43}" type="slidenum">
              <a:rPr lang="en-US" smtClean="0">
                <a:cs typeface="Arial" charset="0"/>
              </a:rPr>
              <a:pPr/>
              <a:t>13</a:t>
            </a:fld>
            <a:endParaRPr lang="en-US" smtClean="0">
              <a:cs typeface="Arial" charset="0"/>
            </a:endParaRPr>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a:noFill/>
          <a:ln/>
        </p:spPr>
        <p:txBody>
          <a:bodyPr/>
          <a:lstStyle/>
          <a:p>
            <a:pPr eaLnBrk="1" hangingPunct="1"/>
            <a:r>
              <a:rPr lang="en-IE" smtClean="0"/>
              <a:t>After some filtering the effect of respiration can be seen</a:t>
            </a: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7"/>
          <p:cNvSpPr>
            <a:spLocks noGrp="1" noChangeArrowheads="1"/>
          </p:cNvSpPr>
          <p:nvPr>
            <p:ph type="sldNum" sz="quarter" idx="5"/>
          </p:nvPr>
        </p:nvSpPr>
        <p:spPr>
          <a:noFill/>
        </p:spPr>
        <p:txBody>
          <a:bodyPr/>
          <a:lstStyle/>
          <a:p>
            <a:fld id="{A1EEBDD4-EE7D-4ADC-9362-617F2EB74B8A}" type="slidenum">
              <a:rPr lang="en-US" smtClean="0">
                <a:cs typeface="Arial" charset="0"/>
              </a:rPr>
              <a:pPr/>
              <a:t>14</a:t>
            </a:fld>
            <a:endParaRPr lang="en-US" smtClean="0">
              <a:cs typeface="Arial" charset="0"/>
            </a:endParaRPr>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a:noFill/>
          <a:ln/>
        </p:spPr>
        <p:txBody>
          <a:bodyPr/>
          <a:lstStyle/>
          <a:p>
            <a:pPr eaLnBrk="1" hangingPunct="1"/>
            <a:r>
              <a:rPr lang="en-IE" smtClean="0"/>
              <a:t>We measure the path gain on 16 subjects </a:t>
            </a:r>
            <a:r>
              <a:rPr lang="en-US" smtClean="0"/>
              <a:t>with different physical characteristics as shown in Table 1: gender (8 males and 8 females), age (from 20 to 63), height (160 to 185 cm) , weight (from 51 to 119 kg)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7"/>
          <p:cNvSpPr>
            <a:spLocks noGrp="1" noChangeArrowheads="1"/>
          </p:cNvSpPr>
          <p:nvPr>
            <p:ph type="sldNum" sz="quarter" idx="5"/>
          </p:nvPr>
        </p:nvSpPr>
        <p:spPr>
          <a:noFill/>
        </p:spPr>
        <p:txBody>
          <a:bodyPr/>
          <a:lstStyle/>
          <a:p>
            <a:fld id="{AE11D62B-0D37-4FCE-A7C9-A4AA70D825D1}" type="slidenum">
              <a:rPr lang="en-US" smtClean="0">
                <a:cs typeface="Arial" charset="0"/>
              </a:rPr>
              <a:pPr/>
              <a:t>15</a:t>
            </a:fld>
            <a:endParaRPr lang="en-US" smtClean="0">
              <a:cs typeface="Arial" charset="0"/>
            </a:endParaRPr>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a:noFill/>
          <a:ln/>
        </p:spPr>
        <p:txBody>
          <a:bodyPr/>
          <a:lstStyle/>
          <a:p>
            <a:pPr eaLnBrk="1" hangingPunct="1"/>
            <a:r>
              <a:rPr lang="en-US" smtClean="0"/>
              <a:t>The results showed that the average path loss varies between 60 dB and 80 dB depending on the subject. Additionally, it was observed that females suffer less path loss in comparison to men. This could be justified by the reduced distance between the torso and the wrist in women. However, weak correlation was found between average path loss and distance.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a:spLocks noGrp="1" noChangeArrowheads="1"/>
          </p:cNvSpPr>
          <p:nvPr>
            <p:ph type="sldNum" sz="quarter" idx="5"/>
          </p:nvPr>
        </p:nvSpPr>
        <p:spPr>
          <a:noFill/>
        </p:spPr>
        <p:txBody>
          <a:bodyPr/>
          <a:lstStyle/>
          <a:p>
            <a:fld id="{33B16150-1DA8-4C76-A2B6-807BE99AF8E4}" type="slidenum">
              <a:rPr lang="en-US" smtClean="0">
                <a:cs typeface="Arial" charset="0"/>
              </a:rPr>
              <a:pPr/>
              <a:t>16</a:t>
            </a:fld>
            <a:endParaRPr lang="en-US" smtClean="0">
              <a:cs typeface="Arial" charset="0"/>
            </a:endParaRPr>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a:noFill/>
          <a:ln/>
        </p:spPr>
        <p:txBody>
          <a:bodyPr/>
          <a:lstStyle/>
          <a:p>
            <a:pPr eaLnBrk="1" hangingPunct="1"/>
            <a:r>
              <a:rPr lang="en-IE" smtClean="0"/>
              <a:t>K-&gt;0 Ricean distribution approximates the Rayleigh distribution</a:t>
            </a:r>
          </a:p>
          <a:p>
            <a:pPr eaLnBrk="1" hangingPunct="1"/>
            <a:r>
              <a:rPr lang="en-IE" smtClean="0"/>
              <a:t>K-&gt;inf Ricean approximates the Gaussian distribution</a:t>
            </a: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EAD49B-A0C4-4E0B-9C0B-983ECDB00B9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6B7A32-B4F3-4CA6-B0A9-5CEF3CC4730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8D1E916-DD9A-43AE-AD67-304277B7811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8F77CE-191D-45AE-84E0-0ACEAF1A7E9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2364E9-3BC5-45BD-AA4F-9F11883F59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27D16D-8D0B-4877-83F7-C5407ACBB37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A89B8F-1771-4A8B-B201-B79418850CE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CA7A0E6-228A-4F18-A12F-9D30255BB97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94803B8-D47F-40D0-BF54-EB5316C5E4B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D87137B-942A-4E2E-834D-53301928384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5BB610C-4282-472B-A3F9-F7EF1569C88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66F543-51F1-43AC-BA33-4A4C263A57F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C079F-8DD4-43FF-9211-32E8B594AF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32813" y="6597650"/>
            <a:ext cx="61118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000">
                <a:cs typeface="+mn-cs"/>
              </a:defRPr>
            </a:lvl1pPr>
          </a:lstStyle>
          <a:p>
            <a:pPr>
              <a:defRPr/>
            </a:pPr>
            <a:fld id="{53FAB91A-1CFD-407E-871E-0C1C5D9177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p:spPr>
        <p:txBody>
          <a:bodyPr/>
          <a:lstStyle/>
          <a:p>
            <a:fld id="{70D5A14C-BE8C-4F4E-8804-169D4350D5CB}" type="slidenum">
              <a:rPr lang="en-US" smtClean="0">
                <a:cs typeface="Arial" charset="0"/>
              </a:rPr>
              <a:pPr/>
              <a:t>1</a:t>
            </a:fld>
            <a:endParaRPr lang="en-US" smtClean="0">
              <a:cs typeface="Arial" charset="0"/>
            </a:endParaRPr>
          </a:p>
        </p:txBody>
      </p:sp>
      <p:sp>
        <p:nvSpPr>
          <p:cNvPr id="17410" name="Rectangle 2"/>
          <p:cNvSpPr>
            <a:spLocks noGrp="1" noChangeArrowheads="1"/>
          </p:cNvSpPr>
          <p:nvPr>
            <p:ph type="title"/>
          </p:nvPr>
        </p:nvSpPr>
        <p:spPr/>
        <p:txBody>
          <a:bodyPr/>
          <a:lstStyle/>
          <a:p>
            <a:pPr eaLnBrk="1" hangingPunct="1"/>
            <a:r>
              <a:rPr lang="en-GB" smtClean="0"/>
              <a:t>Agenda</a:t>
            </a:r>
          </a:p>
        </p:txBody>
      </p:sp>
      <p:sp>
        <p:nvSpPr>
          <p:cNvPr id="17411" name="Rectangle 3"/>
          <p:cNvSpPr>
            <a:spLocks noGrp="1" noChangeArrowheads="1"/>
          </p:cNvSpPr>
          <p:nvPr>
            <p:ph type="body" idx="1"/>
          </p:nvPr>
        </p:nvSpPr>
        <p:spPr/>
        <p:txBody>
          <a:bodyPr/>
          <a:lstStyle/>
          <a:p>
            <a:pPr eaLnBrk="1" hangingPunct="1">
              <a:buFontTx/>
              <a:buNone/>
            </a:pPr>
            <a:r>
              <a:rPr lang="en-GB" dirty="0" smtClean="0"/>
              <a:t>Body Area Network</a:t>
            </a:r>
          </a:p>
          <a:p>
            <a:pPr eaLnBrk="1" hangingPunct="1"/>
            <a:r>
              <a:rPr lang="en-GB" dirty="0" smtClean="0"/>
              <a:t>Channel Model</a:t>
            </a:r>
          </a:p>
          <a:p>
            <a:pPr lvl="1" eaLnBrk="1" hangingPunct="1">
              <a:buFontTx/>
              <a:buNone/>
            </a:pPr>
            <a:endParaRPr lang="en-GB" dirty="0" smtClean="0"/>
          </a:p>
          <a:p>
            <a:pPr eaLnBrk="1" hangingPunct="1"/>
            <a:r>
              <a:rPr lang="en-GB" dirty="0" smtClean="0"/>
              <a:t>Network topology around the body</a:t>
            </a:r>
          </a:p>
          <a:p>
            <a:pPr eaLnBrk="1" hangingPunct="1"/>
            <a:endParaRPr 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Slide Number Placeholder 6"/>
          <p:cNvSpPr>
            <a:spLocks noGrp="1"/>
          </p:cNvSpPr>
          <p:nvPr>
            <p:ph type="sldNum" sz="quarter" idx="12"/>
          </p:nvPr>
        </p:nvSpPr>
        <p:spPr>
          <a:noFill/>
        </p:spPr>
        <p:txBody>
          <a:bodyPr/>
          <a:lstStyle/>
          <a:p>
            <a:fld id="{5B286B21-A5AD-447F-95C3-8B3D387237D6}" type="slidenum">
              <a:rPr lang="en-US" smtClean="0">
                <a:cs typeface="Arial" charset="0"/>
              </a:rPr>
              <a:pPr/>
              <a:t>10</a:t>
            </a:fld>
            <a:endParaRPr lang="en-US" smtClean="0">
              <a:cs typeface="Arial" charset="0"/>
            </a:endParaRPr>
          </a:p>
        </p:txBody>
      </p:sp>
      <p:sp>
        <p:nvSpPr>
          <p:cNvPr id="287746" name="Rectangle 2"/>
          <p:cNvSpPr>
            <a:spLocks noGrp="1" noChangeArrowheads="1"/>
          </p:cNvSpPr>
          <p:nvPr>
            <p:ph type="title"/>
          </p:nvPr>
        </p:nvSpPr>
        <p:spPr/>
        <p:txBody>
          <a:bodyPr/>
          <a:lstStyle/>
          <a:p>
            <a:pPr eaLnBrk="1" hangingPunct="1"/>
            <a:r>
              <a:rPr lang="en-IE" sz="4000" smtClean="0"/>
              <a:t>Experimental Characterization (II)</a:t>
            </a:r>
            <a:endParaRPr lang="en-US" sz="4000" smtClean="0"/>
          </a:p>
        </p:txBody>
      </p:sp>
      <p:sp>
        <p:nvSpPr>
          <p:cNvPr id="287747" name="Rectangle 3"/>
          <p:cNvSpPr>
            <a:spLocks noGrp="1" noChangeArrowheads="1"/>
          </p:cNvSpPr>
          <p:nvPr>
            <p:ph type="body" sz="half" idx="1"/>
          </p:nvPr>
        </p:nvSpPr>
        <p:spPr/>
        <p:txBody>
          <a:bodyPr/>
          <a:lstStyle/>
          <a:p>
            <a:pPr eaLnBrk="1" hangingPunct="1"/>
            <a:r>
              <a:rPr lang="en-IE" sz="2800" smtClean="0"/>
              <a:t>Two antennas placed on defined body positions and subjects instructed to stay motionless on a marked room location</a:t>
            </a:r>
            <a:endParaRPr lang="en-US" sz="2800" smtClean="0"/>
          </a:p>
        </p:txBody>
      </p:sp>
      <p:pic>
        <p:nvPicPr>
          <p:cNvPr id="287748" name="Picture 5" descr="on-body"/>
          <p:cNvPicPr>
            <a:picLocks noChangeAspect="1" noChangeArrowheads="1"/>
          </p:cNvPicPr>
          <p:nvPr/>
        </p:nvPicPr>
        <p:blipFill>
          <a:blip r:embed="rId2" cstate="print"/>
          <a:srcRect/>
          <a:stretch>
            <a:fillRect/>
          </a:stretch>
        </p:blipFill>
        <p:spPr bwMode="auto">
          <a:xfrm>
            <a:off x="4787900" y="1557338"/>
            <a:ext cx="3727450" cy="4392612"/>
          </a:xfrm>
          <a:prstGeom prst="rect">
            <a:avLst/>
          </a:prstGeom>
          <a:noFill/>
          <a:ln w="9525">
            <a:noFill/>
            <a:miter lim="800000"/>
            <a:headEnd/>
            <a:tailEnd/>
          </a:ln>
        </p:spPr>
      </p:pic>
      <p:sp>
        <p:nvSpPr>
          <p:cNvPr id="6" name="Rectangle 2"/>
          <p:cNvSpPr txBox="1">
            <a:spLocks noChangeArrowheads="1"/>
          </p:cNvSpPr>
          <p:nvPr/>
        </p:nvSpPr>
        <p:spPr bwMode="auto">
          <a:xfrm>
            <a:off x="179388" y="5949950"/>
            <a:ext cx="8713787" cy="1295400"/>
          </a:xfrm>
          <a:prstGeom prst="rect">
            <a:avLst/>
          </a:prstGeom>
          <a:noFill/>
          <a:ln w="9525">
            <a:noFill/>
            <a:miter lim="800000"/>
            <a:headEnd/>
            <a:tailEnd/>
          </a:ln>
          <a:effectLst/>
        </p:spPr>
        <p:txBody>
          <a:bodyPr anchor="ctr"/>
          <a:lstStyle/>
          <a:p>
            <a:pPr algn="ctr">
              <a:defRPr/>
            </a:pPr>
            <a:r>
              <a:rPr lang="en-IE" sz="2000" kern="0" dirty="0">
                <a:latin typeface="+mj-lt"/>
                <a:ea typeface="+mj-ea"/>
                <a:cs typeface="+mj-cs"/>
              </a:rPr>
              <a:t>Di Franco at al. </a:t>
            </a:r>
            <a:r>
              <a:rPr lang="en-IE" sz="2000" i="1" kern="0" dirty="0">
                <a:latin typeface="+mj-lt"/>
                <a:ea typeface="+mj-ea"/>
                <a:cs typeface="+mj-cs"/>
              </a:rPr>
              <a:t>“The effect of body shape and gender on Wireless Body Area Network on-body channels” </a:t>
            </a:r>
            <a:r>
              <a:rPr lang="en-GB" sz="2000" kern="0" dirty="0">
                <a:latin typeface="+mj-lt"/>
                <a:ea typeface="+mj-ea"/>
                <a:cs typeface="+mj-cs"/>
              </a:rPr>
              <a:t>MECAP 2010.</a:t>
            </a:r>
            <a:endParaRPr lang="en-US" sz="2000" kern="0" dirty="0">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lide Number Placeholder 6"/>
          <p:cNvSpPr>
            <a:spLocks noGrp="1"/>
          </p:cNvSpPr>
          <p:nvPr>
            <p:ph type="sldNum" sz="quarter" idx="12"/>
          </p:nvPr>
        </p:nvSpPr>
        <p:spPr>
          <a:noFill/>
        </p:spPr>
        <p:txBody>
          <a:bodyPr/>
          <a:lstStyle/>
          <a:p>
            <a:fld id="{1DD791C8-473C-4EC5-A87D-681E2E97A190}" type="slidenum">
              <a:rPr lang="en-US" smtClean="0">
                <a:cs typeface="Arial" charset="0"/>
              </a:rPr>
              <a:pPr/>
              <a:t>11</a:t>
            </a:fld>
            <a:endParaRPr lang="en-US" smtClean="0">
              <a:cs typeface="Arial" charset="0"/>
            </a:endParaRPr>
          </a:p>
        </p:txBody>
      </p:sp>
      <p:sp>
        <p:nvSpPr>
          <p:cNvPr id="264194" name="Rectangle 2"/>
          <p:cNvSpPr>
            <a:spLocks noGrp="1" noChangeArrowheads="1"/>
          </p:cNvSpPr>
          <p:nvPr>
            <p:ph type="title"/>
          </p:nvPr>
        </p:nvSpPr>
        <p:spPr/>
        <p:txBody>
          <a:bodyPr/>
          <a:lstStyle/>
          <a:p>
            <a:pPr eaLnBrk="1" hangingPunct="1"/>
            <a:r>
              <a:rPr lang="en-IE" smtClean="0"/>
              <a:t>Experimental Procedure</a:t>
            </a:r>
            <a:endParaRPr lang="en-US" smtClean="0"/>
          </a:p>
        </p:txBody>
      </p:sp>
      <p:sp>
        <p:nvSpPr>
          <p:cNvPr id="264195" name="Rectangle 3"/>
          <p:cNvSpPr>
            <a:spLocks noGrp="1" noChangeArrowheads="1"/>
          </p:cNvSpPr>
          <p:nvPr>
            <p:ph type="body" sz="half" idx="1"/>
          </p:nvPr>
        </p:nvSpPr>
        <p:spPr/>
        <p:txBody>
          <a:bodyPr/>
          <a:lstStyle/>
          <a:p>
            <a:pPr eaLnBrk="1" hangingPunct="1"/>
            <a:r>
              <a:rPr lang="en-IE" sz="2800" smtClean="0"/>
              <a:t>Connect two inverted-F PCB antennas on the two VNA ports, antennas are tuned on the body surface</a:t>
            </a:r>
            <a:endParaRPr lang="en-US" sz="2800" smtClean="0"/>
          </a:p>
        </p:txBody>
      </p:sp>
      <p:pic>
        <p:nvPicPr>
          <p:cNvPr id="264196" name="Picture 6" descr="25"/>
          <p:cNvPicPr>
            <a:picLocks noChangeAspect="1" noChangeArrowheads="1"/>
          </p:cNvPicPr>
          <p:nvPr/>
        </p:nvPicPr>
        <p:blipFill>
          <a:blip r:embed="rId3" cstate="print"/>
          <a:srcRect/>
          <a:stretch>
            <a:fillRect/>
          </a:stretch>
        </p:blipFill>
        <p:spPr bwMode="auto">
          <a:xfrm>
            <a:off x="4500563" y="2976563"/>
            <a:ext cx="3671887" cy="3057525"/>
          </a:xfrm>
          <a:prstGeom prst="rect">
            <a:avLst/>
          </a:prstGeom>
          <a:noFill/>
          <a:ln w="9525">
            <a:noFill/>
            <a:miter lim="800000"/>
            <a:headEnd/>
            <a:tailEnd/>
          </a:ln>
        </p:spPr>
      </p:pic>
      <p:pic>
        <p:nvPicPr>
          <p:cNvPr id="264197" name="Picture 7"/>
          <p:cNvPicPr>
            <a:picLocks noChangeAspect="1" noChangeArrowheads="1"/>
          </p:cNvPicPr>
          <p:nvPr/>
        </p:nvPicPr>
        <p:blipFill>
          <a:blip r:embed="rId4" cstate="print"/>
          <a:srcRect/>
          <a:stretch>
            <a:fillRect/>
          </a:stretch>
        </p:blipFill>
        <p:spPr bwMode="auto">
          <a:xfrm>
            <a:off x="468313" y="3038475"/>
            <a:ext cx="3527425" cy="287496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Slide Number Placeholder 5"/>
          <p:cNvSpPr>
            <a:spLocks noGrp="1"/>
          </p:cNvSpPr>
          <p:nvPr>
            <p:ph type="sldNum" sz="quarter" idx="12"/>
          </p:nvPr>
        </p:nvSpPr>
        <p:spPr>
          <a:noFill/>
        </p:spPr>
        <p:txBody>
          <a:bodyPr/>
          <a:lstStyle/>
          <a:p>
            <a:fld id="{893245EC-DB85-4099-BA4E-BADCCDBD5A83}" type="slidenum">
              <a:rPr lang="en-US" smtClean="0">
                <a:cs typeface="Arial" charset="0"/>
              </a:rPr>
              <a:pPr/>
              <a:t>12</a:t>
            </a:fld>
            <a:endParaRPr lang="en-US" smtClean="0">
              <a:cs typeface="Arial" charset="0"/>
            </a:endParaRPr>
          </a:p>
        </p:txBody>
      </p:sp>
      <p:sp>
        <p:nvSpPr>
          <p:cNvPr id="267266" name="Rectangle 2"/>
          <p:cNvSpPr>
            <a:spLocks noGrp="1" noChangeArrowheads="1"/>
          </p:cNvSpPr>
          <p:nvPr>
            <p:ph type="title"/>
          </p:nvPr>
        </p:nvSpPr>
        <p:spPr/>
        <p:txBody>
          <a:bodyPr/>
          <a:lstStyle/>
          <a:p>
            <a:pPr eaLnBrk="1" hangingPunct="1"/>
            <a:r>
              <a:rPr lang="en-IE" smtClean="0"/>
              <a:t>Experimental Procedure</a:t>
            </a:r>
            <a:endParaRPr lang="en-US" smtClean="0"/>
          </a:p>
        </p:txBody>
      </p:sp>
      <p:sp>
        <p:nvSpPr>
          <p:cNvPr id="267267" name="Rectangle 3"/>
          <p:cNvSpPr>
            <a:spLocks noGrp="1" noChangeArrowheads="1"/>
          </p:cNvSpPr>
          <p:nvPr>
            <p:ph type="body" idx="1"/>
          </p:nvPr>
        </p:nvSpPr>
        <p:spPr/>
        <p:txBody>
          <a:bodyPr/>
          <a:lstStyle/>
          <a:p>
            <a:pPr eaLnBrk="1" hangingPunct="1"/>
            <a:r>
              <a:rPr lang="en-IE" smtClean="0"/>
              <a:t>The VNA was used to capture signals for 30 s at sampling rate of 100 Hz</a:t>
            </a:r>
          </a:p>
          <a:p>
            <a:pPr eaLnBrk="1" hangingPunct="1"/>
            <a:endParaRPr lang="en-IE" smtClean="0"/>
          </a:p>
          <a:p>
            <a:pPr eaLnBrk="1" hangingPunct="1"/>
            <a:r>
              <a:rPr lang="en-IE" smtClean="0"/>
              <a:t>Each measurement was repeated 3 times on each subject</a:t>
            </a:r>
          </a:p>
          <a:p>
            <a:pPr eaLnBrk="1" hangingPunct="1"/>
            <a:endParaRPr lang="en-IE" smtClean="0"/>
          </a:p>
          <a:p>
            <a:pPr eaLnBrk="1" hangingPunct="1"/>
            <a:r>
              <a:rPr lang="en-IE" smtClean="0"/>
              <a:t>16 volunteer subjects for the experiments</a:t>
            </a: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Slide Number Placeholder 6"/>
          <p:cNvSpPr>
            <a:spLocks noGrp="1"/>
          </p:cNvSpPr>
          <p:nvPr>
            <p:ph type="sldNum" sz="quarter" idx="12"/>
          </p:nvPr>
        </p:nvSpPr>
        <p:spPr>
          <a:noFill/>
        </p:spPr>
        <p:txBody>
          <a:bodyPr/>
          <a:lstStyle/>
          <a:p>
            <a:fld id="{81001FB6-EC50-4C76-9705-A89677460B43}" type="slidenum">
              <a:rPr lang="en-US" smtClean="0">
                <a:cs typeface="Arial" charset="0"/>
              </a:rPr>
              <a:pPr/>
              <a:t>13</a:t>
            </a:fld>
            <a:endParaRPr lang="en-US" smtClean="0">
              <a:cs typeface="Arial" charset="0"/>
            </a:endParaRPr>
          </a:p>
        </p:txBody>
      </p:sp>
      <p:sp>
        <p:nvSpPr>
          <p:cNvPr id="268290" name="Rectangle 2"/>
          <p:cNvSpPr>
            <a:spLocks noGrp="1" noChangeArrowheads="1"/>
          </p:cNvSpPr>
          <p:nvPr>
            <p:ph type="title"/>
          </p:nvPr>
        </p:nvSpPr>
        <p:spPr>
          <a:xfrm>
            <a:off x="457200" y="274638"/>
            <a:ext cx="8218488" cy="1354137"/>
          </a:xfrm>
        </p:spPr>
        <p:txBody>
          <a:bodyPr/>
          <a:lstStyle/>
          <a:p>
            <a:pPr eaLnBrk="1" hangingPunct="1"/>
            <a:r>
              <a:rPr lang="en-IE" smtClean="0"/>
              <a:t>Subject Respiration</a:t>
            </a:r>
            <a:endParaRPr lang="en-US" smtClean="0"/>
          </a:p>
        </p:txBody>
      </p:sp>
      <p:grpSp>
        <p:nvGrpSpPr>
          <p:cNvPr id="268291" name="Group 3"/>
          <p:cNvGrpSpPr>
            <a:grpSpLocks/>
          </p:cNvGrpSpPr>
          <p:nvPr/>
        </p:nvGrpSpPr>
        <p:grpSpPr bwMode="auto">
          <a:xfrm>
            <a:off x="1116013" y="1844675"/>
            <a:ext cx="6911975" cy="4035425"/>
            <a:chOff x="703" y="1162"/>
            <a:chExt cx="4354" cy="2542"/>
          </a:xfrm>
        </p:grpSpPr>
        <p:sp>
          <p:nvSpPr>
            <p:cNvPr id="268293" name="Rectangle 4"/>
            <p:cNvSpPr>
              <a:spLocks noChangeArrowheads="1"/>
            </p:cNvSpPr>
            <p:nvPr/>
          </p:nvSpPr>
          <p:spPr bwMode="auto">
            <a:xfrm>
              <a:off x="793" y="1162"/>
              <a:ext cx="3992" cy="2540"/>
            </a:xfrm>
            <a:prstGeom prst="rect">
              <a:avLst/>
            </a:prstGeom>
            <a:solidFill>
              <a:schemeClr val="bg1"/>
            </a:solidFill>
            <a:ln w="9525" algn="ctr">
              <a:noFill/>
              <a:miter lim="800000"/>
              <a:headEnd/>
              <a:tailEnd/>
            </a:ln>
          </p:spPr>
          <p:txBody>
            <a:bodyPr wrap="none" anchor="ctr"/>
            <a:lstStyle/>
            <a:p>
              <a:pPr>
                <a:spcBef>
                  <a:spcPct val="20000"/>
                </a:spcBef>
                <a:buFontTx/>
                <a:buChar char="–"/>
              </a:pPr>
              <a:endParaRPr lang="it-IT"/>
            </a:p>
          </p:txBody>
        </p:sp>
        <p:pic>
          <p:nvPicPr>
            <p:cNvPr id="268294" name="Picture 5"/>
            <p:cNvPicPr>
              <a:picLocks noChangeAspect="1" noChangeArrowheads="1"/>
            </p:cNvPicPr>
            <p:nvPr/>
          </p:nvPicPr>
          <p:blipFill>
            <a:blip r:embed="rId3" cstate="print"/>
            <a:srcRect/>
            <a:stretch>
              <a:fillRect/>
            </a:stretch>
          </p:blipFill>
          <p:spPr bwMode="auto">
            <a:xfrm>
              <a:off x="703" y="1162"/>
              <a:ext cx="4354" cy="2542"/>
            </a:xfrm>
            <a:prstGeom prst="rect">
              <a:avLst/>
            </a:prstGeom>
            <a:noFill/>
            <a:ln w="9525">
              <a:noFill/>
              <a:miter lim="800000"/>
              <a:headEnd/>
              <a:tailEnd/>
            </a:ln>
          </p:spPr>
        </p:pic>
      </p:grpSp>
    </p:spTree>
  </p:cSld>
  <p:clrMapOvr>
    <a:masterClrMapping/>
  </p:clrMapOvr>
  <p:transition advTm="75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Slide Number Placeholder 5"/>
          <p:cNvSpPr>
            <a:spLocks noGrp="1"/>
          </p:cNvSpPr>
          <p:nvPr>
            <p:ph type="sldNum" sz="quarter" idx="12"/>
          </p:nvPr>
        </p:nvSpPr>
        <p:spPr>
          <a:noFill/>
        </p:spPr>
        <p:txBody>
          <a:bodyPr/>
          <a:lstStyle/>
          <a:p>
            <a:fld id="{F426A37F-4DF0-4FB9-8FE9-7752139E58C0}" type="slidenum">
              <a:rPr lang="en-US" smtClean="0">
                <a:cs typeface="Arial" charset="0"/>
              </a:rPr>
              <a:pPr/>
              <a:t>14</a:t>
            </a:fld>
            <a:endParaRPr lang="en-US" smtClean="0">
              <a:cs typeface="Arial" charset="0"/>
            </a:endParaRPr>
          </a:p>
        </p:txBody>
      </p:sp>
      <p:sp>
        <p:nvSpPr>
          <p:cNvPr id="291842" name="Rectangle 12"/>
          <p:cNvSpPr>
            <a:spLocks noGrp="1" noChangeArrowheads="1"/>
          </p:cNvSpPr>
          <p:nvPr>
            <p:ph type="title"/>
          </p:nvPr>
        </p:nvSpPr>
        <p:spPr/>
        <p:txBody>
          <a:bodyPr/>
          <a:lstStyle/>
          <a:p>
            <a:pPr eaLnBrk="1" hangingPunct="1"/>
            <a:r>
              <a:rPr lang="en-IE" sz="4000" smtClean="0"/>
              <a:t>Subjects characteristics &amp; Path Loss</a:t>
            </a:r>
            <a:endParaRPr lang="en-US" sz="4000" smtClean="0"/>
          </a:p>
        </p:txBody>
      </p:sp>
      <p:grpSp>
        <p:nvGrpSpPr>
          <p:cNvPr id="291843" name="Group 14"/>
          <p:cNvGrpSpPr>
            <a:grpSpLocks/>
          </p:cNvGrpSpPr>
          <p:nvPr/>
        </p:nvGrpSpPr>
        <p:grpSpPr bwMode="auto">
          <a:xfrm>
            <a:off x="1763713" y="1524000"/>
            <a:ext cx="5616575" cy="4641850"/>
            <a:chOff x="1111" y="890"/>
            <a:chExt cx="3538" cy="2924"/>
          </a:xfrm>
        </p:grpSpPr>
        <p:sp>
          <p:nvSpPr>
            <p:cNvPr id="291845" name="Rectangle 11"/>
            <p:cNvSpPr>
              <a:spLocks noChangeArrowheads="1"/>
            </p:cNvSpPr>
            <p:nvPr/>
          </p:nvSpPr>
          <p:spPr bwMode="auto">
            <a:xfrm>
              <a:off x="1111" y="890"/>
              <a:ext cx="3538" cy="2903"/>
            </a:xfrm>
            <a:prstGeom prst="rect">
              <a:avLst/>
            </a:prstGeom>
            <a:solidFill>
              <a:schemeClr val="bg1"/>
            </a:solidFill>
            <a:ln w="9525" algn="ctr">
              <a:noFill/>
              <a:miter lim="800000"/>
              <a:headEnd/>
              <a:tailEnd/>
            </a:ln>
          </p:spPr>
          <p:txBody>
            <a:bodyPr wrap="none" anchor="ctr"/>
            <a:lstStyle/>
            <a:p>
              <a:pPr>
                <a:spcBef>
                  <a:spcPct val="20000"/>
                </a:spcBef>
                <a:buFontTx/>
                <a:buChar char="–"/>
              </a:pPr>
              <a:endParaRPr lang="it-IT"/>
            </a:p>
          </p:txBody>
        </p:sp>
        <p:pic>
          <p:nvPicPr>
            <p:cNvPr id="291846" name="Picture 9"/>
            <p:cNvPicPr>
              <a:picLocks noChangeAspect="1" noChangeArrowheads="1"/>
            </p:cNvPicPr>
            <p:nvPr/>
          </p:nvPicPr>
          <p:blipFill>
            <a:blip r:embed="rId3" cstate="print"/>
            <a:srcRect/>
            <a:stretch>
              <a:fillRect/>
            </a:stretch>
          </p:blipFill>
          <p:spPr bwMode="auto">
            <a:xfrm>
              <a:off x="1111" y="890"/>
              <a:ext cx="3538" cy="2924"/>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0" name="Slide Number Placeholder 5"/>
          <p:cNvSpPr>
            <a:spLocks noGrp="1"/>
          </p:cNvSpPr>
          <p:nvPr>
            <p:ph type="sldNum" sz="quarter" idx="12"/>
          </p:nvPr>
        </p:nvSpPr>
        <p:spPr>
          <a:noFill/>
        </p:spPr>
        <p:txBody>
          <a:bodyPr/>
          <a:lstStyle/>
          <a:p>
            <a:fld id="{FC1CDD00-0B57-4F8A-B116-5E0B4FB318FF}" type="slidenum">
              <a:rPr lang="en-US" smtClean="0">
                <a:cs typeface="Arial" charset="0"/>
              </a:rPr>
              <a:pPr/>
              <a:t>15</a:t>
            </a:fld>
            <a:endParaRPr lang="en-US" smtClean="0">
              <a:cs typeface="Arial" charset="0"/>
            </a:endParaRPr>
          </a:p>
        </p:txBody>
      </p:sp>
      <p:sp>
        <p:nvSpPr>
          <p:cNvPr id="95241" name="Rectangle 4"/>
          <p:cNvSpPr>
            <a:spLocks noGrp="1" noChangeArrowheads="1"/>
          </p:cNvSpPr>
          <p:nvPr>
            <p:ph type="title"/>
          </p:nvPr>
        </p:nvSpPr>
        <p:spPr/>
        <p:txBody>
          <a:bodyPr/>
          <a:lstStyle/>
          <a:p>
            <a:pPr eaLnBrk="1" hangingPunct="1"/>
            <a:r>
              <a:rPr lang="en-IE" smtClean="0"/>
              <a:t>Gender Path Loss</a:t>
            </a:r>
            <a:endParaRPr lang="en-US" smtClean="0"/>
          </a:p>
        </p:txBody>
      </p:sp>
      <p:graphicFrame>
        <p:nvGraphicFramePr>
          <p:cNvPr id="95239" name="Object 7"/>
          <p:cNvGraphicFramePr>
            <a:graphicFrameLocks noGrp="1" noChangeAspect="1"/>
          </p:cNvGraphicFramePr>
          <p:nvPr>
            <p:ph idx="1"/>
          </p:nvPr>
        </p:nvGraphicFramePr>
        <p:xfrm>
          <a:off x="1371600" y="1600200"/>
          <a:ext cx="6400800" cy="4525963"/>
        </p:xfrm>
        <a:graphic>
          <a:graphicData uri="http://schemas.openxmlformats.org/presentationml/2006/ole">
            <p:oleObj spid="_x0000_s95239" name="Chart" r:id="rId4" imgW="9715714" imgH="6876860" progId="Excel.Sheet.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7" name="Slide Number Placeholder 5"/>
          <p:cNvSpPr>
            <a:spLocks noGrp="1"/>
          </p:cNvSpPr>
          <p:nvPr>
            <p:ph type="sldNum" sz="quarter" idx="12"/>
          </p:nvPr>
        </p:nvSpPr>
        <p:spPr>
          <a:noFill/>
        </p:spPr>
        <p:txBody>
          <a:bodyPr/>
          <a:lstStyle/>
          <a:p>
            <a:fld id="{DDA04441-54CA-445B-8BD9-2D0B8B68EDB7}" type="slidenum">
              <a:rPr lang="en-US" smtClean="0">
                <a:cs typeface="Arial" charset="0"/>
              </a:rPr>
              <a:pPr/>
              <a:t>16</a:t>
            </a:fld>
            <a:endParaRPr lang="en-US" smtClean="0">
              <a:cs typeface="Arial" charset="0"/>
            </a:endParaRPr>
          </a:p>
        </p:txBody>
      </p:sp>
      <p:sp>
        <p:nvSpPr>
          <p:cNvPr id="97288" name="Rectangle 2"/>
          <p:cNvSpPr>
            <a:spLocks noGrp="1" noChangeArrowheads="1"/>
          </p:cNvSpPr>
          <p:nvPr>
            <p:ph type="title"/>
          </p:nvPr>
        </p:nvSpPr>
        <p:spPr/>
        <p:txBody>
          <a:bodyPr/>
          <a:lstStyle/>
          <a:p>
            <a:pPr eaLnBrk="1" hangingPunct="1"/>
            <a:r>
              <a:rPr lang="en-IE" smtClean="0"/>
              <a:t>Distribution of Fading</a:t>
            </a:r>
            <a:endParaRPr lang="en-US" smtClean="0"/>
          </a:p>
        </p:txBody>
      </p:sp>
      <p:sp>
        <p:nvSpPr>
          <p:cNvPr id="97289" name="Rectangle 3"/>
          <p:cNvSpPr>
            <a:spLocks noGrp="1" noChangeArrowheads="1"/>
          </p:cNvSpPr>
          <p:nvPr>
            <p:ph type="body" idx="1"/>
          </p:nvPr>
        </p:nvSpPr>
        <p:spPr/>
        <p:txBody>
          <a:bodyPr/>
          <a:lstStyle/>
          <a:p>
            <a:pPr eaLnBrk="1" hangingPunct="1"/>
            <a:r>
              <a:rPr lang="en-IE" smtClean="0"/>
              <a:t>Common distributions were best fitted to the measurements and ranked using the Akaike Information Criteria</a:t>
            </a:r>
          </a:p>
          <a:p>
            <a:pPr eaLnBrk="1" hangingPunct="1"/>
            <a:r>
              <a:rPr lang="en-IE" smtClean="0"/>
              <a:t>Rice Distribution was the best suited</a:t>
            </a:r>
          </a:p>
          <a:p>
            <a:pPr eaLnBrk="1" hangingPunct="1"/>
            <a:r>
              <a:rPr lang="en-IE" smtClean="0"/>
              <a:t>The K parameter of the Rice distribution is:</a:t>
            </a:r>
            <a:endParaRPr lang="en-US" smtClean="0"/>
          </a:p>
        </p:txBody>
      </p:sp>
      <p:sp>
        <p:nvSpPr>
          <p:cNvPr id="97290" name="Rectangle 5"/>
          <p:cNvSpPr>
            <a:spLocks noChangeArrowheads="1"/>
          </p:cNvSpPr>
          <p:nvPr/>
        </p:nvSpPr>
        <p:spPr bwMode="auto">
          <a:xfrm>
            <a:off x="0" y="3219450"/>
            <a:ext cx="9144000" cy="0"/>
          </a:xfrm>
          <a:prstGeom prst="rect">
            <a:avLst/>
          </a:prstGeom>
          <a:noFill/>
          <a:ln w="9525" algn="ctr">
            <a:noFill/>
            <a:miter lim="800000"/>
            <a:headEnd/>
            <a:tailEnd/>
          </a:ln>
        </p:spPr>
        <p:txBody>
          <a:bodyPr wrap="none" anchor="ctr">
            <a:spAutoFit/>
          </a:bodyPr>
          <a:lstStyle/>
          <a:p>
            <a:pPr>
              <a:spcBef>
                <a:spcPct val="20000"/>
              </a:spcBef>
              <a:buFontTx/>
              <a:buChar char="–"/>
            </a:pPr>
            <a:endParaRPr lang="it-IT"/>
          </a:p>
        </p:txBody>
      </p:sp>
      <p:sp>
        <p:nvSpPr>
          <p:cNvPr id="97291" name="Rectangle 7"/>
          <p:cNvSpPr>
            <a:spLocks noChangeArrowheads="1"/>
          </p:cNvSpPr>
          <p:nvPr/>
        </p:nvSpPr>
        <p:spPr bwMode="auto">
          <a:xfrm>
            <a:off x="0" y="3219450"/>
            <a:ext cx="9144000" cy="0"/>
          </a:xfrm>
          <a:prstGeom prst="rect">
            <a:avLst/>
          </a:prstGeom>
          <a:noFill/>
          <a:ln w="9525" algn="ctr">
            <a:noFill/>
            <a:miter lim="800000"/>
            <a:headEnd/>
            <a:tailEnd/>
          </a:ln>
        </p:spPr>
        <p:txBody>
          <a:bodyPr wrap="none" anchor="ctr">
            <a:spAutoFit/>
          </a:bodyPr>
          <a:lstStyle/>
          <a:p>
            <a:pPr>
              <a:spcBef>
                <a:spcPct val="20000"/>
              </a:spcBef>
              <a:buFontTx/>
              <a:buChar char="–"/>
            </a:pPr>
            <a:endParaRPr lang="it-IT"/>
          </a:p>
        </p:txBody>
      </p:sp>
      <p:graphicFrame>
        <p:nvGraphicFramePr>
          <p:cNvPr id="97286" name="Object 6"/>
          <p:cNvGraphicFramePr>
            <a:graphicFrameLocks noChangeAspect="1"/>
          </p:cNvGraphicFramePr>
          <p:nvPr/>
        </p:nvGraphicFramePr>
        <p:xfrm>
          <a:off x="3132138" y="4508500"/>
          <a:ext cx="2951162" cy="927100"/>
        </p:xfrm>
        <a:graphic>
          <a:graphicData uri="http://schemas.openxmlformats.org/presentationml/2006/ole">
            <p:oleObj spid="_x0000_s97286" name="Equation" r:id="rId4" imgW="1333500" imgH="419100" progId="Equation.3">
              <p:embed/>
            </p:oleObj>
          </a:graphicData>
        </a:graphic>
      </p:graphicFrame>
      <p:sp>
        <p:nvSpPr>
          <p:cNvPr id="97294" name="Rectangle 8"/>
          <p:cNvSpPr>
            <a:spLocks noChangeArrowheads="1"/>
          </p:cNvSpPr>
          <p:nvPr/>
        </p:nvSpPr>
        <p:spPr bwMode="auto">
          <a:xfrm>
            <a:off x="755650" y="5684838"/>
            <a:ext cx="6985000" cy="696912"/>
          </a:xfrm>
          <a:prstGeom prst="rect">
            <a:avLst/>
          </a:prstGeom>
          <a:noFill/>
          <a:ln w="9525">
            <a:noFill/>
            <a:miter lim="800000"/>
            <a:headEnd/>
            <a:tailEnd/>
          </a:ln>
        </p:spPr>
        <p:txBody>
          <a:bodyPr>
            <a:spAutoFit/>
          </a:bodyPr>
          <a:lstStyle/>
          <a:p>
            <a:pPr>
              <a:spcBef>
                <a:spcPct val="20000"/>
              </a:spcBef>
            </a:pPr>
            <a:r>
              <a:rPr lang="en-IE" sz="1800"/>
              <a:t>K-&gt;0 Ricean distribution approximates the Rayleigh distribution</a:t>
            </a:r>
          </a:p>
          <a:p>
            <a:pPr>
              <a:spcBef>
                <a:spcPct val="20000"/>
              </a:spcBef>
            </a:pPr>
            <a:r>
              <a:rPr lang="en-IE" sz="1800"/>
              <a:t>K-&gt;inf Ricean approximates the Gaussian distribution</a:t>
            </a:r>
            <a:endParaRPr lang="en-US"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Number Placeholder 6"/>
          <p:cNvSpPr>
            <a:spLocks noGrp="1"/>
          </p:cNvSpPr>
          <p:nvPr>
            <p:ph type="sldNum" sz="quarter" idx="12"/>
          </p:nvPr>
        </p:nvSpPr>
        <p:spPr>
          <a:noFill/>
        </p:spPr>
        <p:txBody>
          <a:bodyPr/>
          <a:lstStyle/>
          <a:p>
            <a:fld id="{67332D0B-FA77-4793-8BBB-D72C744F5935}" type="slidenum">
              <a:rPr lang="en-US" smtClean="0">
                <a:cs typeface="Arial" charset="0"/>
              </a:rPr>
              <a:pPr/>
              <a:t>17</a:t>
            </a:fld>
            <a:endParaRPr lang="en-US" smtClean="0">
              <a:cs typeface="Arial" charset="0"/>
            </a:endParaRPr>
          </a:p>
        </p:txBody>
      </p:sp>
      <p:sp>
        <p:nvSpPr>
          <p:cNvPr id="296962" name="Rectangle 2"/>
          <p:cNvSpPr>
            <a:spLocks noGrp="1" noChangeArrowheads="1"/>
          </p:cNvSpPr>
          <p:nvPr>
            <p:ph type="title"/>
          </p:nvPr>
        </p:nvSpPr>
        <p:spPr>
          <a:xfrm>
            <a:off x="457200" y="274638"/>
            <a:ext cx="8218488" cy="1354137"/>
          </a:xfrm>
        </p:spPr>
        <p:txBody>
          <a:bodyPr/>
          <a:lstStyle/>
          <a:p>
            <a:pPr eaLnBrk="1" hangingPunct="1"/>
            <a:r>
              <a:rPr lang="en-IE" smtClean="0"/>
              <a:t>Path Loss and Ricean K-factor</a:t>
            </a:r>
            <a:endParaRPr lang="en-US" smtClean="0"/>
          </a:p>
        </p:txBody>
      </p:sp>
      <p:pic>
        <p:nvPicPr>
          <p:cNvPr id="296963" name="Picture 11"/>
          <p:cNvPicPr>
            <a:picLocks noChangeAspect="1" noChangeArrowheads="1"/>
          </p:cNvPicPr>
          <p:nvPr/>
        </p:nvPicPr>
        <p:blipFill>
          <a:blip r:embed="rId3" cstate="print"/>
          <a:srcRect/>
          <a:stretch>
            <a:fillRect/>
          </a:stretch>
        </p:blipFill>
        <p:spPr bwMode="auto">
          <a:xfrm>
            <a:off x="684213" y="1585913"/>
            <a:ext cx="7704137" cy="4438650"/>
          </a:xfrm>
          <a:prstGeom prst="rect">
            <a:avLst/>
          </a:prstGeom>
          <a:solidFill>
            <a:schemeClr val="bg1"/>
          </a:solidFill>
          <a:ln w="9525" algn="ctr">
            <a:noFill/>
            <a:miter lim="800000"/>
            <a:headEnd/>
            <a:tailEnd/>
          </a:ln>
        </p:spPr>
      </p:pic>
    </p:spTree>
  </p:cSld>
  <p:clrMapOvr>
    <a:masterClrMapping/>
  </p:clrMapOvr>
  <p:transition advTm="75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Slide Number Placeholder 4"/>
          <p:cNvSpPr>
            <a:spLocks noGrp="1"/>
          </p:cNvSpPr>
          <p:nvPr>
            <p:ph type="sldNum" sz="quarter" idx="12"/>
          </p:nvPr>
        </p:nvSpPr>
        <p:spPr>
          <a:noFill/>
        </p:spPr>
        <p:txBody>
          <a:bodyPr/>
          <a:lstStyle/>
          <a:p>
            <a:fld id="{86DCF848-A8A8-4957-8795-A558CB142629}" type="slidenum">
              <a:rPr lang="en-US" smtClean="0">
                <a:cs typeface="Arial" charset="0"/>
              </a:rPr>
              <a:pPr/>
              <a:t>18</a:t>
            </a:fld>
            <a:endParaRPr lang="en-US" smtClean="0">
              <a:cs typeface="Arial" charset="0"/>
            </a:endParaRPr>
          </a:p>
        </p:txBody>
      </p:sp>
      <p:sp>
        <p:nvSpPr>
          <p:cNvPr id="307202" name="Rectangle 2"/>
          <p:cNvSpPr>
            <a:spLocks noChangeArrowheads="1"/>
          </p:cNvSpPr>
          <p:nvPr/>
        </p:nvSpPr>
        <p:spPr bwMode="auto">
          <a:xfrm>
            <a:off x="755650" y="1125538"/>
            <a:ext cx="6858000" cy="4659312"/>
          </a:xfrm>
          <a:prstGeom prst="rect">
            <a:avLst/>
          </a:prstGeom>
          <a:noFill/>
          <a:ln w="9525">
            <a:noFill/>
            <a:miter lim="800000"/>
            <a:headEnd/>
            <a:tailEnd/>
          </a:ln>
        </p:spPr>
        <p:txBody>
          <a:bodyPr>
            <a:spAutoFit/>
          </a:bodyPr>
          <a:lstStyle/>
          <a:p>
            <a:pPr>
              <a:spcBef>
                <a:spcPct val="20000"/>
              </a:spcBef>
              <a:buFont typeface="Wingdings" pitchFamily="2" charset="2"/>
              <a:buChar char="Ø"/>
            </a:pPr>
            <a:r>
              <a:rPr lang="en-GB"/>
              <a:t>How reliable is a link in WBAN using different output transmit power levels?</a:t>
            </a:r>
          </a:p>
          <a:p>
            <a:pPr>
              <a:spcBef>
                <a:spcPct val="20000"/>
              </a:spcBef>
              <a:buFont typeface="Wingdings" pitchFamily="2" charset="2"/>
              <a:buChar char="Ø"/>
            </a:pPr>
            <a:r>
              <a:rPr lang="en-GB"/>
              <a:t>Do retransmissions increase substantially the data reliability in WBAN environment?</a:t>
            </a:r>
          </a:p>
          <a:p>
            <a:pPr>
              <a:spcBef>
                <a:spcPct val="20000"/>
              </a:spcBef>
              <a:buFont typeface="Wingdings" pitchFamily="2" charset="2"/>
              <a:buChar char="Ø"/>
            </a:pPr>
            <a:r>
              <a:rPr lang="en-GB"/>
              <a:t>Does human movements affect simultaneously signal propagation on different links?</a:t>
            </a:r>
          </a:p>
          <a:p>
            <a:pPr>
              <a:spcBef>
                <a:spcPct val="20000"/>
              </a:spcBef>
              <a:buFont typeface="Wingdings" pitchFamily="2" charset="2"/>
              <a:buChar char="Ø"/>
            </a:pPr>
            <a:r>
              <a:rPr lang="en-GB"/>
              <a:t>How can energy efficiency and network lifetime be maximized? </a:t>
            </a:r>
          </a:p>
        </p:txBody>
      </p:sp>
      <p:sp>
        <p:nvSpPr>
          <p:cNvPr id="307203" name="Rectangle 3"/>
          <p:cNvSpPr>
            <a:spLocks noChangeArrowheads="1"/>
          </p:cNvSpPr>
          <p:nvPr/>
        </p:nvSpPr>
        <p:spPr bwMode="auto">
          <a:xfrm>
            <a:off x="827088" y="404813"/>
            <a:ext cx="8624887" cy="519112"/>
          </a:xfrm>
          <a:prstGeom prst="rect">
            <a:avLst/>
          </a:prstGeom>
          <a:noFill/>
          <a:ln w="9525">
            <a:noFill/>
            <a:miter lim="800000"/>
            <a:headEnd/>
            <a:tailEnd/>
          </a:ln>
        </p:spPr>
        <p:txBody>
          <a:bodyPr>
            <a:spAutoFit/>
          </a:bodyPr>
          <a:lstStyle/>
          <a:p>
            <a:pPr>
              <a:spcBef>
                <a:spcPct val="20000"/>
              </a:spcBef>
            </a:pPr>
            <a:r>
              <a:rPr lang="en-GB" b="1"/>
              <a:t>Topology Analysis in WBAN: Motivation</a:t>
            </a:r>
          </a:p>
        </p:txBody>
      </p:sp>
      <p:sp>
        <p:nvSpPr>
          <p:cNvPr id="307204" name="Rectangle 5"/>
          <p:cNvSpPr>
            <a:spLocks noChangeArrowheads="1"/>
          </p:cNvSpPr>
          <p:nvPr/>
        </p:nvSpPr>
        <p:spPr bwMode="auto">
          <a:xfrm>
            <a:off x="107950" y="6211888"/>
            <a:ext cx="9288463" cy="646112"/>
          </a:xfrm>
          <a:prstGeom prst="rect">
            <a:avLst/>
          </a:prstGeom>
          <a:noFill/>
          <a:ln w="9525">
            <a:noFill/>
            <a:miter lim="800000"/>
            <a:headEnd/>
            <a:tailEnd/>
          </a:ln>
        </p:spPr>
        <p:txBody>
          <a:bodyPr>
            <a:spAutoFit/>
          </a:bodyPr>
          <a:lstStyle/>
          <a:p>
            <a:pPr>
              <a:spcBef>
                <a:spcPct val="20000"/>
              </a:spcBef>
            </a:pPr>
            <a:r>
              <a:rPr lang="en-US" sz="1800"/>
              <a:t>Fabio Di Franco, Ilenia Tinnirello, Yu Ge </a:t>
            </a:r>
            <a:r>
              <a:rPr lang="en-US" sz="1800" i="1"/>
              <a:t>"1 Hop or 2 Hops: Topology Analysis in Body Area Network"</a:t>
            </a:r>
            <a:r>
              <a:rPr lang="en-US" sz="1800"/>
              <a:t> accepted at EuCNC 2014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Number Placeholder 4"/>
          <p:cNvSpPr>
            <a:spLocks noGrp="1"/>
          </p:cNvSpPr>
          <p:nvPr>
            <p:ph type="sldNum" sz="quarter" idx="12"/>
          </p:nvPr>
        </p:nvSpPr>
        <p:spPr>
          <a:noFill/>
        </p:spPr>
        <p:txBody>
          <a:bodyPr/>
          <a:lstStyle/>
          <a:p>
            <a:fld id="{5E3C4893-4C79-4415-9497-FF769C6C21C5}" type="slidenum">
              <a:rPr lang="en-US" smtClean="0">
                <a:cs typeface="Arial" charset="0"/>
              </a:rPr>
              <a:pPr/>
              <a:t>19</a:t>
            </a:fld>
            <a:endParaRPr lang="en-US" smtClean="0">
              <a:cs typeface="Arial" charset="0"/>
            </a:endParaRPr>
          </a:p>
        </p:txBody>
      </p:sp>
      <p:pic>
        <p:nvPicPr>
          <p:cNvPr id="308226" name="Picture 2"/>
          <p:cNvPicPr>
            <a:picLocks noChangeAspect="1" noChangeArrowheads="1"/>
          </p:cNvPicPr>
          <p:nvPr/>
        </p:nvPicPr>
        <p:blipFill>
          <a:blip r:embed="rId2" cstate="print"/>
          <a:srcRect/>
          <a:stretch>
            <a:fillRect/>
          </a:stretch>
        </p:blipFill>
        <p:spPr bwMode="auto">
          <a:xfrm>
            <a:off x="1258888" y="1628775"/>
            <a:ext cx="7092950" cy="4573588"/>
          </a:xfrm>
          <a:prstGeom prst="rect">
            <a:avLst/>
          </a:prstGeom>
          <a:noFill/>
          <a:ln w="9525">
            <a:noFill/>
            <a:miter lim="800000"/>
            <a:headEnd/>
            <a:tailEnd/>
          </a:ln>
        </p:spPr>
      </p:pic>
      <p:sp>
        <p:nvSpPr>
          <p:cNvPr id="308227" name="Rectangle 8"/>
          <p:cNvSpPr>
            <a:spLocks noChangeArrowheads="1"/>
          </p:cNvSpPr>
          <p:nvPr/>
        </p:nvSpPr>
        <p:spPr bwMode="auto">
          <a:xfrm>
            <a:off x="179388" y="404813"/>
            <a:ext cx="9028112" cy="954087"/>
          </a:xfrm>
          <a:prstGeom prst="rect">
            <a:avLst/>
          </a:prstGeom>
          <a:noFill/>
          <a:ln w="9525">
            <a:noFill/>
            <a:miter lim="800000"/>
            <a:headEnd/>
            <a:tailEnd/>
          </a:ln>
        </p:spPr>
        <p:txBody>
          <a:bodyPr>
            <a:spAutoFit/>
          </a:bodyPr>
          <a:lstStyle/>
          <a:p>
            <a:pPr algn="ctr">
              <a:spcBef>
                <a:spcPct val="20000"/>
              </a:spcBef>
            </a:pPr>
            <a:r>
              <a:rPr lang="en-GB"/>
              <a:t>Design an experiment for having a map of the propagation condition over time all around the body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2"/>
          </p:nvPr>
        </p:nvSpPr>
        <p:spPr>
          <a:noFill/>
        </p:spPr>
        <p:txBody>
          <a:bodyPr/>
          <a:lstStyle/>
          <a:p>
            <a:fld id="{F6A0F42C-8006-49D5-A33F-D9A116B211A1}" type="slidenum">
              <a:rPr lang="en-US" smtClean="0">
                <a:cs typeface="Arial" charset="0"/>
              </a:rPr>
              <a:pPr/>
              <a:t>2</a:t>
            </a:fld>
            <a:endParaRPr lang="en-US" smtClean="0">
              <a:cs typeface="Arial" charset="0"/>
            </a:endParaRPr>
          </a:p>
        </p:txBody>
      </p:sp>
      <p:pic>
        <p:nvPicPr>
          <p:cNvPr id="19458" name="Picture 5"/>
          <p:cNvPicPr>
            <a:picLocks noChangeAspect="1" noChangeArrowheads="1"/>
          </p:cNvPicPr>
          <p:nvPr/>
        </p:nvPicPr>
        <p:blipFill>
          <a:blip r:embed="rId3" cstate="print"/>
          <a:srcRect/>
          <a:stretch>
            <a:fillRect/>
          </a:stretch>
        </p:blipFill>
        <p:spPr bwMode="auto">
          <a:xfrm>
            <a:off x="684213" y="3886200"/>
            <a:ext cx="8039100" cy="2971800"/>
          </a:xfrm>
          <a:prstGeom prst="rect">
            <a:avLst/>
          </a:prstGeom>
          <a:noFill/>
          <a:ln w="9525" algn="ctr">
            <a:noFill/>
            <a:miter lim="800000"/>
            <a:headEnd/>
            <a:tailEnd/>
          </a:ln>
        </p:spPr>
      </p:pic>
      <p:sp>
        <p:nvSpPr>
          <p:cNvPr id="19459" name="Rectangle 7"/>
          <p:cNvSpPr>
            <a:spLocks noChangeArrowheads="1"/>
          </p:cNvSpPr>
          <p:nvPr/>
        </p:nvSpPr>
        <p:spPr bwMode="auto">
          <a:xfrm>
            <a:off x="107950" y="115888"/>
            <a:ext cx="9036050" cy="954087"/>
          </a:xfrm>
          <a:prstGeom prst="rect">
            <a:avLst/>
          </a:prstGeom>
          <a:noFill/>
          <a:ln w="9525">
            <a:noFill/>
            <a:miter lim="800000"/>
            <a:headEnd/>
            <a:tailEnd/>
          </a:ln>
        </p:spPr>
        <p:txBody>
          <a:bodyPr>
            <a:spAutoFit/>
          </a:bodyPr>
          <a:lstStyle/>
          <a:p>
            <a:pPr algn="ctr">
              <a:spcBef>
                <a:spcPct val="20000"/>
              </a:spcBef>
            </a:pPr>
            <a:r>
              <a:rPr lang="nl-NL" dirty="0"/>
              <a:t>IEEE P802.15-08–0780 </a:t>
            </a:r>
            <a:r>
              <a:rPr lang="en-GB" dirty="0"/>
              <a:t>summarizes the channel </a:t>
            </a:r>
            <a:r>
              <a:rPr lang="en-GB" dirty="0" err="1"/>
              <a:t>modeling</a:t>
            </a:r>
            <a:r>
              <a:rPr lang="en-GB" dirty="0"/>
              <a:t> in </a:t>
            </a:r>
            <a:r>
              <a:rPr lang="en-GB" dirty="0" smtClean="0"/>
              <a:t>IEEE 802.15.6 </a:t>
            </a:r>
            <a:r>
              <a:rPr lang="en-GB" dirty="0"/>
              <a:t>(Body Area Network)</a:t>
            </a:r>
            <a:endParaRPr lang="en-US" dirty="0"/>
          </a:p>
        </p:txBody>
      </p:sp>
      <p:pic>
        <p:nvPicPr>
          <p:cNvPr id="19460" name="Picture 4"/>
          <p:cNvPicPr>
            <a:picLocks noChangeAspect="1" noChangeArrowheads="1"/>
          </p:cNvPicPr>
          <p:nvPr/>
        </p:nvPicPr>
        <p:blipFill>
          <a:blip r:embed="rId4" cstate="print"/>
          <a:srcRect/>
          <a:stretch>
            <a:fillRect/>
          </a:stretch>
        </p:blipFill>
        <p:spPr bwMode="auto">
          <a:xfrm>
            <a:off x="2268538" y="981075"/>
            <a:ext cx="4535487" cy="312896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Slide Number Placeholder 4"/>
          <p:cNvSpPr>
            <a:spLocks noGrp="1"/>
          </p:cNvSpPr>
          <p:nvPr>
            <p:ph type="sldNum" sz="quarter" idx="12"/>
          </p:nvPr>
        </p:nvSpPr>
        <p:spPr>
          <a:noFill/>
        </p:spPr>
        <p:txBody>
          <a:bodyPr/>
          <a:lstStyle/>
          <a:p>
            <a:fld id="{E9442231-6F3F-4DFA-8D7C-1EB869CC9D7F}" type="slidenum">
              <a:rPr lang="en-US" smtClean="0">
                <a:cs typeface="Arial" charset="0"/>
              </a:rPr>
              <a:pPr/>
              <a:t>20</a:t>
            </a:fld>
            <a:endParaRPr lang="en-US" smtClean="0">
              <a:cs typeface="Arial" charset="0"/>
            </a:endParaRPr>
          </a:p>
        </p:txBody>
      </p:sp>
      <p:pic>
        <p:nvPicPr>
          <p:cNvPr id="309250" name="Picture 2"/>
          <p:cNvPicPr>
            <a:picLocks noChangeAspect="1" noChangeArrowheads="1"/>
          </p:cNvPicPr>
          <p:nvPr/>
        </p:nvPicPr>
        <p:blipFill>
          <a:blip r:embed="rId2" cstate="print"/>
          <a:srcRect/>
          <a:stretch>
            <a:fillRect/>
          </a:stretch>
        </p:blipFill>
        <p:spPr bwMode="auto">
          <a:xfrm>
            <a:off x="1331913" y="960438"/>
            <a:ext cx="4608512" cy="2973387"/>
          </a:xfrm>
          <a:prstGeom prst="rect">
            <a:avLst/>
          </a:prstGeom>
          <a:noFill/>
          <a:ln w="9525">
            <a:noFill/>
            <a:miter lim="800000"/>
            <a:headEnd/>
            <a:tailEnd/>
          </a:ln>
        </p:spPr>
      </p:pic>
      <p:sp>
        <p:nvSpPr>
          <p:cNvPr id="309251" name="Rectangle 8"/>
          <p:cNvSpPr>
            <a:spLocks noChangeArrowheads="1"/>
          </p:cNvSpPr>
          <p:nvPr/>
        </p:nvSpPr>
        <p:spPr bwMode="auto">
          <a:xfrm>
            <a:off x="179388" y="404813"/>
            <a:ext cx="9028112" cy="584200"/>
          </a:xfrm>
          <a:prstGeom prst="rect">
            <a:avLst/>
          </a:prstGeom>
          <a:noFill/>
          <a:ln w="9525">
            <a:noFill/>
            <a:miter lim="800000"/>
            <a:headEnd/>
            <a:tailEnd/>
          </a:ln>
        </p:spPr>
        <p:txBody>
          <a:bodyPr>
            <a:spAutoFit/>
          </a:bodyPr>
          <a:lstStyle/>
          <a:p>
            <a:pPr>
              <a:spcBef>
                <a:spcPct val="20000"/>
              </a:spcBef>
            </a:pPr>
            <a:r>
              <a:rPr lang="en-GB" sz="3200"/>
              <a:t>Experimental quasi-synchronous mesh network</a:t>
            </a:r>
          </a:p>
        </p:txBody>
      </p:sp>
      <p:sp>
        <p:nvSpPr>
          <p:cNvPr id="309252" name="TextBox 6"/>
          <p:cNvSpPr txBox="1">
            <a:spLocks noChangeArrowheads="1"/>
          </p:cNvSpPr>
          <p:nvPr/>
        </p:nvSpPr>
        <p:spPr bwMode="auto">
          <a:xfrm>
            <a:off x="179388" y="4149725"/>
            <a:ext cx="8459787" cy="2925763"/>
          </a:xfrm>
          <a:prstGeom prst="rect">
            <a:avLst/>
          </a:prstGeom>
          <a:noFill/>
          <a:ln w="9525">
            <a:noFill/>
            <a:miter lim="800000"/>
            <a:headEnd/>
            <a:tailEnd/>
          </a:ln>
        </p:spPr>
        <p:txBody>
          <a:bodyPr>
            <a:spAutoFit/>
          </a:bodyPr>
          <a:lstStyle/>
          <a:p>
            <a:pPr>
              <a:spcBef>
                <a:spcPct val="20000"/>
              </a:spcBef>
              <a:buFont typeface="Wingdings" pitchFamily="2" charset="2"/>
              <a:buChar char="Ø"/>
            </a:pPr>
            <a:r>
              <a:rPr lang="en-GB" sz="2000"/>
              <a:t> On-body nodes broadcasts a frame every 25ms at 0dBm in a round-robin manner and they listen the rest of the time . They form a full-mesh network.</a:t>
            </a:r>
          </a:p>
          <a:p>
            <a:pPr>
              <a:spcBef>
                <a:spcPct val="20000"/>
              </a:spcBef>
              <a:buFont typeface="Wingdings" pitchFamily="2" charset="2"/>
              <a:buChar char="Ø"/>
            </a:pPr>
            <a:r>
              <a:rPr lang="en-GB" sz="2000"/>
              <a:t> The off-body nodes receive the frame sent by each on-body device and store each received data frame and the associated Received Signal Strength Indicator (RSSI) for subsequent analysis.</a:t>
            </a:r>
          </a:p>
          <a:p>
            <a:pPr>
              <a:spcBef>
                <a:spcPct val="20000"/>
              </a:spcBef>
              <a:buFont typeface="Wingdings" pitchFamily="2" charset="2"/>
              <a:buChar char="Ø"/>
            </a:pPr>
            <a:r>
              <a:rPr lang="en-GB" sz="2000"/>
              <a:t> Each subject conducted his normal office activities for an hour inside the room, with no-pre-arranged activities.</a:t>
            </a:r>
            <a:r>
              <a:rPr lang="en-GB" sz="1800"/>
              <a:t/>
            </a:r>
            <a:br>
              <a:rPr lang="en-GB" sz="1800"/>
            </a:br>
            <a:endParaRPr lang="en-US" sz="1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Slide Number Placeholder 4"/>
          <p:cNvSpPr>
            <a:spLocks noGrp="1"/>
          </p:cNvSpPr>
          <p:nvPr>
            <p:ph type="sldNum" sz="quarter" idx="12"/>
          </p:nvPr>
        </p:nvSpPr>
        <p:spPr>
          <a:noFill/>
        </p:spPr>
        <p:txBody>
          <a:bodyPr/>
          <a:lstStyle/>
          <a:p>
            <a:fld id="{659CE0B3-510A-4232-B981-4C2C1FD887E7}" type="slidenum">
              <a:rPr lang="en-US" smtClean="0">
                <a:cs typeface="Arial" charset="0"/>
              </a:rPr>
              <a:pPr/>
              <a:t>21</a:t>
            </a:fld>
            <a:endParaRPr lang="en-US" smtClean="0">
              <a:cs typeface="Arial" charset="0"/>
            </a:endParaRPr>
          </a:p>
        </p:txBody>
      </p:sp>
      <p:sp>
        <p:nvSpPr>
          <p:cNvPr id="310274" name="Rectangle 8"/>
          <p:cNvSpPr>
            <a:spLocks noChangeArrowheads="1"/>
          </p:cNvSpPr>
          <p:nvPr/>
        </p:nvSpPr>
        <p:spPr bwMode="auto">
          <a:xfrm>
            <a:off x="611188" y="188913"/>
            <a:ext cx="9205912" cy="522287"/>
          </a:xfrm>
          <a:prstGeom prst="rect">
            <a:avLst/>
          </a:prstGeom>
          <a:noFill/>
          <a:ln w="9525">
            <a:noFill/>
            <a:miter lim="800000"/>
            <a:headEnd/>
            <a:tailEnd/>
          </a:ln>
        </p:spPr>
        <p:txBody>
          <a:bodyPr>
            <a:spAutoFit/>
          </a:bodyPr>
          <a:lstStyle/>
          <a:p>
            <a:pPr>
              <a:spcBef>
                <a:spcPct val="20000"/>
              </a:spcBef>
            </a:pPr>
            <a:r>
              <a:rPr lang="en-GB"/>
              <a:t>Packet Delivery Ratio (PDR) at different power level</a:t>
            </a:r>
          </a:p>
        </p:txBody>
      </p:sp>
      <p:pic>
        <p:nvPicPr>
          <p:cNvPr id="351236" name="Picture 4"/>
          <p:cNvPicPr>
            <a:picLocks noChangeAspect="1" noChangeArrowheads="1"/>
          </p:cNvPicPr>
          <p:nvPr/>
        </p:nvPicPr>
        <p:blipFill>
          <a:blip r:embed="rId2" cstate="print"/>
          <a:srcRect/>
          <a:stretch>
            <a:fillRect/>
          </a:stretch>
        </p:blipFill>
        <p:spPr bwMode="auto">
          <a:xfrm>
            <a:off x="827088" y="3875088"/>
            <a:ext cx="3592512" cy="2982912"/>
          </a:xfrm>
          <a:prstGeom prst="rect">
            <a:avLst/>
          </a:prstGeom>
          <a:noFill/>
          <a:ln w="9525">
            <a:noFill/>
            <a:miter lim="800000"/>
            <a:headEnd/>
            <a:tailEnd/>
          </a:ln>
        </p:spPr>
      </p:pic>
      <p:pic>
        <p:nvPicPr>
          <p:cNvPr id="310276" name="Picture 5"/>
          <p:cNvPicPr>
            <a:picLocks noChangeAspect="1" noChangeArrowheads="1"/>
          </p:cNvPicPr>
          <p:nvPr/>
        </p:nvPicPr>
        <p:blipFill>
          <a:blip r:embed="rId3" cstate="print"/>
          <a:srcRect/>
          <a:stretch>
            <a:fillRect/>
          </a:stretch>
        </p:blipFill>
        <p:spPr bwMode="auto">
          <a:xfrm>
            <a:off x="5219700" y="3849688"/>
            <a:ext cx="3097213" cy="3008312"/>
          </a:xfrm>
          <a:prstGeom prst="rect">
            <a:avLst/>
          </a:prstGeom>
          <a:noFill/>
          <a:ln w="9525">
            <a:noFill/>
            <a:miter lim="800000"/>
            <a:headEnd/>
            <a:tailEnd/>
          </a:ln>
        </p:spPr>
      </p:pic>
      <p:pic>
        <p:nvPicPr>
          <p:cNvPr id="310277" name="Picture 6"/>
          <p:cNvPicPr>
            <a:picLocks noChangeAspect="1" noChangeArrowheads="1"/>
          </p:cNvPicPr>
          <p:nvPr/>
        </p:nvPicPr>
        <p:blipFill>
          <a:blip r:embed="rId4" cstate="print"/>
          <a:srcRect/>
          <a:stretch>
            <a:fillRect/>
          </a:stretch>
        </p:blipFill>
        <p:spPr bwMode="auto">
          <a:xfrm>
            <a:off x="825500" y="836613"/>
            <a:ext cx="3530600" cy="2927350"/>
          </a:xfrm>
          <a:prstGeom prst="rect">
            <a:avLst/>
          </a:prstGeom>
          <a:noFill/>
          <a:ln w="9525">
            <a:noFill/>
            <a:miter lim="800000"/>
            <a:headEnd/>
            <a:tailEnd/>
          </a:ln>
        </p:spPr>
      </p:pic>
      <p:pic>
        <p:nvPicPr>
          <p:cNvPr id="351239" name="Picture 7"/>
          <p:cNvPicPr>
            <a:picLocks noChangeAspect="1" noChangeArrowheads="1"/>
          </p:cNvPicPr>
          <p:nvPr/>
        </p:nvPicPr>
        <p:blipFill>
          <a:blip r:embed="rId5" cstate="print"/>
          <a:srcRect/>
          <a:stretch>
            <a:fillRect/>
          </a:stretch>
        </p:blipFill>
        <p:spPr bwMode="auto">
          <a:xfrm>
            <a:off x="4935538" y="833438"/>
            <a:ext cx="3452812" cy="2959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1239"/>
                                        </p:tgtEl>
                                        <p:attrNameLst>
                                          <p:attrName>style.visibility</p:attrName>
                                        </p:attrNameLst>
                                      </p:cBhvr>
                                      <p:to>
                                        <p:strVal val="visible"/>
                                      </p:to>
                                    </p:set>
                                    <p:animEffect transition="in" filter="blinds(horizontal)">
                                      <p:cBhvr>
                                        <p:cTn id="7" dur="500"/>
                                        <p:tgtEl>
                                          <p:spTgt spid="351239"/>
                                        </p:tgtEl>
                                      </p:cBhvr>
                                    </p:animEffect>
                                  </p:childTnLst>
                                </p:cTn>
                              </p:par>
                              <p:par>
                                <p:cTn id="8" presetID="3" presetClass="entr" presetSubtype="10" fill="hold" nodeType="withEffect">
                                  <p:stCondLst>
                                    <p:cond delay="0"/>
                                  </p:stCondLst>
                                  <p:childTnLst>
                                    <p:set>
                                      <p:cBhvr>
                                        <p:cTn id="9" dur="1" fill="hold">
                                          <p:stCondLst>
                                            <p:cond delay="0"/>
                                          </p:stCondLst>
                                        </p:cTn>
                                        <p:tgtEl>
                                          <p:spTgt spid="351236"/>
                                        </p:tgtEl>
                                        <p:attrNameLst>
                                          <p:attrName>style.visibility</p:attrName>
                                        </p:attrNameLst>
                                      </p:cBhvr>
                                      <p:to>
                                        <p:strVal val="visible"/>
                                      </p:to>
                                    </p:set>
                                    <p:animEffect transition="in" filter="blinds(horizontal)">
                                      <p:cBhvr>
                                        <p:cTn id="10" dur="500"/>
                                        <p:tgtEl>
                                          <p:spTgt spid="35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Slide Number Placeholder 4"/>
          <p:cNvSpPr>
            <a:spLocks noGrp="1"/>
          </p:cNvSpPr>
          <p:nvPr>
            <p:ph type="sldNum" sz="quarter" idx="12"/>
          </p:nvPr>
        </p:nvSpPr>
        <p:spPr>
          <a:noFill/>
        </p:spPr>
        <p:txBody>
          <a:bodyPr/>
          <a:lstStyle/>
          <a:p>
            <a:fld id="{AE34999F-338B-46BF-9B5F-67D4770E8720}" type="slidenum">
              <a:rPr lang="en-US" smtClean="0">
                <a:cs typeface="Arial" charset="0"/>
              </a:rPr>
              <a:pPr/>
              <a:t>22</a:t>
            </a:fld>
            <a:endParaRPr lang="en-US" smtClean="0">
              <a:cs typeface="Arial" charset="0"/>
            </a:endParaRPr>
          </a:p>
        </p:txBody>
      </p:sp>
      <p:sp>
        <p:nvSpPr>
          <p:cNvPr id="311298" name="Rectangle 3"/>
          <p:cNvSpPr>
            <a:spLocks noChangeArrowheads="1"/>
          </p:cNvSpPr>
          <p:nvPr/>
        </p:nvSpPr>
        <p:spPr bwMode="auto">
          <a:xfrm>
            <a:off x="468313" y="260350"/>
            <a:ext cx="9207500" cy="519113"/>
          </a:xfrm>
          <a:prstGeom prst="rect">
            <a:avLst/>
          </a:prstGeom>
          <a:noFill/>
          <a:ln w="9525">
            <a:noFill/>
            <a:miter lim="800000"/>
            <a:headEnd/>
            <a:tailEnd/>
          </a:ln>
        </p:spPr>
        <p:txBody>
          <a:bodyPr>
            <a:spAutoFit/>
          </a:bodyPr>
          <a:lstStyle/>
          <a:p>
            <a:pPr>
              <a:spcBef>
                <a:spcPct val="20000"/>
              </a:spcBef>
            </a:pPr>
            <a:r>
              <a:rPr lang="en-GB"/>
              <a:t>Effect of Retransmissions on data reliability at 0dBm</a:t>
            </a:r>
          </a:p>
        </p:txBody>
      </p:sp>
      <p:pic>
        <p:nvPicPr>
          <p:cNvPr id="311299" name="Picture 3"/>
          <p:cNvPicPr>
            <a:picLocks noChangeAspect="1" noChangeArrowheads="1"/>
          </p:cNvPicPr>
          <p:nvPr/>
        </p:nvPicPr>
        <p:blipFill>
          <a:blip r:embed="rId2" cstate="print"/>
          <a:srcRect/>
          <a:stretch>
            <a:fillRect/>
          </a:stretch>
        </p:blipFill>
        <p:spPr bwMode="auto">
          <a:xfrm>
            <a:off x="1692275" y="5157788"/>
            <a:ext cx="5524500" cy="1038225"/>
          </a:xfrm>
          <a:prstGeom prst="rect">
            <a:avLst/>
          </a:prstGeom>
          <a:noFill/>
          <a:ln w="9525">
            <a:noFill/>
            <a:miter lim="800000"/>
            <a:headEnd/>
            <a:tailEnd/>
          </a:ln>
        </p:spPr>
      </p:pic>
      <p:pic>
        <p:nvPicPr>
          <p:cNvPr id="311300" name="Picture 4"/>
          <p:cNvPicPr>
            <a:picLocks noChangeAspect="1" noChangeArrowheads="1"/>
          </p:cNvPicPr>
          <p:nvPr/>
        </p:nvPicPr>
        <p:blipFill>
          <a:blip r:embed="rId3" cstate="print"/>
          <a:srcRect/>
          <a:stretch>
            <a:fillRect/>
          </a:stretch>
        </p:blipFill>
        <p:spPr bwMode="auto">
          <a:xfrm>
            <a:off x="1116013" y="6248400"/>
            <a:ext cx="6591300" cy="609600"/>
          </a:xfrm>
          <a:prstGeom prst="rect">
            <a:avLst/>
          </a:prstGeom>
          <a:noFill/>
          <a:ln w="9525">
            <a:noFill/>
            <a:miter lim="800000"/>
            <a:headEnd/>
            <a:tailEnd/>
          </a:ln>
        </p:spPr>
      </p:pic>
      <p:pic>
        <p:nvPicPr>
          <p:cNvPr id="311301" name="Picture 7"/>
          <p:cNvPicPr>
            <a:picLocks noChangeAspect="1" noChangeArrowheads="1"/>
          </p:cNvPicPr>
          <p:nvPr/>
        </p:nvPicPr>
        <p:blipFill>
          <a:blip r:embed="rId4" cstate="print"/>
          <a:srcRect/>
          <a:stretch>
            <a:fillRect/>
          </a:stretch>
        </p:blipFill>
        <p:spPr bwMode="auto">
          <a:xfrm>
            <a:off x="1979613" y="836613"/>
            <a:ext cx="5400675" cy="4310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Slide Number Placeholder 4"/>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5D5F3CDA-FD13-4AAC-9B81-17C09968A830}" type="slidenum">
              <a:rPr lang="en-US" sz="1000"/>
              <a:pPr algn="r"/>
              <a:t>23</a:t>
            </a:fld>
            <a:endParaRPr lang="en-US" sz="1000"/>
          </a:p>
        </p:txBody>
      </p:sp>
      <p:pic>
        <p:nvPicPr>
          <p:cNvPr id="312322" name="Picture 2"/>
          <p:cNvPicPr>
            <a:picLocks noChangeAspect="1" noChangeArrowheads="1"/>
          </p:cNvPicPr>
          <p:nvPr/>
        </p:nvPicPr>
        <p:blipFill>
          <a:blip r:embed="rId2" cstate="print"/>
          <a:srcRect/>
          <a:stretch>
            <a:fillRect/>
          </a:stretch>
        </p:blipFill>
        <p:spPr bwMode="auto">
          <a:xfrm>
            <a:off x="1403350" y="1557338"/>
            <a:ext cx="6337300" cy="4532312"/>
          </a:xfrm>
          <a:prstGeom prst="rect">
            <a:avLst/>
          </a:prstGeom>
          <a:noFill/>
          <a:ln w="9525">
            <a:noFill/>
            <a:miter lim="800000"/>
            <a:headEnd/>
            <a:tailEnd/>
          </a:ln>
        </p:spPr>
      </p:pic>
      <p:sp>
        <p:nvSpPr>
          <p:cNvPr id="312323" name="Rectangle 3"/>
          <p:cNvSpPr>
            <a:spLocks noChangeArrowheads="1"/>
          </p:cNvSpPr>
          <p:nvPr/>
        </p:nvSpPr>
        <p:spPr bwMode="auto">
          <a:xfrm>
            <a:off x="1258888" y="404813"/>
            <a:ext cx="7200900" cy="946150"/>
          </a:xfrm>
          <a:prstGeom prst="rect">
            <a:avLst/>
          </a:prstGeom>
          <a:noFill/>
          <a:ln w="9525">
            <a:noFill/>
            <a:miter lim="800000"/>
            <a:headEnd/>
            <a:tailEnd/>
          </a:ln>
        </p:spPr>
        <p:txBody>
          <a:bodyPr>
            <a:spAutoFit/>
          </a:bodyPr>
          <a:lstStyle/>
          <a:p>
            <a:pPr>
              <a:spcBef>
                <a:spcPct val="20000"/>
              </a:spcBef>
            </a:pPr>
            <a:r>
              <a:rPr lang="en-GB"/>
              <a:t>Effect of Retransmissions on data reliability at different TX power levels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Number Placeholder 4"/>
          <p:cNvSpPr>
            <a:spLocks noGrp="1"/>
          </p:cNvSpPr>
          <p:nvPr>
            <p:ph type="sldNum" sz="quarter" idx="12"/>
          </p:nvPr>
        </p:nvSpPr>
        <p:spPr>
          <a:noFill/>
        </p:spPr>
        <p:txBody>
          <a:bodyPr/>
          <a:lstStyle/>
          <a:p>
            <a:fld id="{89622256-AFEA-49F7-A6CD-E29B0DC8D384}" type="slidenum">
              <a:rPr lang="en-US" smtClean="0">
                <a:cs typeface="Arial" charset="0"/>
              </a:rPr>
              <a:pPr/>
              <a:t>24</a:t>
            </a:fld>
            <a:endParaRPr lang="en-US" smtClean="0">
              <a:cs typeface="Arial" charset="0"/>
            </a:endParaRPr>
          </a:p>
        </p:txBody>
      </p:sp>
      <p:sp>
        <p:nvSpPr>
          <p:cNvPr id="314370" name="Rectangle 2"/>
          <p:cNvSpPr>
            <a:spLocks noChangeArrowheads="1"/>
          </p:cNvSpPr>
          <p:nvPr/>
        </p:nvSpPr>
        <p:spPr bwMode="auto">
          <a:xfrm>
            <a:off x="250825" y="0"/>
            <a:ext cx="8208963" cy="954088"/>
          </a:xfrm>
          <a:prstGeom prst="rect">
            <a:avLst/>
          </a:prstGeom>
          <a:noFill/>
          <a:ln w="9525">
            <a:noFill/>
            <a:miter lim="800000"/>
            <a:headEnd/>
            <a:tailEnd/>
          </a:ln>
        </p:spPr>
        <p:txBody>
          <a:bodyPr>
            <a:spAutoFit/>
          </a:bodyPr>
          <a:lstStyle/>
          <a:p>
            <a:pPr algn="ctr">
              <a:spcBef>
                <a:spcPct val="20000"/>
              </a:spcBef>
            </a:pPr>
            <a:r>
              <a:rPr lang="en-GB"/>
              <a:t>Movements affect simultaneously signal propagation</a:t>
            </a:r>
          </a:p>
        </p:txBody>
      </p:sp>
      <p:pic>
        <p:nvPicPr>
          <p:cNvPr id="314371" name="Picture 2"/>
          <p:cNvPicPr>
            <a:picLocks noChangeAspect="1" noChangeArrowheads="1"/>
          </p:cNvPicPr>
          <p:nvPr/>
        </p:nvPicPr>
        <p:blipFill>
          <a:blip r:embed="rId2" cstate="print"/>
          <a:srcRect/>
          <a:stretch>
            <a:fillRect/>
          </a:stretch>
        </p:blipFill>
        <p:spPr bwMode="auto">
          <a:xfrm>
            <a:off x="1331913" y="981075"/>
            <a:ext cx="6480175" cy="1951038"/>
          </a:xfrm>
          <a:prstGeom prst="rect">
            <a:avLst/>
          </a:prstGeom>
          <a:noFill/>
          <a:ln w="9525">
            <a:noFill/>
            <a:miter lim="800000"/>
            <a:headEnd/>
            <a:tailEnd/>
          </a:ln>
        </p:spPr>
      </p:pic>
      <p:sp>
        <p:nvSpPr>
          <p:cNvPr id="13" name="TextBox 12"/>
          <p:cNvSpPr txBox="1">
            <a:spLocks noChangeArrowheads="1"/>
          </p:cNvSpPr>
          <p:nvPr/>
        </p:nvSpPr>
        <p:spPr bwMode="auto">
          <a:xfrm>
            <a:off x="1116013" y="3284538"/>
            <a:ext cx="7559675" cy="954087"/>
          </a:xfrm>
          <a:prstGeom prst="rect">
            <a:avLst/>
          </a:prstGeom>
          <a:noFill/>
          <a:ln w="9525">
            <a:noFill/>
            <a:miter lim="800000"/>
            <a:headEnd/>
            <a:tailEnd/>
          </a:ln>
        </p:spPr>
        <p:txBody>
          <a:bodyPr>
            <a:spAutoFit/>
          </a:bodyPr>
          <a:lstStyle/>
          <a:p>
            <a:pPr>
              <a:spcBef>
                <a:spcPct val="20000"/>
              </a:spcBef>
            </a:pPr>
            <a:r>
              <a:rPr lang="en-US"/>
              <a:t>How is the reliability of 2-hop communication affected?</a:t>
            </a:r>
          </a:p>
        </p:txBody>
      </p:sp>
      <p:grpSp>
        <p:nvGrpSpPr>
          <p:cNvPr id="16" name="Group 15"/>
          <p:cNvGrpSpPr>
            <a:grpSpLocks/>
          </p:cNvGrpSpPr>
          <p:nvPr/>
        </p:nvGrpSpPr>
        <p:grpSpPr bwMode="auto">
          <a:xfrm>
            <a:off x="1476375" y="5118100"/>
            <a:ext cx="4751388" cy="1263650"/>
            <a:chOff x="1403648" y="3789040"/>
            <a:chExt cx="4752528" cy="1263045"/>
          </a:xfrm>
        </p:grpSpPr>
        <p:sp>
          <p:nvSpPr>
            <p:cNvPr id="314383" name="TextBox 10"/>
            <p:cNvSpPr txBox="1">
              <a:spLocks noChangeArrowheads="1"/>
            </p:cNvSpPr>
            <p:nvPr/>
          </p:nvSpPr>
          <p:spPr bwMode="auto">
            <a:xfrm>
              <a:off x="2627784" y="3789040"/>
              <a:ext cx="432048" cy="477054"/>
            </a:xfrm>
            <a:prstGeom prst="rect">
              <a:avLst/>
            </a:prstGeom>
            <a:solidFill>
              <a:schemeClr val="bg1"/>
            </a:solidFill>
            <a:ln w="9525">
              <a:noFill/>
              <a:miter lim="800000"/>
              <a:headEnd/>
              <a:tailEnd/>
            </a:ln>
          </p:spPr>
          <p:txBody>
            <a:bodyPr>
              <a:spAutoFit/>
            </a:bodyPr>
            <a:lstStyle/>
            <a:p>
              <a:pPr>
                <a:spcBef>
                  <a:spcPct val="20000"/>
                </a:spcBef>
              </a:pPr>
              <a:r>
                <a:rPr lang="en-US" sz="2500">
                  <a:solidFill>
                    <a:schemeClr val="tx1"/>
                  </a:solidFill>
                </a:rPr>
                <a:t>=</a:t>
              </a:r>
            </a:p>
          </p:txBody>
        </p:sp>
        <p:sp>
          <p:nvSpPr>
            <p:cNvPr id="314384" name="TextBox 11"/>
            <p:cNvSpPr txBox="1">
              <a:spLocks noChangeArrowheads="1"/>
            </p:cNvSpPr>
            <p:nvPr/>
          </p:nvSpPr>
          <p:spPr bwMode="auto">
            <a:xfrm>
              <a:off x="1403648" y="4221088"/>
              <a:ext cx="4752528" cy="830997"/>
            </a:xfrm>
            <a:prstGeom prst="rect">
              <a:avLst/>
            </a:prstGeom>
            <a:solidFill>
              <a:schemeClr val="bg1"/>
            </a:solidFill>
            <a:ln w="9525">
              <a:noFill/>
              <a:miter lim="800000"/>
              <a:headEnd/>
              <a:tailEnd/>
            </a:ln>
          </p:spPr>
          <p:txBody>
            <a:bodyPr>
              <a:spAutoFit/>
            </a:bodyPr>
            <a:lstStyle/>
            <a:p>
              <a:pPr>
                <a:spcBef>
                  <a:spcPct val="20000"/>
                </a:spcBef>
              </a:pPr>
              <a:r>
                <a:rPr lang="en-US" sz="2400">
                  <a:solidFill>
                    <a:schemeClr val="tx1"/>
                  </a:solidFill>
                </a:rPr>
                <a:t>Only if </a:t>
              </a:r>
              <a:r>
                <a:rPr lang="en-GB" sz="2400">
                  <a:solidFill>
                    <a:schemeClr val="tx1"/>
                  </a:solidFill>
                </a:rPr>
                <a:t>links have an independent </a:t>
              </a:r>
              <a:r>
                <a:rPr lang="en-US" sz="2400">
                  <a:solidFill>
                    <a:schemeClr val="tx1"/>
                  </a:solidFill>
                </a:rPr>
                <a:t>probability of successful delivered</a:t>
              </a:r>
            </a:p>
          </p:txBody>
        </p:sp>
        <p:pic>
          <p:nvPicPr>
            <p:cNvPr id="314385" name="Picture 7"/>
            <p:cNvPicPr>
              <a:picLocks noChangeAspect="1" noChangeArrowheads="1"/>
            </p:cNvPicPr>
            <p:nvPr/>
          </p:nvPicPr>
          <p:blipFill>
            <a:blip r:embed="rId3" cstate="print"/>
            <a:srcRect/>
            <a:stretch>
              <a:fillRect/>
            </a:stretch>
          </p:blipFill>
          <p:spPr bwMode="auto">
            <a:xfrm>
              <a:off x="1403648" y="3789040"/>
              <a:ext cx="1238250" cy="466725"/>
            </a:xfrm>
            <a:prstGeom prst="rect">
              <a:avLst/>
            </a:prstGeom>
            <a:noFill/>
            <a:ln w="9525">
              <a:noFill/>
              <a:miter lim="800000"/>
              <a:headEnd/>
              <a:tailEnd/>
            </a:ln>
          </p:spPr>
        </p:pic>
        <p:pic>
          <p:nvPicPr>
            <p:cNvPr id="314386" name="Picture 8"/>
            <p:cNvPicPr>
              <a:picLocks noChangeAspect="1" noChangeArrowheads="1"/>
            </p:cNvPicPr>
            <p:nvPr/>
          </p:nvPicPr>
          <p:blipFill>
            <a:blip r:embed="rId4" cstate="print"/>
            <a:srcRect/>
            <a:stretch>
              <a:fillRect/>
            </a:stretch>
          </p:blipFill>
          <p:spPr bwMode="auto">
            <a:xfrm>
              <a:off x="3059832" y="3789040"/>
              <a:ext cx="2952750" cy="476250"/>
            </a:xfrm>
            <a:prstGeom prst="rect">
              <a:avLst/>
            </a:prstGeom>
            <a:noFill/>
            <a:ln w="9525">
              <a:noFill/>
              <a:miter lim="800000"/>
              <a:headEnd/>
              <a:tailEnd/>
            </a:ln>
          </p:spPr>
        </p:pic>
      </p:grpSp>
      <p:grpSp>
        <p:nvGrpSpPr>
          <p:cNvPr id="23" name="Group 22"/>
          <p:cNvGrpSpPr>
            <a:grpSpLocks/>
          </p:cNvGrpSpPr>
          <p:nvPr/>
        </p:nvGrpSpPr>
        <p:grpSpPr bwMode="auto">
          <a:xfrm>
            <a:off x="4140200" y="3933825"/>
            <a:ext cx="4017963" cy="471488"/>
            <a:chOff x="2752484" y="5945075"/>
            <a:chExt cx="4018388" cy="472894"/>
          </a:xfrm>
        </p:grpSpPr>
        <p:sp>
          <p:nvSpPr>
            <p:cNvPr id="17" name="Freeform 256"/>
            <p:cNvSpPr>
              <a:spLocks/>
            </p:cNvSpPr>
            <p:nvPr/>
          </p:nvSpPr>
          <p:spPr bwMode="auto">
            <a:xfrm rot="1222552">
              <a:off x="3239899" y="5945075"/>
              <a:ext cx="1297124" cy="442641"/>
            </a:xfrm>
            <a:custGeom>
              <a:avLst/>
              <a:gdLst/>
              <a:ahLst/>
              <a:cxnLst>
                <a:cxn ang="0">
                  <a:pos x="0" y="388"/>
                </a:cxn>
                <a:cxn ang="0">
                  <a:pos x="508" y="218"/>
                </a:cxn>
                <a:cxn ang="0">
                  <a:pos x="214" y="224"/>
                </a:cxn>
                <a:cxn ang="0">
                  <a:pos x="775" y="0"/>
                </a:cxn>
              </a:cxnLst>
              <a:rect l="0" t="0" r="r" b="b"/>
              <a:pathLst>
                <a:path w="776" h="389">
                  <a:moveTo>
                    <a:pt x="0" y="388"/>
                  </a:moveTo>
                  <a:lnTo>
                    <a:pt x="508" y="218"/>
                  </a:lnTo>
                  <a:lnTo>
                    <a:pt x="214" y="224"/>
                  </a:lnTo>
                  <a:lnTo>
                    <a:pt x="775" y="0"/>
                  </a:lnTo>
                </a:path>
              </a:pathLst>
            </a:custGeom>
            <a:noFill/>
            <a:ln w="25400" cap="rnd" cmpd="sng">
              <a:solidFill>
                <a:schemeClr val="accent1">
                  <a:lumMod val="75000"/>
                </a:schemeClr>
              </a:solidFill>
              <a:prstDash val="solid"/>
              <a:round/>
              <a:headEnd type="stealth" w="med" len="lg"/>
              <a:tailEnd type="stealth" w="med" len="lg"/>
            </a:ln>
            <a:effectLst/>
          </p:spPr>
          <p:txBody>
            <a:bodyPr/>
            <a:lstStyle/>
            <a:p>
              <a:pPr>
                <a:spcBef>
                  <a:spcPct val="20000"/>
                </a:spcBef>
                <a:buFontTx/>
                <a:buChar char="–"/>
                <a:defRPr/>
              </a:pPr>
              <a:endParaRPr lang="en-US">
                <a:cs typeface="+mn-cs"/>
              </a:endParaRPr>
            </a:p>
          </p:txBody>
        </p:sp>
        <p:sp>
          <p:nvSpPr>
            <p:cNvPr id="18" name="Oval 8"/>
            <p:cNvSpPr>
              <a:spLocks noChangeArrowheads="1"/>
            </p:cNvSpPr>
            <p:nvPr/>
          </p:nvSpPr>
          <p:spPr bwMode="auto">
            <a:xfrm>
              <a:off x="2752484" y="5967366"/>
              <a:ext cx="398505" cy="396467"/>
            </a:xfrm>
            <a:prstGeom prst="ellipse">
              <a:avLst/>
            </a:prstGeom>
            <a:solidFill>
              <a:srgbClr val="FF0000"/>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spcBef>
                  <a:spcPct val="20000"/>
                </a:spcBef>
                <a:defRPr/>
              </a:pPr>
              <a:r>
                <a:rPr lang="en-US" sz="2400" dirty="0" err="1">
                  <a:solidFill>
                    <a:schemeClr val="bg1"/>
                  </a:solidFill>
                  <a:latin typeface="Calibri" pitchFamily="34" charset="0"/>
                </a:rPr>
                <a:t>i</a:t>
              </a:r>
              <a:endParaRPr lang="en-US" sz="2400" dirty="0">
                <a:solidFill>
                  <a:schemeClr val="bg1"/>
                </a:solidFill>
                <a:latin typeface="Calibri" pitchFamily="34" charset="0"/>
              </a:endParaRPr>
            </a:p>
          </p:txBody>
        </p:sp>
        <p:sp>
          <p:nvSpPr>
            <p:cNvPr id="20" name="Oval 8"/>
            <p:cNvSpPr>
              <a:spLocks noChangeArrowheads="1"/>
            </p:cNvSpPr>
            <p:nvPr/>
          </p:nvSpPr>
          <p:spPr bwMode="auto">
            <a:xfrm>
              <a:off x="4500507" y="6021502"/>
              <a:ext cx="398504" cy="396467"/>
            </a:xfrm>
            <a:prstGeom prst="ellipse">
              <a:avLst/>
            </a:prstGeom>
            <a:solidFill>
              <a:srgbClr val="FF0000"/>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spcBef>
                  <a:spcPct val="20000"/>
                </a:spcBef>
                <a:defRPr/>
              </a:pPr>
              <a:r>
                <a:rPr lang="en-US" sz="2400" dirty="0">
                  <a:solidFill>
                    <a:schemeClr val="bg1"/>
                  </a:solidFill>
                  <a:latin typeface="Calibri" pitchFamily="34" charset="0"/>
                </a:rPr>
                <a:t>k</a:t>
              </a:r>
            </a:p>
          </p:txBody>
        </p:sp>
        <p:sp>
          <p:nvSpPr>
            <p:cNvPr id="21" name="Oval 8"/>
            <p:cNvSpPr>
              <a:spLocks noChangeArrowheads="1"/>
            </p:cNvSpPr>
            <p:nvPr/>
          </p:nvSpPr>
          <p:spPr bwMode="auto">
            <a:xfrm>
              <a:off x="6372367" y="6021502"/>
              <a:ext cx="398505" cy="396467"/>
            </a:xfrm>
            <a:prstGeom prst="ellipse">
              <a:avLst/>
            </a:prstGeom>
            <a:solidFill>
              <a:srgbClr val="FF0000"/>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spcBef>
                  <a:spcPct val="20000"/>
                </a:spcBef>
                <a:defRPr/>
              </a:pPr>
              <a:r>
                <a:rPr lang="en-US" sz="2400" dirty="0">
                  <a:solidFill>
                    <a:schemeClr val="bg1"/>
                  </a:solidFill>
                  <a:latin typeface="Calibri" pitchFamily="34" charset="0"/>
                </a:rPr>
                <a:t>j</a:t>
              </a:r>
            </a:p>
          </p:txBody>
        </p:sp>
        <p:sp>
          <p:nvSpPr>
            <p:cNvPr id="22" name="Freeform 256"/>
            <p:cNvSpPr>
              <a:spLocks/>
            </p:cNvSpPr>
            <p:nvPr/>
          </p:nvSpPr>
          <p:spPr bwMode="auto">
            <a:xfrm rot="1222552">
              <a:off x="4968868" y="5945075"/>
              <a:ext cx="1295537" cy="442641"/>
            </a:xfrm>
            <a:custGeom>
              <a:avLst/>
              <a:gdLst/>
              <a:ahLst/>
              <a:cxnLst>
                <a:cxn ang="0">
                  <a:pos x="0" y="388"/>
                </a:cxn>
                <a:cxn ang="0">
                  <a:pos x="508" y="218"/>
                </a:cxn>
                <a:cxn ang="0">
                  <a:pos x="214" y="224"/>
                </a:cxn>
                <a:cxn ang="0">
                  <a:pos x="775" y="0"/>
                </a:cxn>
              </a:cxnLst>
              <a:rect l="0" t="0" r="r" b="b"/>
              <a:pathLst>
                <a:path w="776" h="389">
                  <a:moveTo>
                    <a:pt x="0" y="388"/>
                  </a:moveTo>
                  <a:lnTo>
                    <a:pt x="508" y="218"/>
                  </a:lnTo>
                  <a:lnTo>
                    <a:pt x="214" y="224"/>
                  </a:lnTo>
                  <a:lnTo>
                    <a:pt x="775" y="0"/>
                  </a:lnTo>
                </a:path>
              </a:pathLst>
            </a:custGeom>
            <a:noFill/>
            <a:ln w="25400" cap="rnd" cmpd="sng">
              <a:solidFill>
                <a:schemeClr val="accent1">
                  <a:lumMod val="75000"/>
                </a:schemeClr>
              </a:solidFill>
              <a:prstDash val="solid"/>
              <a:round/>
              <a:headEnd type="stealth" w="med" len="lg"/>
              <a:tailEnd type="stealth" w="med" len="lg"/>
            </a:ln>
            <a:effectLst/>
          </p:spPr>
          <p:txBody>
            <a:bodyPr/>
            <a:lstStyle/>
            <a:p>
              <a:pPr>
                <a:spcBef>
                  <a:spcPct val="20000"/>
                </a:spcBef>
                <a:buFontTx/>
                <a:buChar char="–"/>
                <a:defRPr/>
              </a:pPr>
              <a:endParaRPr lang="en-US">
                <a:cs typeface="+mn-cs"/>
              </a:endParaRPr>
            </a:p>
          </p:txBody>
        </p:sp>
      </p:grpSp>
      <p:grpSp>
        <p:nvGrpSpPr>
          <p:cNvPr id="35" name="Group 34"/>
          <p:cNvGrpSpPr>
            <a:grpSpLocks/>
          </p:cNvGrpSpPr>
          <p:nvPr/>
        </p:nvGrpSpPr>
        <p:grpSpPr bwMode="auto">
          <a:xfrm>
            <a:off x="1403350" y="5157788"/>
            <a:ext cx="4681538" cy="358775"/>
            <a:chOff x="1403648" y="5157192"/>
            <a:chExt cx="4680520" cy="360040"/>
          </a:xfrm>
        </p:grpSpPr>
        <p:cxnSp>
          <p:nvCxnSpPr>
            <p:cNvPr id="314376" name="Straight Connector 24"/>
            <p:cNvCxnSpPr>
              <a:cxnSpLocks noChangeShapeType="1"/>
            </p:cNvCxnSpPr>
            <p:nvPr/>
          </p:nvCxnSpPr>
          <p:spPr bwMode="auto">
            <a:xfrm>
              <a:off x="1403648" y="5157192"/>
              <a:ext cx="4680520" cy="360040"/>
            </a:xfrm>
            <a:prstGeom prst="line">
              <a:avLst/>
            </a:prstGeom>
            <a:noFill/>
            <a:ln w="57150" algn="ctr">
              <a:solidFill>
                <a:srgbClr val="FF0000"/>
              </a:solidFill>
              <a:round/>
              <a:headEnd/>
              <a:tailEnd/>
            </a:ln>
          </p:spPr>
        </p:cxnSp>
        <p:cxnSp>
          <p:nvCxnSpPr>
            <p:cNvPr id="314377" name="Straight Connector 25"/>
            <p:cNvCxnSpPr>
              <a:cxnSpLocks noChangeShapeType="1"/>
            </p:cNvCxnSpPr>
            <p:nvPr/>
          </p:nvCxnSpPr>
          <p:spPr bwMode="auto">
            <a:xfrm flipV="1">
              <a:off x="1475656" y="5229200"/>
              <a:ext cx="4608512" cy="216024"/>
            </a:xfrm>
            <a:prstGeom prst="line">
              <a:avLst/>
            </a:prstGeom>
            <a:noFill/>
            <a:ln w="57150" algn="ctr">
              <a:solidFill>
                <a:srgbClr val="FF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i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Slide Number Placeholder 4"/>
          <p:cNvSpPr>
            <a:spLocks noGrp="1"/>
          </p:cNvSpPr>
          <p:nvPr>
            <p:ph type="sldNum" sz="quarter" idx="12"/>
          </p:nvPr>
        </p:nvSpPr>
        <p:spPr>
          <a:noFill/>
        </p:spPr>
        <p:txBody>
          <a:bodyPr/>
          <a:lstStyle/>
          <a:p>
            <a:fld id="{27B19415-CFE5-43A0-91D5-86CCA9B57D03}" type="slidenum">
              <a:rPr lang="en-US" smtClean="0">
                <a:cs typeface="Arial" charset="0"/>
              </a:rPr>
              <a:pPr/>
              <a:t>25</a:t>
            </a:fld>
            <a:endParaRPr lang="en-US" smtClean="0">
              <a:cs typeface="Arial" charset="0"/>
            </a:endParaRPr>
          </a:p>
        </p:txBody>
      </p:sp>
      <p:sp>
        <p:nvSpPr>
          <p:cNvPr id="315394" name="Rectangle 2"/>
          <p:cNvSpPr>
            <a:spLocks noChangeArrowheads="1"/>
          </p:cNvSpPr>
          <p:nvPr/>
        </p:nvSpPr>
        <p:spPr bwMode="auto">
          <a:xfrm>
            <a:off x="250825" y="0"/>
            <a:ext cx="8208963" cy="954088"/>
          </a:xfrm>
          <a:prstGeom prst="rect">
            <a:avLst/>
          </a:prstGeom>
          <a:noFill/>
          <a:ln w="9525">
            <a:noFill/>
            <a:miter lim="800000"/>
            <a:headEnd/>
            <a:tailEnd/>
          </a:ln>
        </p:spPr>
        <p:txBody>
          <a:bodyPr>
            <a:spAutoFit/>
          </a:bodyPr>
          <a:lstStyle/>
          <a:p>
            <a:pPr algn="ctr">
              <a:spcBef>
                <a:spcPct val="20000"/>
              </a:spcBef>
            </a:pPr>
            <a:r>
              <a:rPr lang="en-GB"/>
              <a:t>Movements affect simultaneously signal propagation</a:t>
            </a:r>
          </a:p>
        </p:txBody>
      </p:sp>
      <p:pic>
        <p:nvPicPr>
          <p:cNvPr id="315395" name="Picture 2"/>
          <p:cNvPicPr>
            <a:picLocks noChangeAspect="1" noChangeArrowheads="1"/>
          </p:cNvPicPr>
          <p:nvPr/>
        </p:nvPicPr>
        <p:blipFill>
          <a:blip r:embed="rId2" cstate="print"/>
          <a:srcRect/>
          <a:stretch>
            <a:fillRect/>
          </a:stretch>
        </p:blipFill>
        <p:spPr bwMode="auto">
          <a:xfrm>
            <a:off x="1331913" y="981075"/>
            <a:ext cx="6480175" cy="1951038"/>
          </a:xfrm>
          <a:prstGeom prst="rect">
            <a:avLst/>
          </a:prstGeom>
          <a:noFill/>
          <a:ln w="9525">
            <a:noFill/>
            <a:miter lim="800000"/>
            <a:headEnd/>
            <a:tailEnd/>
          </a:ln>
        </p:spPr>
      </p:pic>
      <p:sp>
        <p:nvSpPr>
          <p:cNvPr id="315396" name="TextBox 12"/>
          <p:cNvSpPr txBox="1">
            <a:spLocks noChangeArrowheads="1"/>
          </p:cNvSpPr>
          <p:nvPr/>
        </p:nvSpPr>
        <p:spPr bwMode="auto">
          <a:xfrm>
            <a:off x="1116013" y="3284538"/>
            <a:ext cx="7559675" cy="954087"/>
          </a:xfrm>
          <a:prstGeom prst="rect">
            <a:avLst/>
          </a:prstGeom>
          <a:noFill/>
          <a:ln w="9525">
            <a:noFill/>
            <a:miter lim="800000"/>
            <a:headEnd/>
            <a:tailEnd/>
          </a:ln>
        </p:spPr>
        <p:txBody>
          <a:bodyPr>
            <a:spAutoFit/>
          </a:bodyPr>
          <a:lstStyle/>
          <a:p>
            <a:pPr>
              <a:spcBef>
                <a:spcPct val="20000"/>
              </a:spcBef>
            </a:pPr>
            <a:r>
              <a:rPr lang="en-US"/>
              <a:t>How is the reliability of 2-hop communication affected?</a:t>
            </a:r>
          </a:p>
        </p:txBody>
      </p:sp>
      <p:grpSp>
        <p:nvGrpSpPr>
          <p:cNvPr id="315397" name="Group 22"/>
          <p:cNvGrpSpPr>
            <a:grpSpLocks/>
          </p:cNvGrpSpPr>
          <p:nvPr/>
        </p:nvGrpSpPr>
        <p:grpSpPr bwMode="auto">
          <a:xfrm>
            <a:off x="4140200" y="3933825"/>
            <a:ext cx="4017963" cy="471488"/>
            <a:chOff x="2752484" y="5945075"/>
            <a:chExt cx="4018388" cy="472894"/>
          </a:xfrm>
        </p:grpSpPr>
        <p:sp>
          <p:nvSpPr>
            <p:cNvPr id="17" name="Freeform 256"/>
            <p:cNvSpPr>
              <a:spLocks/>
            </p:cNvSpPr>
            <p:nvPr/>
          </p:nvSpPr>
          <p:spPr bwMode="auto">
            <a:xfrm rot="1222552">
              <a:off x="3239899" y="5945075"/>
              <a:ext cx="1297124" cy="442641"/>
            </a:xfrm>
            <a:custGeom>
              <a:avLst/>
              <a:gdLst/>
              <a:ahLst/>
              <a:cxnLst>
                <a:cxn ang="0">
                  <a:pos x="0" y="388"/>
                </a:cxn>
                <a:cxn ang="0">
                  <a:pos x="508" y="218"/>
                </a:cxn>
                <a:cxn ang="0">
                  <a:pos x="214" y="224"/>
                </a:cxn>
                <a:cxn ang="0">
                  <a:pos x="775" y="0"/>
                </a:cxn>
              </a:cxnLst>
              <a:rect l="0" t="0" r="r" b="b"/>
              <a:pathLst>
                <a:path w="776" h="389">
                  <a:moveTo>
                    <a:pt x="0" y="388"/>
                  </a:moveTo>
                  <a:lnTo>
                    <a:pt x="508" y="218"/>
                  </a:lnTo>
                  <a:lnTo>
                    <a:pt x="214" y="224"/>
                  </a:lnTo>
                  <a:lnTo>
                    <a:pt x="775" y="0"/>
                  </a:lnTo>
                </a:path>
              </a:pathLst>
            </a:custGeom>
            <a:noFill/>
            <a:ln w="25400" cap="rnd" cmpd="sng">
              <a:solidFill>
                <a:schemeClr val="accent1">
                  <a:lumMod val="75000"/>
                </a:schemeClr>
              </a:solidFill>
              <a:prstDash val="solid"/>
              <a:round/>
              <a:headEnd type="stealth" w="med" len="lg"/>
              <a:tailEnd type="stealth" w="med" len="lg"/>
            </a:ln>
            <a:effectLst/>
          </p:spPr>
          <p:txBody>
            <a:bodyPr/>
            <a:lstStyle/>
            <a:p>
              <a:pPr>
                <a:spcBef>
                  <a:spcPct val="20000"/>
                </a:spcBef>
                <a:buFontTx/>
                <a:buChar char="–"/>
                <a:defRPr/>
              </a:pPr>
              <a:endParaRPr lang="en-US">
                <a:cs typeface="+mn-cs"/>
              </a:endParaRPr>
            </a:p>
          </p:txBody>
        </p:sp>
        <p:sp>
          <p:nvSpPr>
            <p:cNvPr id="18" name="Oval 8"/>
            <p:cNvSpPr>
              <a:spLocks noChangeArrowheads="1"/>
            </p:cNvSpPr>
            <p:nvPr/>
          </p:nvSpPr>
          <p:spPr bwMode="auto">
            <a:xfrm>
              <a:off x="2752484" y="5967366"/>
              <a:ext cx="398505" cy="396467"/>
            </a:xfrm>
            <a:prstGeom prst="ellipse">
              <a:avLst/>
            </a:prstGeom>
            <a:solidFill>
              <a:srgbClr val="FF0000"/>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spcBef>
                  <a:spcPct val="20000"/>
                </a:spcBef>
                <a:defRPr/>
              </a:pPr>
              <a:r>
                <a:rPr lang="en-US" sz="2400" dirty="0" err="1">
                  <a:solidFill>
                    <a:schemeClr val="bg1"/>
                  </a:solidFill>
                  <a:latin typeface="Calibri" pitchFamily="34" charset="0"/>
                </a:rPr>
                <a:t>i</a:t>
              </a:r>
              <a:endParaRPr lang="en-US" sz="2400" dirty="0">
                <a:solidFill>
                  <a:schemeClr val="bg1"/>
                </a:solidFill>
                <a:latin typeface="Calibri" pitchFamily="34" charset="0"/>
              </a:endParaRPr>
            </a:p>
          </p:txBody>
        </p:sp>
        <p:sp>
          <p:nvSpPr>
            <p:cNvPr id="20" name="Oval 8"/>
            <p:cNvSpPr>
              <a:spLocks noChangeArrowheads="1"/>
            </p:cNvSpPr>
            <p:nvPr/>
          </p:nvSpPr>
          <p:spPr bwMode="auto">
            <a:xfrm>
              <a:off x="4500507" y="6021502"/>
              <a:ext cx="398504" cy="396467"/>
            </a:xfrm>
            <a:prstGeom prst="ellipse">
              <a:avLst/>
            </a:prstGeom>
            <a:solidFill>
              <a:srgbClr val="FF0000"/>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spcBef>
                  <a:spcPct val="20000"/>
                </a:spcBef>
                <a:defRPr/>
              </a:pPr>
              <a:r>
                <a:rPr lang="en-US" sz="2400" dirty="0">
                  <a:solidFill>
                    <a:schemeClr val="bg1"/>
                  </a:solidFill>
                  <a:latin typeface="Calibri" pitchFamily="34" charset="0"/>
                </a:rPr>
                <a:t>k</a:t>
              </a:r>
            </a:p>
          </p:txBody>
        </p:sp>
        <p:sp>
          <p:nvSpPr>
            <p:cNvPr id="21" name="Oval 8"/>
            <p:cNvSpPr>
              <a:spLocks noChangeArrowheads="1"/>
            </p:cNvSpPr>
            <p:nvPr/>
          </p:nvSpPr>
          <p:spPr bwMode="auto">
            <a:xfrm>
              <a:off x="6372367" y="6021502"/>
              <a:ext cx="398505" cy="396467"/>
            </a:xfrm>
            <a:prstGeom prst="ellipse">
              <a:avLst/>
            </a:prstGeom>
            <a:solidFill>
              <a:srgbClr val="FF0000"/>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spcBef>
                  <a:spcPct val="20000"/>
                </a:spcBef>
                <a:defRPr/>
              </a:pPr>
              <a:r>
                <a:rPr lang="en-US" sz="2400" dirty="0">
                  <a:solidFill>
                    <a:schemeClr val="bg1"/>
                  </a:solidFill>
                  <a:latin typeface="Calibri" pitchFamily="34" charset="0"/>
                </a:rPr>
                <a:t>j</a:t>
              </a:r>
            </a:p>
          </p:txBody>
        </p:sp>
        <p:sp>
          <p:nvSpPr>
            <p:cNvPr id="22" name="Freeform 256"/>
            <p:cNvSpPr>
              <a:spLocks/>
            </p:cNvSpPr>
            <p:nvPr/>
          </p:nvSpPr>
          <p:spPr bwMode="auto">
            <a:xfrm rot="1222552">
              <a:off x="4968868" y="5945075"/>
              <a:ext cx="1295537" cy="442641"/>
            </a:xfrm>
            <a:custGeom>
              <a:avLst/>
              <a:gdLst/>
              <a:ahLst/>
              <a:cxnLst>
                <a:cxn ang="0">
                  <a:pos x="0" y="388"/>
                </a:cxn>
                <a:cxn ang="0">
                  <a:pos x="508" y="218"/>
                </a:cxn>
                <a:cxn ang="0">
                  <a:pos x="214" y="224"/>
                </a:cxn>
                <a:cxn ang="0">
                  <a:pos x="775" y="0"/>
                </a:cxn>
              </a:cxnLst>
              <a:rect l="0" t="0" r="r" b="b"/>
              <a:pathLst>
                <a:path w="776" h="389">
                  <a:moveTo>
                    <a:pt x="0" y="388"/>
                  </a:moveTo>
                  <a:lnTo>
                    <a:pt x="508" y="218"/>
                  </a:lnTo>
                  <a:lnTo>
                    <a:pt x="214" y="224"/>
                  </a:lnTo>
                  <a:lnTo>
                    <a:pt x="775" y="0"/>
                  </a:lnTo>
                </a:path>
              </a:pathLst>
            </a:custGeom>
            <a:noFill/>
            <a:ln w="25400" cap="rnd" cmpd="sng">
              <a:solidFill>
                <a:schemeClr val="accent1">
                  <a:lumMod val="75000"/>
                </a:schemeClr>
              </a:solidFill>
              <a:prstDash val="solid"/>
              <a:round/>
              <a:headEnd type="stealth" w="med" len="lg"/>
              <a:tailEnd type="stealth" w="med" len="lg"/>
            </a:ln>
            <a:effectLst/>
          </p:spPr>
          <p:txBody>
            <a:bodyPr/>
            <a:lstStyle/>
            <a:p>
              <a:pPr>
                <a:spcBef>
                  <a:spcPct val="20000"/>
                </a:spcBef>
                <a:buFontTx/>
                <a:buChar char="–"/>
                <a:defRPr/>
              </a:pPr>
              <a:endParaRPr lang="en-US">
                <a:cs typeface="+mn-cs"/>
              </a:endParaRPr>
            </a:p>
          </p:txBody>
        </p:sp>
      </p:grpSp>
      <p:pic>
        <p:nvPicPr>
          <p:cNvPr id="315398" name="Picture 2"/>
          <p:cNvPicPr>
            <a:picLocks noChangeAspect="1" noChangeArrowheads="1"/>
          </p:cNvPicPr>
          <p:nvPr/>
        </p:nvPicPr>
        <p:blipFill>
          <a:blip r:embed="rId3" cstate="print"/>
          <a:srcRect/>
          <a:stretch>
            <a:fillRect/>
          </a:stretch>
        </p:blipFill>
        <p:spPr bwMode="auto">
          <a:xfrm>
            <a:off x="1187450" y="4797425"/>
            <a:ext cx="720725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Number Placeholder 4"/>
          <p:cNvSpPr>
            <a:spLocks noGrp="1"/>
          </p:cNvSpPr>
          <p:nvPr>
            <p:ph type="sldNum" sz="quarter" idx="12"/>
          </p:nvPr>
        </p:nvSpPr>
        <p:spPr>
          <a:noFill/>
        </p:spPr>
        <p:txBody>
          <a:bodyPr/>
          <a:lstStyle/>
          <a:p>
            <a:fld id="{1F227D6F-56DB-4DDF-9577-E6D95E929EF0}" type="slidenum">
              <a:rPr lang="en-US" smtClean="0">
                <a:cs typeface="Arial" charset="0"/>
              </a:rPr>
              <a:pPr/>
              <a:t>26</a:t>
            </a:fld>
            <a:endParaRPr lang="en-US" smtClean="0">
              <a:cs typeface="Arial" charset="0"/>
            </a:endParaRPr>
          </a:p>
        </p:txBody>
      </p:sp>
      <p:pic>
        <p:nvPicPr>
          <p:cNvPr id="316418" name="Picture 2"/>
          <p:cNvPicPr>
            <a:picLocks noChangeAspect="1" noChangeArrowheads="1"/>
          </p:cNvPicPr>
          <p:nvPr/>
        </p:nvPicPr>
        <p:blipFill>
          <a:blip r:embed="rId2" cstate="print"/>
          <a:srcRect/>
          <a:stretch>
            <a:fillRect/>
          </a:stretch>
        </p:blipFill>
        <p:spPr bwMode="auto">
          <a:xfrm>
            <a:off x="1331913" y="1825625"/>
            <a:ext cx="6335712" cy="5032375"/>
          </a:xfrm>
          <a:prstGeom prst="rect">
            <a:avLst/>
          </a:prstGeom>
          <a:noFill/>
          <a:ln w="9525">
            <a:noFill/>
            <a:miter lim="800000"/>
            <a:headEnd/>
            <a:tailEnd/>
          </a:ln>
        </p:spPr>
      </p:pic>
      <p:sp>
        <p:nvSpPr>
          <p:cNvPr id="316419" name="Rectangle 3"/>
          <p:cNvSpPr>
            <a:spLocks noChangeArrowheads="1"/>
          </p:cNvSpPr>
          <p:nvPr/>
        </p:nvSpPr>
        <p:spPr bwMode="auto">
          <a:xfrm>
            <a:off x="1042988" y="404813"/>
            <a:ext cx="7129462" cy="1176337"/>
          </a:xfrm>
          <a:prstGeom prst="rect">
            <a:avLst/>
          </a:prstGeom>
          <a:noFill/>
          <a:ln w="9525">
            <a:noFill/>
            <a:miter lim="800000"/>
            <a:headEnd/>
            <a:tailEnd/>
          </a:ln>
        </p:spPr>
        <p:txBody>
          <a:bodyPr>
            <a:spAutoFit/>
          </a:bodyPr>
          <a:lstStyle/>
          <a:p>
            <a:pPr>
              <a:spcBef>
                <a:spcPct val="20000"/>
              </a:spcBef>
            </a:pPr>
            <a:r>
              <a:rPr lang="en-US" sz="3200"/>
              <a:t>1 Hop or 2 hops: Topology Analysis </a:t>
            </a:r>
          </a:p>
          <a:p>
            <a:pPr algn="ctr">
              <a:spcBef>
                <a:spcPct val="20000"/>
              </a:spcBef>
            </a:pPr>
            <a:r>
              <a:rPr lang="en-US" sz="3200">
                <a:solidFill>
                  <a:srgbClr val="FFC000"/>
                </a:solidFill>
              </a:rPr>
              <a:t>Data Reliability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Slide Number Placeholder 4"/>
          <p:cNvSpPr>
            <a:spLocks noGrp="1"/>
          </p:cNvSpPr>
          <p:nvPr>
            <p:ph type="sldNum" sz="quarter" idx="12"/>
          </p:nvPr>
        </p:nvSpPr>
        <p:spPr>
          <a:noFill/>
        </p:spPr>
        <p:txBody>
          <a:bodyPr/>
          <a:lstStyle/>
          <a:p>
            <a:fld id="{D6265535-4B09-4158-99FF-10EA25C456C7}" type="slidenum">
              <a:rPr lang="en-US" smtClean="0">
                <a:cs typeface="Arial" charset="0"/>
              </a:rPr>
              <a:pPr/>
              <a:t>27</a:t>
            </a:fld>
            <a:endParaRPr lang="en-US" smtClean="0">
              <a:cs typeface="Arial" charset="0"/>
            </a:endParaRPr>
          </a:p>
        </p:txBody>
      </p:sp>
      <p:sp>
        <p:nvSpPr>
          <p:cNvPr id="317442" name="Rectangle 3"/>
          <p:cNvSpPr>
            <a:spLocks noChangeArrowheads="1"/>
          </p:cNvSpPr>
          <p:nvPr/>
        </p:nvSpPr>
        <p:spPr bwMode="auto">
          <a:xfrm>
            <a:off x="1042988" y="404813"/>
            <a:ext cx="7129462" cy="1176337"/>
          </a:xfrm>
          <a:prstGeom prst="rect">
            <a:avLst/>
          </a:prstGeom>
          <a:noFill/>
          <a:ln w="9525">
            <a:noFill/>
            <a:miter lim="800000"/>
            <a:headEnd/>
            <a:tailEnd/>
          </a:ln>
        </p:spPr>
        <p:txBody>
          <a:bodyPr>
            <a:spAutoFit/>
          </a:bodyPr>
          <a:lstStyle/>
          <a:p>
            <a:pPr>
              <a:spcBef>
                <a:spcPct val="20000"/>
              </a:spcBef>
            </a:pPr>
            <a:r>
              <a:rPr lang="en-US" sz="3200"/>
              <a:t>1 Hop or 2 hops: Topology Analysis </a:t>
            </a:r>
          </a:p>
          <a:p>
            <a:pPr algn="ctr">
              <a:spcBef>
                <a:spcPct val="20000"/>
              </a:spcBef>
            </a:pPr>
            <a:r>
              <a:rPr lang="en-US" sz="3200">
                <a:solidFill>
                  <a:srgbClr val="FFC000"/>
                </a:solidFill>
              </a:rPr>
              <a:t>Energy efficiency</a:t>
            </a:r>
          </a:p>
        </p:txBody>
      </p:sp>
      <p:pic>
        <p:nvPicPr>
          <p:cNvPr id="317443" name="Picture 2"/>
          <p:cNvPicPr>
            <a:picLocks noChangeAspect="1" noChangeArrowheads="1"/>
          </p:cNvPicPr>
          <p:nvPr/>
        </p:nvPicPr>
        <p:blipFill>
          <a:blip r:embed="rId2" cstate="print"/>
          <a:srcRect/>
          <a:stretch>
            <a:fillRect/>
          </a:stretch>
        </p:blipFill>
        <p:spPr bwMode="auto">
          <a:xfrm>
            <a:off x="1619250" y="1657350"/>
            <a:ext cx="6338888" cy="520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Number Placeholder 4"/>
          <p:cNvSpPr>
            <a:spLocks noGrp="1"/>
          </p:cNvSpPr>
          <p:nvPr>
            <p:ph type="sldNum" sz="quarter" idx="12"/>
          </p:nvPr>
        </p:nvSpPr>
        <p:spPr>
          <a:noFill/>
        </p:spPr>
        <p:txBody>
          <a:bodyPr/>
          <a:lstStyle/>
          <a:p>
            <a:fld id="{9E9DAE49-24B3-47E8-A7B8-F3D53B5DDE19}" type="slidenum">
              <a:rPr lang="en-US" smtClean="0">
                <a:cs typeface="Arial" charset="0"/>
              </a:rPr>
              <a:pPr/>
              <a:t>28</a:t>
            </a:fld>
            <a:endParaRPr lang="en-US" smtClean="0">
              <a:cs typeface="Arial" charset="0"/>
            </a:endParaRPr>
          </a:p>
        </p:txBody>
      </p:sp>
      <p:sp>
        <p:nvSpPr>
          <p:cNvPr id="318466" name="Rectangle 3"/>
          <p:cNvSpPr>
            <a:spLocks noChangeArrowheads="1"/>
          </p:cNvSpPr>
          <p:nvPr/>
        </p:nvSpPr>
        <p:spPr bwMode="auto">
          <a:xfrm>
            <a:off x="1042988" y="404813"/>
            <a:ext cx="7129462" cy="1176337"/>
          </a:xfrm>
          <a:prstGeom prst="rect">
            <a:avLst/>
          </a:prstGeom>
          <a:noFill/>
          <a:ln w="9525">
            <a:noFill/>
            <a:miter lim="800000"/>
            <a:headEnd/>
            <a:tailEnd/>
          </a:ln>
        </p:spPr>
        <p:txBody>
          <a:bodyPr>
            <a:spAutoFit/>
          </a:bodyPr>
          <a:lstStyle/>
          <a:p>
            <a:pPr>
              <a:spcBef>
                <a:spcPct val="20000"/>
              </a:spcBef>
            </a:pPr>
            <a:r>
              <a:rPr lang="en-US" sz="3200"/>
              <a:t>1 Hop or 2 hops: Topology Analysis </a:t>
            </a:r>
          </a:p>
          <a:p>
            <a:pPr algn="ctr">
              <a:spcBef>
                <a:spcPct val="20000"/>
              </a:spcBef>
            </a:pPr>
            <a:r>
              <a:rPr lang="en-US" sz="3200">
                <a:solidFill>
                  <a:srgbClr val="FFC000"/>
                </a:solidFill>
              </a:rPr>
              <a:t>Network Lifetime</a:t>
            </a:r>
          </a:p>
        </p:txBody>
      </p:sp>
      <p:pic>
        <p:nvPicPr>
          <p:cNvPr id="318467" name="Picture 3"/>
          <p:cNvPicPr>
            <a:picLocks noChangeAspect="1" noChangeArrowheads="1"/>
          </p:cNvPicPr>
          <p:nvPr/>
        </p:nvPicPr>
        <p:blipFill>
          <a:blip r:embed="rId2" cstate="print"/>
          <a:srcRect/>
          <a:stretch>
            <a:fillRect/>
          </a:stretch>
        </p:blipFill>
        <p:spPr bwMode="auto">
          <a:xfrm>
            <a:off x="1187450" y="1608138"/>
            <a:ext cx="6813550" cy="524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Slide Number Placeholder 4"/>
          <p:cNvSpPr>
            <a:spLocks noGrp="1"/>
          </p:cNvSpPr>
          <p:nvPr>
            <p:ph type="sldNum" sz="quarter" idx="12"/>
          </p:nvPr>
        </p:nvSpPr>
        <p:spPr>
          <a:noFill/>
        </p:spPr>
        <p:txBody>
          <a:bodyPr/>
          <a:lstStyle/>
          <a:p>
            <a:fld id="{ECDD0BB8-082B-45E2-B00C-B0F382AE4E6C}" type="slidenum">
              <a:rPr lang="en-US" smtClean="0">
                <a:cs typeface="Arial" charset="0"/>
              </a:rPr>
              <a:pPr/>
              <a:t>29</a:t>
            </a:fld>
            <a:endParaRPr lang="en-US" smtClean="0">
              <a:cs typeface="Arial" charset="0"/>
            </a:endParaRPr>
          </a:p>
        </p:txBody>
      </p:sp>
      <p:sp>
        <p:nvSpPr>
          <p:cNvPr id="319490" name="Rectangle 3"/>
          <p:cNvSpPr>
            <a:spLocks noChangeArrowheads="1"/>
          </p:cNvSpPr>
          <p:nvPr/>
        </p:nvSpPr>
        <p:spPr bwMode="auto">
          <a:xfrm>
            <a:off x="2411413" y="404813"/>
            <a:ext cx="5761037" cy="708025"/>
          </a:xfrm>
          <a:prstGeom prst="rect">
            <a:avLst/>
          </a:prstGeom>
          <a:noFill/>
          <a:ln w="9525">
            <a:noFill/>
            <a:miter lim="800000"/>
            <a:headEnd/>
            <a:tailEnd/>
          </a:ln>
        </p:spPr>
        <p:txBody>
          <a:bodyPr>
            <a:spAutoFit/>
          </a:bodyPr>
          <a:lstStyle/>
          <a:p>
            <a:pPr>
              <a:spcBef>
                <a:spcPct val="20000"/>
              </a:spcBef>
            </a:pPr>
            <a:r>
              <a:rPr lang="en-US" sz="4000"/>
              <a:t>Conclusion (I)</a:t>
            </a:r>
            <a:endParaRPr lang="en-US" sz="4000">
              <a:solidFill>
                <a:srgbClr val="FFC000"/>
              </a:solidFill>
            </a:endParaRPr>
          </a:p>
        </p:txBody>
      </p:sp>
      <p:sp>
        <p:nvSpPr>
          <p:cNvPr id="319491" name="Rectangle 5"/>
          <p:cNvSpPr>
            <a:spLocks noChangeArrowheads="1"/>
          </p:cNvSpPr>
          <p:nvPr/>
        </p:nvSpPr>
        <p:spPr bwMode="auto">
          <a:xfrm>
            <a:off x="684213" y="1052513"/>
            <a:ext cx="7272337" cy="5743575"/>
          </a:xfrm>
          <a:prstGeom prst="rect">
            <a:avLst/>
          </a:prstGeom>
          <a:noFill/>
          <a:ln w="9525">
            <a:noFill/>
            <a:miter lim="800000"/>
            <a:headEnd/>
            <a:tailEnd/>
          </a:ln>
        </p:spPr>
        <p:txBody>
          <a:bodyPr>
            <a:spAutoFit/>
          </a:bodyPr>
          <a:lstStyle/>
          <a:p>
            <a:pPr>
              <a:spcBef>
                <a:spcPct val="20000"/>
              </a:spcBef>
              <a:buFont typeface="Wingdings" pitchFamily="2" charset="2"/>
              <a:buChar char="Ø"/>
            </a:pPr>
            <a:r>
              <a:rPr lang="en-US" sz="3200"/>
              <a:t>WBAN Data are reliable at 0dBm in direct communication: the links shadow by the trunk suffers packet loss at 0dBm</a:t>
            </a:r>
          </a:p>
          <a:p>
            <a:pPr>
              <a:spcBef>
                <a:spcPct val="20000"/>
              </a:spcBef>
              <a:buFont typeface="Wingdings" pitchFamily="2" charset="2"/>
              <a:buChar char="Ø"/>
            </a:pPr>
            <a:r>
              <a:rPr lang="en-US" sz="3200"/>
              <a:t>Best energy efficient scheme is to use direct communication at -10dBm</a:t>
            </a:r>
          </a:p>
          <a:p>
            <a:pPr>
              <a:spcBef>
                <a:spcPct val="20000"/>
              </a:spcBef>
              <a:buFont typeface="Wingdings" pitchFamily="2" charset="2"/>
              <a:buChar char="Ø"/>
            </a:pPr>
            <a:r>
              <a:rPr lang="en-US" sz="3200"/>
              <a:t>2-hop communications is advisable only for links with poor direct communication and, in this case, an off-body relay link is advisable</a:t>
            </a:r>
          </a:p>
          <a:p>
            <a:pPr>
              <a:spcBef>
                <a:spcPct val="20000"/>
              </a:spcBef>
              <a:buFont typeface="Wingdings" pitchFamily="2" charset="2"/>
              <a:buChar char="Ø"/>
            </a:pPr>
            <a:endParaRPr lang="en-US" sz="3200">
              <a:solidFill>
                <a:srgbClr val="FFC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1"/>
          <p:cNvSpPr>
            <a:spLocks noGrp="1"/>
          </p:cNvSpPr>
          <p:nvPr>
            <p:ph type="sldNum" sz="quarter" idx="12"/>
          </p:nvPr>
        </p:nvSpPr>
        <p:spPr>
          <a:noFill/>
        </p:spPr>
        <p:txBody>
          <a:bodyPr/>
          <a:lstStyle/>
          <a:p>
            <a:fld id="{CDEE458D-D9A9-4649-BC64-6D123E4AB6E0}" type="slidenum">
              <a:rPr lang="en-US" smtClean="0">
                <a:cs typeface="Arial" charset="0"/>
              </a:rPr>
              <a:pPr/>
              <a:t>3</a:t>
            </a:fld>
            <a:endParaRPr lang="en-US" smtClean="0">
              <a:cs typeface="Arial" charset="0"/>
            </a:endParaRPr>
          </a:p>
        </p:txBody>
      </p:sp>
      <p:sp>
        <p:nvSpPr>
          <p:cNvPr id="21506" name="Rectangle 2"/>
          <p:cNvSpPr>
            <a:spLocks noChangeArrowheads="1"/>
          </p:cNvSpPr>
          <p:nvPr/>
        </p:nvSpPr>
        <p:spPr bwMode="auto">
          <a:xfrm>
            <a:off x="971550" y="476250"/>
            <a:ext cx="6913563" cy="5329238"/>
          </a:xfrm>
          <a:prstGeom prst="rect">
            <a:avLst/>
          </a:prstGeom>
          <a:noFill/>
          <a:ln w="9525" algn="ctr">
            <a:noFill/>
            <a:round/>
            <a:headEnd/>
            <a:tailEnd/>
          </a:ln>
        </p:spPr>
        <p:txBody>
          <a:bodyPr/>
          <a:lstStyle/>
          <a:p>
            <a:pPr marL="742950" indent="-285750">
              <a:spcBef>
                <a:spcPct val="20000"/>
              </a:spcBef>
            </a:pPr>
            <a:r>
              <a:rPr lang="en-US" sz="3200" dirty="0"/>
              <a:t>Channel Model:</a:t>
            </a:r>
          </a:p>
          <a:p>
            <a:pPr marL="742950" indent="-285750">
              <a:spcBef>
                <a:spcPct val="20000"/>
              </a:spcBef>
              <a:buFontTx/>
              <a:buChar char="–"/>
            </a:pPr>
            <a:r>
              <a:rPr lang="en-US" dirty="0"/>
              <a:t>Theoretical: based on fundamental principle of electromagnetic </a:t>
            </a:r>
            <a:r>
              <a:rPr lang="en-US" dirty="0" smtClean="0"/>
              <a:t>propagation</a:t>
            </a:r>
            <a:endParaRPr lang="en-US" dirty="0"/>
          </a:p>
          <a:p>
            <a:pPr marL="742950" indent="-285750">
              <a:spcBef>
                <a:spcPct val="20000"/>
              </a:spcBef>
              <a:buFontTx/>
              <a:buChar char="–"/>
            </a:pPr>
            <a:r>
              <a:rPr lang="en-US" dirty="0"/>
              <a:t>Empirical: based on propagation measurements and provide statistical model of the channel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Slide Number Placeholder 4"/>
          <p:cNvSpPr>
            <a:spLocks noGrp="1"/>
          </p:cNvSpPr>
          <p:nvPr>
            <p:ph type="sldNum" sz="quarter" idx="12"/>
          </p:nvPr>
        </p:nvSpPr>
        <p:spPr>
          <a:noFill/>
        </p:spPr>
        <p:txBody>
          <a:bodyPr/>
          <a:lstStyle/>
          <a:p>
            <a:fld id="{18BBAEC8-DDAF-4942-B832-7A174550DB0F}" type="slidenum">
              <a:rPr lang="en-US" smtClean="0">
                <a:cs typeface="Arial" charset="0"/>
              </a:rPr>
              <a:pPr/>
              <a:t>30</a:t>
            </a:fld>
            <a:endParaRPr lang="en-US" smtClean="0">
              <a:cs typeface="Arial" charset="0"/>
            </a:endParaRPr>
          </a:p>
        </p:txBody>
      </p:sp>
      <p:sp>
        <p:nvSpPr>
          <p:cNvPr id="320514" name="Rectangle 3"/>
          <p:cNvSpPr>
            <a:spLocks noChangeArrowheads="1"/>
          </p:cNvSpPr>
          <p:nvPr/>
        </p:nvSpPr>
        <p:spPr bwMode="auto">
          <a:xfrm>
            <a:off x="2411413" y="404813"/>
            <a:ext cx="5761037" cy="708025"/>
          </a:xfrm>
          <a:prstGeom prst="rect">
            <a:avLst/>
          </a:prstGeom>
          <a:noFill/>
          <a:ln w="9525">
            <a:noFill/>
            <a:miter lim="800000"/>
            <a:headEnd/>
            <a:tailEnd/>
          </a:ln>
        </p:spPr>
        <p:txBody>
          <a:bodyPr>
            <a:spAutoFit/>
          </a:bodyPr>
          <a:lstStyle/>
          <a:p>
            <a:pPr>
              <a:spcBef>
                <a:spcPct val="20000"/>
              </a:spcBef>
            </a:pPr>
            <a:r>
              <a:rPr lang="en-US" sz="4000"/>
              <a:t>Conclusion (II)</a:t>
            </a:r>
            <a:endParaRPr lang="en-US" sz="4000">
              <a:solidFill>
                <a:srgbClr val="FFC000"/>
              </a:solidFill>
            </a:endParaRPr>
          </a:p>
        </p:txBody>
      </p:sp>
      <p:sp>
        <p:nvSpPr>
          <p:cNvPr id="320515" name="Rectangle 5"/>
          <p:cNvSpPr>
            <a:spLocks noChangeArrowheads="1"/>
          </p:cNvSpPr>
          <p:nvPr/>
        </p:nvSpPr>
        <p:spPr bwMode="auto">
          <a:xfrm>
            <a:off x="684213" y="1052513"/>
            <a:ext cx="7272337" cy="3113087"/>
          </a:xfrm>
          <a:prstGeom prst="rect">
            <a:avLst/>
          </a:prstGeom>
          <a:noFill/>
          <a:ln w="9525">
            <a:noFill/>
            <a:miter lim="800000"/>
            <a:headEnd/>
            <a:tailEnd/>
          </a:ln>
        </p:spPr>
        <p:txBody>
          <a:bodyPr>
            <a:spAutoFit/>
          </a:bodyPr>
          <a:lstStyle/>
          <a:p>
            <a:pPr>
              <a:spcBef>
                <a:spcPct val="20000"/>
              </a:spcBef>
              <a:buFont typeface="Wingdings" pitchFamily="2" charset="2"/>
              <a:buChar char="Ø"/>
            </a:pPr>
            <a:r>
              <a:rPr lang="en-US" sz="3200"/>
              <a:t>Movements affect link propagations. It must be taken into account in network simulations because links propagation are not linear independent</a:t>
            </a:r>
          </a:p>
          <a:p>
            <a:pPr>
              <a:spcBef>
                <a:spcPct val="20000"/>
              </a:spcBef>
              <a:buFont typeface="Wingdings" pitchFamily="2" charset="2"/>
              <a:buChar char="Ø"/>
            </a:pPr>
            <a:r>
              <a:rPr lang="en-US" sz="3200"/>
              <a:t>Network Lifetime is maximized using off-body  relay with unlimited energy</a:t>
            </a:r>
            <a:endParaRPr lang="en-US" sz="3200">
              <a:solidFill>
                <a:srgbClr val="FFC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Slide Number Placeholder 4"/>
          <p:cNvSpPr>
            <a:spLocks noGrp="1"/>
          </p:cNvSpPr>
          <p:nvPr>
            <p:ph type="sldNum" sz="quarter" idx="12"/>
          </p:nvPr>
        </p:nvSpPr>
        <p:spPr>
          <a:noFill/>
        </p:spPr>
        <p:txBody>
          <a:bodyPr/>
          <a:lstStyle/>
          <a:p>
            <a:fld id="{C8CC7611-B79D-4F2D-AE44-F758EF0CEDA5}" type="slidenum">
              <a:rPr lang="en-US" smtClean="0">
                <a:cs typeface="Arial" charset="0"/>
              </a:rPr>
              <a:pPr/>
              <a:t>31</a:t>
            </a:fld>
            <a:endParaRPr lang="en-US" smtClean="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7F719938-29B6-4EB6-9049-FC2654FAC4EB}" type="slidenum">
              <a:rPr lang="en-US" sz="1000"/>
              <a:pPr algn="r"/>
              <a:t>32</a:t>
            </a:fld>
            <a:endParaRPr lang="en-US" sz="1000"/>
          </a:p>
        </p:txBody>
      </p:sp>
      <p:sp>
        <p:nvSpPr>
          <p:cNvPr id="332803" name="Rectangle 2"/>
          <p:cNvSpPr>
            <a:spLocks noGrp="1" noChangeArrowheads="1"/>
          </p:cNvSpPr>
          <p:nvPr>
            <p:ph type="title" idx="4294967295"/>
          </p:nvPr>
        </p:nvSpPr>
        <p:spPr/>
        <p:txBody>
          <a:bodyPr/>
          <a:lstStyle/>
          <a:p>
            <a:pPr eaLnBrk="1" hangingPunct="1"/>
            <a:r>
              <a:rPr lang="en-GB" sz="2400" smtClean="0"/>
              <a:t>Journal paper accepted at IET WSS</a:t>
            </a:r>
          </a:p>
        </p:txBody>
      </p:sp>
      <p:sp>
        <p:nvSpPr>
          <p:cNvPr id="332804" name="Rectangle 3"/>
          <p:cNvSpPr>
            <a:spLocks noGrp="1" noChangeArrowheads="1"/>
          </p:cNvSpPr>
          <p:nvPr>
            <p:ph type="body" idx="4294967295"/>
          </p:nvPr>
        </p:nvSpPr>
        <p:spPr/>
        <p:txBody>
          <a:bodyPr/>
          <a:lstStyle/>
          <a:p>
            <a:pPr algn="ctr" eaLnBrk="1" hangingPunct="1">
              <a:buFontTx/>
              <a:buNone/>
            </a:pPr>
            <a:r>
              <a:rPr lang="en-GB" sz="4000" smtClean="0"/>
              <a:t>Transmit power control algorithm for IEEE 802.15.6</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13DA76D6-E9BD-4C2A-B9A0-BCC87791A2E0}" type="slidenum">
              <a:rPr lang="en-US" sz="1000"/>
              <a:pPr algn="r"/>
              <a:t>33</a:t>
            </a:fld>
            <a:endParaRPr lang="en-US" sz="1000"/>
          </a:p>
        </p:txBody>
      </p:sp>
      <p:sp>
        <p:nvSpPr>
          <p:cNvPr id="333827" name="Rectangle 2"/>
          <p:cNvSpPr>
            <a:spLocks noGrp="1" noChangeArrowheads="1"/>
          </p:cNvSpPr>
          <p:nvPr>
            <p:ph type="title" idx="4294967295"/>
          </p:nvPr>
        </p:nvSpPr>
        <p:spPr/>
        <p:txBody>
          <a:bodyPr/>
          <a:lstStyle/>
          <a:p>
            <a:pPr eaLnBrk="1" hangingPunct="1"/>
            <a:r>
              <a:rPr lang="en-GB" smtClean="0"/>
              <a:t>Motivation</a:t>
            </a:r>
          </a:p>
        </p:txBody>
      </p:sp>
      <p:sp>
        <p:nvSpPr>
          <p:cNvPr id="333828" name="Rectangle 3"/>
          <p:cNvSpPr>
            <a:spLocks noGrp="1" noChangeArrowheads="1"/>
          </p:cNvSpPr>
          <p:nvPr>
            <p:ph type="body" idx="4294967295"/>
          </p:nvPr>
        </p:nvSpPr>
        <p:spPr/>
        <p:txBody>
          <a:bodyPr/>
          <a:lstStyle/>
          <a:p>
            <a:pPr eaLnBrk="1" hangingPunct="1"/>
            <a:r>
              <a:rPr lang="en-US" sz="2800" smtClean="0"/>
              <a:t>Transmit power control method </a:t>
            </a:r>
            <a:r>
              <a:rPr lang="en-US" sz="2800" u="sng" smtClean="0"/>
              <a:t>not</a:t>
            </a:r>
            <a:r>
              <a:rPr lang="en-US" sz="2800" smtClean="0"/>
              <a:t> based on models: posture, movements of human subject, the postures, the surrounding environments and different antennas will make the model too complex to implement on energy-constrained devices. </a:t>
            </a:r>
          </a:p>
          <a:p>
            <a:pPr eaLnBrk="1" hangingPunct="1"/>
            <a:r>
              <a:rPr lang="en-US" sz="2800" smtClean="0"/>
              <a:t>Our approach is based on an real-time estimation of channel gain for the specific link hub-node and change the transmitted power according to the channel condition.</a:t>
            </a:r>
            <a:endParaRPr lang="en-GB" sz="28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9D211578-7CCB-49C4-AEE4-2A0ACB1EE49D}" type="slidenum">
              <a:rPr lang="en-US" sz="1000"/>
              <a:pPr algn="r"/>
              <a:t>34</a:t>
            </a:fld>
            <a:endParaRPr lang="en-US" sz="1000"/>
          </a:p>
        </p:txBody>
      </p:sp>
      <p:sp>
        <p:nvSpPr>
          <p:cNvPr id="334851" name="Rectangle 2"/>
          <p:cNvSpPr>
            <a:spLocks noGrp="1" noChangeArrowheads="1"/>
          </p:cNvSpPr>
          <p:nvPr>
            <p:ph type="title" idx="4294967295"/>
          </p:nvPr>
        </p:nvSpPr>
        <p:spPr/>
        <p:txBody>
          <a:bodyPr/>
          <a:lstStyle/>
          <a:p>
            <a:pPr eaLnBrk="1" hangingPunct="1"/>
            <a:r>
              <a:rPr lang="en-GB" sz="4000" smtClean="0"/>
              <a:t>IEEE802.15.6 scheduled allocation</a:t>
            </a:r>
          </a:p>
        </p:txBody>
      </p:sp>
      <p:sp>
        <p:nvSpPr>
          <p:cNvPr id="334852" name="Rectangle 5"/>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spcBef>
                <a:spcPct val="20000"/>
              </a:spcBef>
              <a:buFontTx/>
              <a:buChar char="–"/>
            </a:pPr>
            <a:endParaRPr lang="it-IT"/>
          </a:p>
        </p:txBody>
      </p:sp>
      <p:graphicFrame>
        <p:nvGraphicFramePr>
          <p:cNvPr id="334853" name="Object 5"/>
          <p:cNvGraphicFramePr>
            <a:graphicFrameLocks noChangeAspect="1"/>
          </p:cNvGraphicFramePr>
          <p:nvPr/>
        </p:nvGraphicFramePr>
        <p:xfrm>
          <a:off x="827088" y="1484313"/>
          <a:ext cx="7451725" cy="4729162"/>
        </p:xfrm>
        <a:graphic>
          <a:graphicData uri="http://schemas.openxmlformats.org/presentationml/2006/ole">
            <p:oleObj spid="_x0000_s334853" name="Visio" r:id="rId3" imgW="10051256" imgH="6378892" progId="Visio.Drawing.11">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4F2ED019-9F94-4654-AC20-BDB86E8DD087}" type="slidenum">
              <a:rPr lang="en-US" sz="1000"/>
              <a:pPr algn="r"/>
              <a:t>35</a:t>
            </a:fld>
            <a:endParaRPr lang="en-US" sz="1000"/>
          </a:p>
        </p:txBody>
      </p:sp>
      <p:sp>
        <p:nvSpPr>
          <p:cNvPr id="335875" name="Rectangle 2"/>
          <p:cNvSpPr>
            <a:spLocks noGrp="1" noChangeArrowheads="1"/>
          </p:cNvSpPr>
          <p:nvPr>
            <p:ph type="title" idx="4294967295"/>
          </p:nvPr>
        </p:nvSpPr>
        <p:spPr/>
        <p:txBody>
          <a:bodyPr/>
          <a:lstStyle/>
          <a:p>
            <a:pPr eaLnBrk="1" hangingPunct="1"/>
            <a:r>
              <a:rPr lang="en-GB" sz="4000" smtClean="0"/>
              <a:t>How the TPC algorithm works</a:t>
            </a:r>
          </a:p>
        </p:txBody>
      </p:sp>
      <p:sp>
        <p:nvSpPr>
          <p:cNvPr id="335876" name="Rectangle 6"/>
          <p:cNvSpPr>
            <a:spLocks noChangeArrowheads="1"/>
          </p:cNvSpPr>
          <p:nvPr/>
        </p:nvSpPr>
        <p:spPr bwMode="auto">
          <a:xfrm>
            <a:off x="611188" y="1333500"/>
            <a:ext cx="8281987" cy="1800225"/>
          </a:xfrm>
          <a:prstGeom prst="rect">
            <a:avLst/>
          </a:prstGeom>
          <a:noFill/>
          <a:ln w="9525" algn="ctr">
            <a:noFill/>
            <a:miter lim="800000"/>
            <a:headEnd/>
            <a:tailEnd/>
          </a:ln>
        </p:spPr>
        <p:txBody>
          <a:bodyPr>
            <a:spAutoFit/>
          </a:bodyPr>
          <a:lstStyle/>
          <a:p>
            <a:pPr marL="742950" indent="-285750">
              <a:spcBef>
                <a:spcPct val="20000"/>
              </a:spcBef>
              <a:buFontTx/>
              <a:buChar char="–"/>
            </a:pPr>
            <a:r>
              <a:rPr lang="en-GB"/>
              <a:t>The prediction of the channel gain is based on the past Received Signal Strength Indicator (RSSI) of the beacon frames as they are received by each node.</a:t>
            </a:r>
          </a:p>
        </p:txBody>
      </p:sp>
      <p:pic>
        <p:nvPicPr>
          <p:cNvPr id="335877" name="Picture 5"/>
          <p:cNvPicPr>
            <a:picLocks noChangeAspect="1" noChangeArrowheads="1"/>
          </p:cNvPicPr>
          <p:nvPr/>
        </p:nvPicPr>
        <p:blipFill>
          <a:blip r:embed="rId2" cstate="print"/>
          <a:srcRect/>
          <a:stretch>
            <a:fillRect/>
          </a:stretch>
        </p:blipFill>
        <p:spPr bwMode="auto">
          <a:xfrm>
            <a:off x="1476375" y="4797425"/>
            <a:ext cx="6173788" cy="522288"/>
          </a:xfrm>
          <a:prstGeom prst="rect">
            <a:avLst/>
          </a:prstGeom>
          <a:noFill/>
          <a:ln w="9525" algn="ctr">
            <a:noFill/>
            <a:miter lim="800000"/>
            <a:headEnd/>
            <a:tailEnd/>
          </a:ln>
        </p:spPr>
      </p:pic>
      <p:sp>
        <p:nvSpPr>
          <p:cNvPr id="335878" name="Rectangle 7"/>
          <p:cNvSpPr>
            <a:spLocks noChangeArrowheads="1"/>
          </p:cNvSpPr>
          <p:nvPr/>
        </p:nvSpPr>
        <p:spPr bwMode="auto">
          <a:xfrm>
            <a:off x="755650" y="3284538"/>
            <a:ext cx="7704138" cy="519112"/>
          </a:xfrm>
          <a:prstGeom prst="rect">
            <a:avLst/>
          </a:prstGeom>
          <a:noFill/>
          <a:ln w="9525" algn="ctr">
            <a:noFill/>
            <a:miter lim="800000"/>
            <a:headEnd/>
            <a:tailEnd/>
          </a:ln>
        </p:spPr>
        <p:txBody>
          <a:bodyPr>
            <a:spAutoFit/>
          </a:bodyPr>
          <a:lstStyle/>
          <a:p>
            <a:pPr marL="742950" indent="-285750">
              <a:spcBef>
                <a:spcPct val="20000"/>
              </a:spcBef>
              <a:buFontTx/>
              <a:buChar char="–"/>
            </a:pPr>
            <a:r>
              <a:rPr lang="en-GB"/>
              <a:t>The Channel Gain Estimation  </a:t>
            </a:r>
          </a:p>
        </p:txBody>
      </p:sp>
      <p:sp>
        <p:nvSpPr>
          <p:cNvPr id="335879" name="Rectangle 9"/>
          <p:cNvSpPr>
            <a:spLocks noChangeArrowheads="1"/>
          </p:cNvSpPr>
          <p:nvPr/>
        </p:nvSpPr>
        <p:spPr bwMode="auto">
          <a:xfrm>
            <a:off x="684213" y="5373688"/>
            <a:ext cx="8316912" cy="701675"/>
          </a:xfrm>
          <a:prstGeom prst="rect">
            <a:avLst/>
          </a:prstGeom>
          <a:noFill/>
          <a:ln w="9525" algn="ctr">
            <a:noFill/>
            <a:miter lim="800000"/>
            <a:headEnd/>
            <a:tailEnd/>
          </a:ln>
        </p:spPr>
        <p:txBody>
          <a:bodyPr>
            <a:spAutoFit/>
          </a:bodyPr>
          <a:lstStyle/>
          <a:p>
            <a:pPr marL="742950" indent="-285750">
              <a:spcBef>
                <a:spcPct val="20000"/>
              </a:spcBef>
            </a:pPr>
            <a:r>
              <a:rPr lang="el-GR" sz="2000"/>
              <a:t>α</a:t>
            </a:r>
            <a:r>
              <a:rPr lang="en-GB" sz="2000"/>
              <a:t> is the forgetness factor that controls the weight of the past estimations and its value is between 0 and 1</a:t>
            </a:r>
            <a:r>
              <a:rPr lang="en-GB" sz="1600"/>
              <a:t> </a:t>
            </a:r>
            <a:endParaRPr lang="en-GB" sz="1600" i="1"/>
          </a:p>
        </p:txBody>
      </p:sp>
      <p:pic>
        <p:nvPicPr>
          <p:cNvPr id="335880" name="Picture 12"/>
          <p:cNvPicPr>
            <a:picLocks noChangeAspect="1" noChangeArrowheads="1"/>
          </p:cNvPicPr>
          <p:nvPr/>
        </p:nvPicPr>
        <p:blipFill>
          <a:blip r:embed="rId3" cstate="print"/>
          <a:srcRect/>
          <a:stretch>
            <a:fillRect/>
          </a:stretch>
        </p:blipFill>
        <p:spPr bwMode="auto">
          <a:xfrm>
            <a:off x="6372225" y="3284538"/>
            <a:ext cx="1223963" cy="474662"/>
          </a:xfrm>
          <a:prstGeom prst="rect">
            <a:avLst/>
          </a:prstGeom>
          <a:noFill/>
          <a:ln w="9525" algn="ctr">
            <a:noFill/>
            <a:miter lim="800000"/>
            <a:headEnd/>
            <a:tailEnd/>
          </a:ln>
        </p:spPr>
      </p:pic>
      <p:sp>
        <p:nvSpPr>
          <p:cNvPr id="335881" name="Rectangle 16"/>
          <p:cNvSpPr>
            <a:spLocks noChangeArrowheads="1"/>
          </p:cNvSpPr>
          <p:nvPr/>
        </p:nvSpPr>
        <p:spPr bwMode="auto">
          <a:xfrm>
            <a:off x="1331913" y="3860800"/>
            <a:ext cx="6335712" cy="822325"/>
          </a:xfrm>
          <a:prstGeom prst="rect">
            <a:avLst/>
          </a:prstGeom>
          <a:noFill/>
          <a:ln w="9525" algn="ctr">
            <a:noFill/>
            <a:miter lim="800000"/>
            <a:headEnd/>
            <a:tailEnd/>
          </a:ln>
        </p:spPr>
        <p:txBody>
          <a:bodyPr>
            <a:spAutoFit/>
          </a:bodyPr>
          <a:lstStyle/>
          <a:p>
            <a:pPr marL="742950" indent="-285750">
              <a:spcBef>
                <a:spcPct val="20000"/>
              </a:spcBef>
            </a:pPr>
            <a:r>
              <a:rPr lang="en-GB" sz="2400"/>
              <a:t>is computed based on RSSI and previous channel gain estimation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60E9429B-C1FF-4275-B47A-0E9BFDED8809}" type="slidenum">
              <a:rPr lang="en-US" sz="1000"/>
              <a:pPr algn="r"/>
              <a:t>36</a:t>
            </a:fld>
            <a:endParaRPr lang="en-US" sz="1000"/>
          </a:p>
        </p:txBody>
      </p:sp>
      <p:sp>
        <p:nvSpPr>
          <p:cNvPr id="336899" name="Rectangle 2"/>
          <p:cNvSpPr>
            <a:spLocks noGrp="1" noChangeArrowheads="1"/>
          </p:cNvSpPr>
          <p:nvPr>
            <p:ph type="title" idx="4294967295"/>
          </p:nvPr>
        </p:nvSpPr>
        <p:spPr/>
        <p:txBody>
          <a:bodyPr/>
          <a:lstStyle/>
          <a:p>
            <a:pPr eaLnBrk="1" hangingPunct="1"/>
            <a:r>
              <a:rPr lang="en-GB" sz="4000" smtClean="0"/>
              <a:t>How the TPC algorithm works </a:t>
            </a:r>
          </a:p>
        </p:txBody>
      </p:sp>
      <p:sp>
        <p:nvSpPr>
          <p:cNvPr id="336900" name="Rectangle 3"/>
          <p:cNvSpPr>
            <a:spLocks noGrp="1" noChangeArrowheads="1"/>
          </p:cNvSpPr>
          <p:nvPr>
            <p:ph type="body" idx="4294967295"/>
          </p:nvPr>
        </p:nvSpPr>
        <p:spPr/>
        <p:txBody>
          <a:bodyPr/>
          <a:lstStyle/>
          <a:p>
            <a:pPr eaLnBrk="1" hangingPunct="1"/>
            <a:r>
              <a:rPr lang="en-GB" smtClean="0"/>
              <a:t>The Mean Squared Error of the channel gain is calculated</a:t>
            </a:r>
          </a:p>
        </p:txBody>
      </p:sp>
      <p:pic>
        <p:nvPicPr>
          <p:cNvPr id="336901" name="Picture 4"/>
          <p:cNvPicPr>
            <a:picLocks noChangeAspect="1" noChangeArrowheads="1"/>
          </p:cNvPicPr>
          <p:nvPr/>
        </p:nvPicPr>
        <p:blipFill>
          <a:blip r:embed="rId2" cstate="print"/>
          <a:srcRect/>
          <a:stretch>
            <a:fillRect/>
          </a:stretch>
        </p:blipFill>
        <p:spPr bwMode="auto">
          <a:xfrm>
            <a:off x="1116013" y="3068638"/>
            <a:ext cx="6469062" cy="5524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7BA5225B-D580-456D-BDAF-5B917E47D21D}" type="slidenum">
              <a:rPr lang="en-US" sz="1000"/>
              <a:pPr algn="r"/>
              <a:t>37</a:t>
            </a:fld>
            <a:endParaRPr lang="en-US" sz="1000"/>
          </a:p>
        </p:txBody>
      </p:sp>
      <p:sp>
        <p:nvSpPr>
          <p:cNvPr id="337923" name="Rectangle 5"/>
          <p:cNvSpPr>
            <a:spLocks noGrp="1" noChangeArrowheads="1"/>
          </p:cNvSpPr>
          <p:nvPr>
            <p:ph type="title" idx="4294967295"/>
          </p:nvPr>
        </p:nvSpPr>
        <p:spPr/>
        <p:txBody>
          <a:bodyPr/>
          <a:lstStyle/>
          <a:p>
            <a:pPr eaLnBrk="1" hangingPunct="1"/>
            <a:r>
              <a:rPr lang="en-GB" sz="3600" smtClean="0"/>
              <a:t>MSE for Chest-Ankle link</a:t>
            </a:r>
          </a:p>
        </p:txBody>
      </p:sp>
      <p:graphicFrame>
        <p:nvGraphicFramePr>
          <p:cNvPr id="337924" name="Object 4"/>
          <p:cNvGraphicFramePr>
            <a:graphicFrameLocks noChangeAspect="1"/>
          </p:cNvGraphicFramePr>
          <p:nvPr>
            <p:ph idx="4294967295"/>
          </p:nvPr>
        </p:nvGraphicFramePr>
        <p:xfrm>
          <a:off x="1476375" y="1484313"/>
          <a:ext cx="6408738" cy="4976812"/>
        </p:xfrm>
        <a:graphic>
          <a:graphicData uri="http://schemas.openxmlformats.org/presentationml/2006/ole">
            <p:oleObj spid="_x0000_s337924" name="Acrobat Document" r:id="rId3" imgW="3520800" imgH="2916000" progId="AcroExch.Document.7">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32994DC5-619B-4682-96D9-5D8454B5D549}" type="slidenum">
              <a:rPr lang="en-US" sz="1000"/>
              <a:pPr algn="r"/>
              <a:t>38</a:t>
            </a:fld>
            <a:endParaRPr lang="en-US" sz="1000"/>
          </a:p>
        </p:txBody>
      </p:sp>
      <p:sp>
        <p:nvSpPr>
          <p:cNvPr id="338947" name="Rectangle 2"/>
          <p:cNvSpPr>
            <a:spLocks noGrp="1" noChangeArrowheads="1"/>
          </p:cNvSpPr>
          <p:nvPr>
            <p:ph type="title" idx="4294967295"/>
          </p:nvPr>
        </p:nvSpPr>
        <p:spPr/>
        <p:txBody>
          <a:bodyPr/>
          <a:lstStyle/>
          <a:p>
            <a:pPr eaLnBrk="1" hangingPunct="1"/>
            <a:r>
              <a:rPr lang="en-GB" smtClean="0"/>
              <a:t>Which is the best </a:t>
            </a:r>
            <a:r>
              <a:rPr lang="el-GR" smtClean="0">
                <a:cs typeface="Arial" charset="0"/>
              </a:rPr>
              <a:t>α</a:t>
            </a:r>
            <a:r>
              <a:rPr lang="en-GB" smtClean="0">
                <a:cs typeface="Arial" charset="0"/>
              </a:rPr>
              <a:t>?</a:t>
            </a:r>
            <a:endParaRPr lang="el-GR" smtClean="0">
              <a:cs typeface="Arial" charset="0"/>
            </a:endParaRPr>
          </a:p>
        </p:txBody>
      </p:sp>
      <p:graphicFrame>
        <p:nvGraphicFramePr>
          <p:cNvPr id="338948" name="Object 4"/>
          <p:cNvGraphicFramePr>
            <a:graphicFrameLocks noChangeAspect="1"/>
          </p:cNvGraphicFramePr>
          <p:nvPr>
            <p:ph idx="4294967295"/>
          </p:nvPr>
        </p:nvGraphicFramePr>
        <p:xfrm>
          <a:off x="1476375" y="1938338"/>
          <a:ext cx="5453063" cy="4451350"/>
        </p:xfrm>
        <a:graphic>
          <a:graphicData uri="http://schemas.openxmlformats.org/presentationml/2006/ole">
            <p:oleObj spid="_x0000_s338948" name="Acrobat Document" r:id="rId4" imgW="3564000" imgH="2908800" progId="AcroExch.Document.7">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52976E83-CA64-4EA0-9CD4-59CD79F3CBBA}" type="slidenum">
              <a:rPr lang="en-US" sz="1000"/>
              <a:pPr algn="r"/>
              <a:t>39</a:t>
            </a:fld>
            <a:endParaRPr lang="en-US" sz="1000"/>
          </a:p>
        </p:txBody>
      </p:sp>
      <p:sp>
        <p:nvSpPr>
          <p:cNvPr id="340995" name="Rectangle 2"/>
          <p:cNvSpPr>
            <a:spLocks noGrp="1" noChangeArrowheads="1"/>
          </p:cNvSpPr>
          <p:nvPr>
            <p:ph type="title" idx="4294967295"/>
          </p:nvPr>
        </p:nvSpPr>
        <p:spPr/>
        <p:txBody>
          <a:bodyPr/>
          <a:lstStyle/>
          <a:p>
            <a:pPr eaLnBrk="1" hangingPunct="1"/>
            <a:r>
              <a:rPr lang="en-GB" sz="3600" smtClean="0"/>
              <a:t>How to minimize the MSE dinamically?</a:t>
            </a:r>
          </a:p>
        </p:txBody>
      </p:sp>
      <p:sp>
        <p:nvSpPr>
          <p:cNvPr id="340996" name="Rectangle 3"/>
          <p:cNvSpPr>
            <a:spLocks noGrp="1" noChangeArrowheads="1"/>
          </p:cNvSpPr>
          <p:nvPr>
            <p:ph type="body" idx="4294967295"/>
          </p:nvPr>
        </p:nvSpPr>
        <p:spPr/>
        <p:txBody>
          <a:bodyPr/>
          <a:lstStyle/>
          <a:p>
            <a:pPr eaLnBrk="1" hangingPunct="1">
              <a:lnSpc>
                <a:spcPct val="80000"/>
              </a:lnSpc>
            </a:pPr>
            <a:r>
              <a:rPr lang="en-GB" smtClean="0"/>
              <a:t>The optimum forgetness factor </a:t>
            </a:r>
            <a:r>
              <a:rPr lang="el-GR" smtClean="0">
                <a:cs typeface="Arial" charset="0"/>
              </a:rPr>
              <a:t>α</a:t>
            </a:r>
            <a:r>
              <a:rPr lang="en-GB" smtClean="0"/>
              <a:t> varies greatly for various locations and delays which impacts the estimator accuracy.</a:t>
            </a:r>
          </a:p>
          <a:p>
            <a:pPr eaLnBrk="1" hangingPunct="1">
              <a:lnSpc>
                <a:spcPct val="80000"/>
              </a:lnSpc>
            </a:pPr>
            <a:r>
              <a:rPr lang="en-GB" smtClean="0"/>
              <a:t>the mean squared error is minimized using a line search algorithm: </a:t>
            </a:r>
          </a:p>
          <a:p>
            <a:pPr lvl="1" eaLnBrk="1" hangingPunct="1">
              <a:lnSpc>
                <a:spcPct val="80000"/>
              </a:lnSpc>
            </a:pPr>
            <a:r>
              <a:rPr lang="en-GB" sz="2400" smtClean="0"/>
              <a:t>In every iteration the node computes the MSE of the last N superframes </a:t>
            </a:r>
          </a:p>
          <a:p>
            <a:pPr lvl="1" eaLnBrk="1" hangingPunct="1">
              <a:lnSpc>
                <a:spcPct val="80000"/>
              </a:lnSpc>
            </a:pPr>
            <a:r>
              <a:rPr lang="en-GB" sz="2400" smtClean="0"/>
              <a:t>The MSE is evaluated for 3 values based on the optimal </a:t>
            </a:r>
            <a:r>
              <a:rPr lang="el-GR" smtClean="0">
                <a:cs typeface="Arial" charset="0"/>
              </a:rPr>
              <a:t>α</a:t>
            </a:r>
            <a:r>
              <a:rPr lang="en-GB" sz="2400" smtClean="0"/>
              <a:t> found in the previous iteration: </a:t>
            </a:r>
            <a:r>
              <a:rPr lang="el-GR" smtClean="0">
                <a:cs typeface="Arial" charset="0"/>
              </a:rPr>
              <a:t>α</a:t>
            </a:r>
            <a:r>
              <a:rPr lang="en-GB" smtClean="0">
                <a:cs typeface="Arial" charset="0"/>
              </a:rPr>
              <a:t>, </a:t>
            </a:r>
            <a:r>
              <a:rPr lang="el-GR" smtClean="0">
                <a:cs typeface="Arial" charset="0"/>
              </a:rPr>
              <a:t>α</a:t>
            </a:r>
            <a:r>
              <a:rPr lang="en-GB" smtClean="0">
                <a:cs typeface="Arial" charset="0"/>
              </a:rPr>
              <a:t>+</a:t>
            </a:r>
            <a:r>
              <a:rPr lang="el-GR" smtClean="0">
                <a:cs typeface="Arial" charset="0"/>
              </a:rPr>
              <a:t>ε</a:t>
            </a:r>
            <a:r>
              <a:rPr lang="en-GB" smtClean="0">
                <a:cs typeface="Arial" charset="0"/>
              </a:rPr>
              <a:t> </a:t>
            </a:r>
            <a:r>
              <a:rPr lang="el-GR" smtClean="0">
                <a:cs typeface="Arial" charset="0"/>
              </a:rPr>
              <a:t>α</a:t>
            </a:r>
            <a:r>
              <a:rPr lang="en-GB" smtClean="0">
                <a:cs typeface="Arial" charset="0"/>
              </a:rPr>
              <a:t>-</a:t>
            </a:r>
            <a:r>
              <a:rPr lang="el-GR" smtClean="0">
                <a:cs typeface="Arial" charset="0"/>
              </a:rPr>
              <a:t>ε</a:t>
            </a:r>
            <a:r>
              <a:rPr lang="en-GB" smtClean="0">
                <a:cs typeface="Arial" charset="0"/>
              </a:rPr>
              <a:t>.</a:t>
            </a:r>
          </a:p>
          <a:p>
            <a:pPr lvl="1" eaLnBrk="1" hangingPunct="1">
              <a:lnSpc>
                <a:spcPct val="80000"/>
              </a:lnSpc>
            </a:pPr>
            <a:r>
              <a:rPr lang="en-GB" sz="2400" smtClean="0">
                <a:cs typeface="Arial" charset="0"/>
              </a:rPr>
              <a:t>The optimal </a:t>
            </a:r>
            <a:r>
              <a:rPr lang="el-GR" sz="2400" smtClean="0">
                <a:cs typeface="Arial" charset="0"/>
              </a:rPr>
              <a:t>α</a:t>
            </a:r>
            <a:r>
              <a:rPr lang="en-GB" sz="2400" smtClean="0">
                <a:cs typeface="Arial" charset="0"/>
              </a:rPr>
              <a:t> at this iteration is found minimizing the MSE</a:t>
            </a:r>
          </a:p>
          <a:p>
            <a:pPr eaLnBrk="1" hangingPunct="1">
              <a:lnSpc>
                <a:spcPct val="80000"/>
              </a:lnSpc>
            </a:pPr>
            <a:endParaRPr lang="en-GB" sz="2400" smtClean="0"/>
          </a:p>
          <a:p>
            <a:pPr eaLnBrk="1" hangingPunct="1">
              <a:lnSpc>
                <a:spcPct val="80000"/>
              </a:lnSpc>
              <a:buFontTx/>
              <a:buNone/>
            </a:pPr>
            <a:endParaRPr lang="en-GB" sz="2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1"/>
          <p:cNvSpPr>
            <a:spLocks noGrp="1"/>
          </p:cNvSpPr>
          <p:nvPr>
            <p:ph type="sldNum" sz="quarter" idx="12"/>
          </p:nvPr>
        </p:nvSpPr>
        <p:spPr>
          <a:noFill/>
        </p:spPr>
        <p:txBody>
          <a:bodyPr/>
          <a:lstStyle/>
          <a:p>
            <a:fld id="{D2B426E6-7118-4107-ACDC-3FF04912BF90}" type="slidenum">
              <a:rPr lang="en-US" smtClean="0">
                <a:cs typeface="Arial" charset="0"/>
              </a:rPr>
              <a:pPr/>
              <a:t>4</a:t>
            </a:fld>
            <a:endParaRPr lang="en-US" smtClean="0">
              <a:cs typeface="Arial" charset="0"/>
            </a:endParaRPr>
          </a:p>
        </p:txBody>
      </p:sp>
      <p:pic>
        <p:nvPicPr>
          <p:cNvPr id="22530" name="Picture 4"/>
          <p:cNvPicPr>
            <a:picLocks noChangeAspect="1" noChangeArrowheads="1"/>
          </p:cNvPicPr>
          <p:nvPr/>
        </p:nvPicPr>
        <p:blipFill>
          <a:blip r:embed="rId2" cstate="print"/>
          <a:srcRect/>
          <a:stretch>
            <a:fillRect/>
          </a:stretch>
        </p:blipFill>
        <p:spPr bwMode="auto">
          <a:xfrm>
            <a:off x="-14288" y="2492375"/>
            <a:ext cx="4154488" cy="2482850"/>
          </a:xfrm>
          <a:prstGeom prst="rect">
            <a:avLst/>
          </a:prstGeom>
          <a:noFill/>
          <a:ln w="9525">
            <a:noFill/>
            <a:miter lim="800000"/>
            <a:headEnd/>
            <a:tailEnd/>
          </a:ln>
        </p:spPr>
      </p:pic>
      <p:pic>
        <p:nvPicPr>
          <p:cNvPr id="22531" name="Picture 5"/>
          <p:cNvPicPr>
            <a:picLocks noChangeAspect="1" noChangeArrowheads="1"/>
          </p:cNvPicPr>
          <p:nvPr/>
        </p:nvPicPr>
        <p:blipFill>
          <a:blip r:embed="rId3" cstate="print"/>
          <a:srcRect/>
          <a:stretch>
            <a:fillRect/>
          </a:stretch>
        </p:blipFill>
        <p:spPr bwMode="auto">
          <a:xfrm>
            <a:off x="3792538" y="1844675"/>
            <a:ext cx="5351462" cy="4060825"/>
          </a:xfrm>
          <a:prstGeom prst="rect">
            <a:avLst/>
          </a:prstGeom>
          <a:noFill/>
          <a:ln w="9525">
            <a:noFill/>
            <a:miter lim="800000"/>
            <a:headEnd/>
            <a:tailEnd/>
          </a:ln>
        </p:spPr>
      </p:pic>
      <p:sp>
        <p:nvSpPr>
          <p:cNvPr id="22532" name="Rectangle 4"/>
          <p:cNvSpPr>
            <a:spLocks noChangeArrowheads="1"/>
          </p:cNvSpPr>
          <p:nvPr/>
        </p:nvSpPr>
        <p:spPr bwMode="auto">
          <a:xfrm>
            <a:off x="323850" y="620713"/>
            <a:ext cx="8605838" cy="769937"/>
          </a:xfrm>
          <a:prstGeom prst="rect">
            <a:avLst/>
          </a:prstGeom>
          <a:noFill/>
          <a:ln w="9525">
            <a:noFill/>
            <a:miter lim="800000"/>
            <a:headEnd/>
            <a:tailEnd/>
          </a:ln>
        </p:spPr>
        <p:txBody>
          <a:bodyPr>
            <a:spAutoFit/>
          </a:bodyPr>
          <a:lstStyle/>
          <a:p>
            <a:pPr>
              <a:spcBef>
                <a:spcPct val="20000"/>
              </a:spcBef>
            </a:pPr>
            <a:r>
              <a:rPr lang="en-US" sz="2200"/>
              <a:t>channel model at 900MHz and 2.4GHz based on measurements around the torso. </a:t>
            </a:r>
            <a:endParaRPr lang="en-GB" sz="2200"/>
          </a:p>
        </p:txBody>
      </p:sp>
      <p:sp>
        <p:nvSpPr>
          <p:cNvPr id="22533" name="Rectangle 5"/>
          <p:cNvSpPr>
            <a:spLocks noChangeArrowheads="1"/>
          </p:cNvSpPr>
          <p:nvPr/>
        </p:nvSpPr>
        <p:spPr bwMode="auto">
          <a:xfrm>
            <a:off x="107950" y="6308725"/>
            <a:ext cx="9144000" cy="585788"/>
          </a:xfrm>
          <a:prstGeom prst="rect">
            <a:avLst/>
          </a:prstGeom>
          <a:noFill/>
          <a:ln w="9525">
            <a:noFill/>
            <a:miter lim="800000"/>
            <a:headEnd/>
            <a:tailEnd/>
          </a:ln>
        </p:spPr>
        <p:txBody>
          <a:bodyPr>
            <a:spAutoFit/>
          </a:bodyPr>
          <a:lstStyle/>
          <a:p>
            <a:pPr>
              <a:spcBef>
                <a:spcPct val="20000"/>
              </a:spcBef>
            </a:pPr>
            <a:r>
              <a:rPr lang="en-US" sz="1600"/>
              <a:t>Fort et al. “</a:t>
            </a:r>
            <a:r>
              <a:rPr lang="en-GB" sz="1600"/>
              <a:t>Indoor body-area channel model for narrowband </a:t>
            </a:r>
            <a:r>
              <a:rPr lang="en-US" sz="1600"/>
              <a:t>Communications”, IET Microwave and Antenna Propagation 2007 </a:t>
            </a:r>
          </a:p>
        </p:txBody>
      </p:sp>
      <p:sp>
        <p:nvSpPr>
          <p:cNvPr id="22534" name="Rectangle 6"/>
          <p:cNvSpPr>
            <a:spLocks noChangeArrowheads="1"/>
          </p:cNvSpPr>
          <p:nvPr/>
        </p:nvSpPr>
        <p:spPr bwMode="auto">
          <a:xfrm>
            <a:off x="1692275" y="0"/>
            <a:ext cx="4945063" cy="523875"/>
          </a:xfrm>
          <a:prstGeom prst="rect">
            <a:avLst/>
          </a:prstGeom>
          <a:noFill/>
          <a:ln w="9525">
            <a:noFill/>
            <a:miter lim="800000"/>
            <a:headEnd/>
            <a:tailEnd/>
          </a:ln>
        </p:spPr>
        <p:txBody>
          <a:bodyPr wrap="none">
            <a:spAutoFit/>
          </a:bodyPr>
          <a:lstStyle/>
          <a:p>
            <a:pPr>
              <a:spcBef>
                <a:spcPct val="20000"/>
              </a:spcBef>
            </a:pPr>
            <a:r>
              <a:rPr lang="en-US"/>
              <a:t>Propagation around the torso</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3F0949E7-0E9F-4586-90A8-E3425DE12DBC}" type="slidenum">
              <a:rPr lang="en-US" sz="1000"/>
              <a:pPr algn="r"/>
              <a:t>40</a:t>
            </a:fld>
            <a:endParaRPr lang="en-US" sz="1000"/>
          </a:p>
        </p:txBody>
      </p:sp>
      <p:sp>
        <p:nvSpPr>
          <p:cNvPr id="342019" name="Rectangle 5"/>
          <p:cNvSpPr>
            <a:spLocks noGrp="1" noChangeArrowheads="1"/>
          </p:cNvSpPr>
          <p:nvPr>
            <p:ph type="title" idx="4294967295"/>
          </p:nvPr>
        </p:nvSpPr>
        <p:spPr/>
        <p:txBody>
          <a:bodyPr/>
          <a:lstStyle/>
          <a:p>
            <a:pPr eaLnBrk="1" hangingPunct="1"/>
            <a:r>
              <a:rPr lang="en-GB" smtClean="0"/>
              <a:t>Line search Algorithm</a:t>
            </a:r>
          </a:p>
        </p:txBody>
      </p:sp>
      <p:graphicFrame>
        <p:nvGraphicFramePr>
          <p:cNvPr id="342020" name="Object 4"/>
          <p:cNvGraphicFramePr>
            <a:graphicFrameLocks noChangeAspect="1"/>
          </p:cNvGraphicFramePr>
          <p:nvPr>
            <p:ph idx="4294967295"/>
          </p:nvPr>
        </p:nvGraphicFramePr>
        <p:xfrm>
          <a:off x="1258888" y="1933575"/>
          <a:ext cx="5641975" cy="4672013"/>
        </p:xfrm>
        <a:graphic>
          <a:graphicData uri="http://schemas.openxmlformats.org/presentationml/2006/ole">
            <p:oleObj spid="_x0000_s342020" name="Acrobat Document" r:id="rId3" imgW="3520800" imgH="2916000" progId="AcroExch.Document.7">
              <p:embed/>
            </p:oleObj>
          </a:graphicData>
        </a:graphic>
      </p:graphicFrame>
      <p:sp>
        <p:nvSpPr>
          <p:cNvPr id="342021" name="Line 9"/>
          <p:cNvSpPr>
            <a:spLocks noChangeShapeType="1"/>
          </p:cNvSpPr>
          <p:nvPr/>
        </p:nvSpPr>
        <p:spPr bwMode="auto">
          <a:xfrm>
            <a:off x="3563938" y="5661025"/>
            <a:ext cx="936625" cy="0"/>
          </a:xfrm>
          <a:prstGeom prst="line">
            <a:avLst/>
          </a:prstGeom>
          <a:noFill/>
          <a:ln w="28575">
            <a:solidFill>
              <a:schemeClr val="tx1"/>
            </a:solidFill>
            <a:round/>
            <a:headEnd type="triangle" w="med" len="med"/>
            <a:tailEnd type="triangle" w="med" len="med"/>
          </a:ln>
        </p:spPr>
        <p:txBody>
          <a:bodyPr/>
          <a:lstStyle/>
          <a:p>
            <a:endParaRPr lang="it-IT"/>
          </a:p>
        </p:txBody>
      </p:sp>
      <p:sp>
        <p:nvSpPr>
          <p:cNvPr id="276491" name="Line 11"/>
          <p:cNvSpPr>
            <a:spLocks noChangeShapeType="1"/>
          </p:cNvSpPr>
          <p:nvPr/>
        </p:nvSpPr>
        <p:spPr bwMode="auto">
          <a:xfrm>
            <a:off x="3995738" y="5805488"/>
            <a:ext cx="936625" cy="0"/>
          </a:xfrm>
          <a:prstGeom prst="line">
            <a:avLst/>
          </a:prstGeom>
          <a:noFill/>
          <a:ln w="28575">
            <a:solidFill>
              <a:schemeClr val="tx1"/>
            </a:solidFill>
            <a:round/>
            <a:headEnd type="triangle" w="med" len="med"/>
            <a:tailEnd type="triangle" w="med" len="med"/>
          </a:ln>
        </p:spPr>
        <p:txBody>
          <a:bodyPr/>
          <a:lstStyle/>
          <a:p>
            <a:endParaRPr lang="it-IT"/>
          </a:p>
        </p:txBody>
      </p:sp>
      <p:sp>
        <p:nvSpPr>
          <p:cNvPr id="276492" name="Line 12"/>
          <p:cNvSpPr>
            <a:spLocks noChangeShapeType="1"/>
          </p:cNvSpPr>
          <p:nvPr/>
        </p:nvSpPr>
        <p:spPr bwMode="auto">
          <a:xfrm>
            <a:off x="4427538" y="5949950"/>
            <a:ext cx="936625" cy="0"/>
          </a:xfrm>
          <a:prstGeom prst="line">
            <a:avLst/>
          </a:prstGeom>
          <a:noFill/>
          <a:ln w="28575">
            <a:solidFill>
              <a:schemeClr val="tx1"/>
            </a:solidFill>
            <a:round/>
            <a:headEnd type="triangle" w="med" len="med"/>
            <a:tailEnd type="triangle" w="med" len="med"/>
          </a:ln>
        </p:spPr>
        <p:txBody>
          <a:bodyP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1"/>
                                        </p:tgtEl>
                                        <p:attrNameLst>
                                          <p:attrName>style.visibility</p:attrName>
                                        </p:attrNameLst>
                                      </p:cBhvr>
                                      <p:to>
                                        <p:strVal val="visible"/>
                                      </p:to>
                                    </p:set>
                                    <p:anim calcmode="lin" valueType="num">
                                      <p:cBhvr additive="base">
                                        <p:cTn id="7" dur="500" fill="hold"/>
                                        <p:tgtEl>
                                          <p:spTgt spid="276491"/>
                                        </p:tgtEl>
                                        <p:attrNameLst>
                                          <p:attrName>ppt_x</p:attrName>
                                        </p:attrNameLst>
                                      </p:cBhvr>
                                      <p:tavLst>
                                        <p:tav tm="0">
                                          <p:val>
                                            <p:strVal val="#ppt_x"/>
                                          </p:val>
                                        </p:tav>
                                        <p:tav tm="100000">
                                          <p:val>
                                            <p:strVal val="#ppt_x"/>
                                          </p:val>
                                        </p:tav>
                                      </p:tavLst>
                                    </p:anim>
                                    <p:anim calcmode="lin" valueType="num">
                                      <p:cBhvr additive="base">
                                        <p:cTn id="8" dur="500" fill="hold"/>
                                        <p:tgtEl>
                                          <p:spTgt spid="2764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492"/>
                                        </p:tgtEl>
                                        <p:attrNameLst>
                                          <p:attrName>style.visibility</p:attrName>
                                        </p:attrNameLst>
                                      </p:cBhvr>
                                      <p:to>
                                        <p:strVal val="visible"/>
                                      </p:to>
                                    </p:set>
                                    <p:anim calcmode="lin" valueType="num">
                                      <p:cBhvr additive="base">
                                        <p:cTn id="13" dur="500" fill="hold"/>
                                        <p:tgtEl>
                                          <p:spTgt spid="276492"/>
                                        </p:tgtEl>
                                        <p:attrNameLst>
                                          <p:attrName>ppt_x</p:attrName>
                                        </p:attrNameLst>
                                      </p:cBhvr>
                                      <p:tavLst>
                                        <p:tav tm="0">
                                          <p:val>
                                            <p:strVal val="#ppt_x"/>
                                          </p:val>
                                        </p:tav>
                                        <p:tav tm="100000">
                                          <p:val>
                                            <p:strVal val="#ppt_x"/>
                                          </p:val>
                                        </p:tav>
                                      </p:tavLst>
                                    </p:anim>
                                    <p:anim calcmode="lin" valueType="num">
                                      <p:cBhvr additive="base">
                                        <p:cTn id="14" dur="500" fill="hold"/>
                                        <p:tgtEl>
                                          <p:spTgt spid="276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1" grpId="0" animBg="1"/>
      <p:bldP spid="2764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F7111EDF-BB9F-4B7D-BB9E-3662A4D3EA57}" type="slidenum">
              <a:rPr lang="en-US" sz="1000"/>
              <a:pPr algn="r"/>
              <a:t>41</a:t>
            </a:fld>
            <a:endParaRPr lang="en-US" sz="1000"/>
          </a:p>
        </p:txBody>
      </p:sp>
      <p:sp>
        <p:nvSpPr>
          <p:cNvPr id="343043" name="Rectangle 5"/>
          <p:cNvSpPr>
            <a:spLocks noGrp="1" noChangeArrowheads="1"/>
          </p:cNvSpPr>
          <p:nvPr>
            <p:ph type="title" idx="4294967295"/>
          </p:nvPr>
        </p:nvSpPr>
        <p:spPr/>
        <p:txBody>
          <a:bodyPr/>
          <a:lstStyle/>
          <a:p>
            <a:pPr eaLnBrk="1" hangingPunct="1"/>
            <a:r>
              <a:rPr lang="en-GB" sz="3600" smtClean="0"/>
              <a:t>Comparison among different channel gain estimators</a:t>
            </a:r>
          </a:p>
        </p:txBody>
      </p:sp>
      <p:graphicFrame>
        <p:nvGraphicFramePr>
          <p:cNvPr id="343044" name="Object 4"/>
          <p:cNvGraphicFramePr>
            <a:graphicFrameLocks noChangeAspect="1"/>
          </p:cNvGraphicFramePr>
          <p:nvPr>
            <p:ph idx="4294967295"/>
          </p:nvPr>
        </p:nvGraphicFramePr>
        <p:xfrm>
          <a:off x="1403350" y="1439863"/>
          <a:ext cx="5905500" cy="4829175"/>
        </p:xfrm>
        <a:graphic>
          <a:graphicData uri="http://schemas.openxmlformats.org/presentationml/2006/ole">
            <p:oleObj spid="_x0000_s343044" name="Acrobat Document" r:id="rId3" imgW="3556800" imgH="2908800" progId="AcroExch.Document.7">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D76799B2-FD41-4BA3-AEDD-C95BEA66A17F}" type="slidenum">
              <a:rPr lang="en-US" sz="1000"/>
              <a:pPr algn="r"/>
              <a:t>42</a:t>
            </a:fld>
            <a:endParaRPr lang="en-US" sz="1000"/>
          </a:p>
        </p:txBody>
      </p:sp>
      <p:sp>
        <p:nvSpPr>
          <p:cNvPr id="344067" name="Rectangle 2"/>
          <p:cNvSpPr>
            <a:spLocks noGrp="1" noChangeArrowheads="1"/>
          </p:cNvSpPr>
          <p:nvPr>
            <p:ph type="title" idx="4294967295"/>
          </p:nvPr>
        </p:nvSpPr>
        <p:spPr/>
        <p:txBody>
          <a:bodyPr/>
          <a:lstStyle/>
          <a:p>
            <a:pPr eaLnBrk="1" hangingPunct="1"/>
            <a:r>
              <a:rPr lang="en-GB" smtClean="0"/>
              <a:t>Fade Margin</a:t>
            </a:r>
          </a:p>
        </p:txBody>
      </p:sp>
      <p:sp>
        <p:nvSpPr>
          <p:cNvPr id="344068" name="Rectangle 3"/>
          <p:cNvSpPr>
            <a:spLocks noGrp="1" noChangeArrowheads="1"/>
          </p:cNvSpPr>
          <p:nvPr>
            <p:ph type="body" idx="4294967295"/>
          </p:nvPr>
        </p:nvSpPr>
        <p:spPr/>
        <p:txBody>
          <a:bodyPr/>
          <a:lstStyle/>
          <a:p>
            <a:pPr eaLnBrk="1" hangingPunct="1"/>
            <a:r>
              <a:rPr lang="en-GB" sz="2800" smtClean="0"/>
              <a:t>The channel estimator can track the large-scale fading but the small-scale fading is by definition rapid and cannot be tracked (the channel gain is estimated every superframe i.e.150 ms in the studied case). </a:t>
            </a:r>
          </a:p>
          <a:p>
            <a:pPr eaLnBrk="1" hangingPunct="1"/>
            <a:r>
              <a:rPr lang="en-GB" sz="2800" smtClean="0"/>
              <a:t>The characteristics of the small scale fading (distributions and its parameters) depend on the device positions and the human activity and are not known apriori.</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Number Placeholder 6"/>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44DECA8D-2D73-4D55-BCC9-A36BBE9CECF3}" type="slidenum">
              <a:rPr lang="en-US" sz="1000"/>
              <a:pPr algn="r"/>
              <a:t>43</a:t>
            </a:fld>
            <a:endParaRPr lang="en-US" sz="1000"/>
          </a:p>
        </p:txBody>
      </p:sp>
      <p:sp>
        <p:nvSpPr>
          <p:cNvPr id="345091" name="Rectangle 7"/>
          <p:cNvSpPr>
            <a:spLocks noGrp="1" noChangeArrowheads="1"/>
          </p:cNvSpPr>
          <p:nvPr>
            <p:ph type="title" idx="4294967295"/>
          </p:nvPr>
        </p:nvSpPr>
        <p:spPr/>
        <p:txBody>
          <a:bodyPr/>
          <a:lstStyle/>
          <a:p>
            <a:pPr eaLnBrk="1" hangingPunct="1"/>
            <a:r>
              <a:rPr lang="en-GB" smtClean="0"/>
              <a:t>Level Crossing Rate</a:t>
            </a:r>
          </a:p>
        </p:txBody>
      </p:sp>
      <p:graphicFrame>
        <p:nvGraphicFramePr>
          <p:cNvPr id="345092" name="Object 4"/>
          <p:cNvGraphicFramePr>
            <a:graphicFrameLocks noChangeAspect="1"/>
          </p:cNvGraphicFramePr>
          <p:nvPr>
            <p:ph sz="half" idx="4294967295"/>
          </p:nvPr>
        </p:nvGraphicFramePr>
        <p:xfrm>
          <a:off x="457200" y="2198688"/>
          <a:ext cx="4038600" cy="3328987"/>
        </p:xfrm>
        <a:graphic>
          <a:graphicData uri="http://schemas.openxmlformats.org/presentationml/2006/ole">
            <p:oleObj spid="_x0000_s345092" name="Acrobat Document" r:id="rId3" imgW="3520800" imgH="2901600" progId="AcroExch.Document.7">
              <p:embed/>
            </p:oleObj>
          </a:graphicData>
        </a:graphic>
      </p:graphicFrame>
      <p:graphicFrame>
        <p:nvGraphicFramePr>
          <p:cNvPr id="345093" name="Object 5"/>
          <p:cNvGraphicFramePr>
            <a:graphicFrameLocks noChangeAspect="1"/>
          </p:cNvGraphicFramePr>
          <p:nvPr>
            <p:ph sz="half" idx="4294967295"/>
          </p:nvPr>
        </p:nvGraphicFramePr>
        <p:xfrm>
          <a:off x="4648200" y="2201863"/>
          <a:ext cx="4038600" cy="3322637"/>
        </p:xfrm>
        <a:graphic>
          <a:graphicData uri="http://schemas.openxmlformats.org/presentationml/2006/ole">
            <p:oleObj spid="_x0000_s345093" name="Acrobat Document" r:id="rId4" imgW="3535200" imgH="2908800" progId="AcroExch.Document.7">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Slide Number Placeholder 5"/>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05DE3960-2B26-4EC6-B01D-4106D8830D5F}" type="slidenum">
              <a:rPr lang="en-US" sz="1000"/>
              <a:pPr algn="r"/>
              <a:t>44</a:t>
            </a:fld>
            <a:endParaRPr lang="en-US" sz="1000"/>
          </a:p>
        </p:txBody>
      </p:sp>
      <p:sp>
        <p:nvSpPr>
          <p:cNvPr id="346115" name="Rectangle 2"/>
          <p:cNvSpPr>
            <a:spLocks noGrp="1" noChangeArrowheads="1"/>
          </p:cNvSpPr>
          <p:nvPr>
            <p:ph type="title" idx="4294967295"/>
          </p:nvPr>
        </p:nvSpPr>
        <p:spPr/>
        <p:txBody>
          <a:bodyPr/>
          <a:lstStyle/>
          <a:p>
            <a:pPr eaLnBrk="1" hangingPunct="1"/>
            <a:r>
              <a:rPr lang="en-GB" smtClean="0"/>
              <a:t>Results with PER=0</a:t>
            </a:r>
          </a:p>
        </p:txBody>
      </p:sp>
      <p:graphicFrame>
        <p:nvGraphicFramePr>
          <p:cNvPr id="346116" name="Object 4"/>
          <p:cNvGraphicFramePr>
            <a:graphicFrameLocks noChangeAspect="1"/>
          </p:cNvGraphicFramePr>
          <p:nvPr>
            <p:ph idx="4294967295"/>
          </p:nvPr>
        </p:nvGraphicFramePr>
        <p:xfrm>
          <a:off x="1042988" y="1220788"/>
          <a:ext cx="6913562" cy="5637212"/>
        </p:xfrm>
        <a:graphic>
          <a:graphicData uri="http://schemas.openxmlformats.org/presentationml/2006/ole">
            <p:oleObj spid="_x0000_s346116" name="Acrobat Document" r:id="rId3" imgW="2635200" imgH="2217600" progId="AcroExch.Document.7">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Slide Number Placeholder 6"/>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8C990ACE-C531-4E85-9547-ADAC8855D017}" type="slidenum">
              <a:rPr lang="en-US" sz="1000"/>
              <a:pPr algn="r"/>
              <a:t>45</a:t>
            </a:fld>
            <a:endParaRPr lang="en-US" sz="1000"/>
          </a:p>
        </p:txBody>
      </p:sp>
      <p:sp>
        <p:nvSpPr>
          <p:cNvPr id="347139" name="Rectangle 2"/>
          <p:cNvSpPr>
            <a:spLocks noGrp="1" noChangeArrowheads="1"/>
          </p:cNvSpPr>
          <p:nvPr>
            <p:ph type="title" idx="4294967295"/>
          </p:nvPr>
        </p:nvSpPr>
        <p:spPr/>
        <p:txBody>
          <a:bodyPr/>
          <a:lstStyle/>
          <a:p>
            <a:pPr eaLnBrk="1" hangingPunct="1"/>
            <a:r>
              <a:rPr lang="en-GB" smtClean="0"/>
              <a:t>Results with no retransmissions</a:t>
            </a:r>
          </a:p>
        </p:txBody>
      </p:sp>
      <p:graphicFrame>
        <p:nvGraphicFramePr>
          <p:cNvPr id="347140" name="Object 4"/>
          <p:cNvGraphicFramePr>
            <a:graphicFrameLocks noChangeAspect="1"/>
          </p:cNvGraphicFramePr>
          <p:nvPr>
            <p:ph sz="half" idx="4294967295"/>
          </p:nvPr>
        </p:nvGraphicFramePr>
        <p:xfrm>
          <a:off x="4535488" y="1844675"/>
          <a:ext cx="4608512" cy="3786188"/>
        </p:xfrm>
        <a:graphic>
          <a:graphicData uri="http://schemas.openxmlformats.org/presentationml/2006/ole">
            <p:oleObj spid="_x0000_s347140" name="Acrobat Document" r:id="rId4" imgW="2700000" imgH="2217600" progId="AcroExch.Document.7">
              <p:embed/>
            </p:oleObj>
          </a:graphicData>
        </a:graphic>
      </p:graphicFrame>
      <p:graphicFrame>
        <p:nvGraphicFramePr>
          <p:cNvPr id="347141" name="Object 5"/>
          <p:cNvGraphicFramePr>
            <a:graphicFrameLocks noChangeAspect="1"/>
          </p:cNvGraphicFramePr>
          <p:nvPr>
            <p:ph sz="half" idx="4294967295"/>
          </p:nvPr>
        </p:nvGraphicFramePr>
        <p:xfrm>
          <a:off x="0" y="1844675"/>
          <a:ext cx="4500563" cy="3787775"/>
        </p:xfrm>
        <a:graphic>
          <a:graphicData uri="http://schemas.openxmlformats.org/presentationml/2006/ole">
            <p:oleObj spid="_x0000_s347141" name="Acrobat Document" r:id="rId5" imgW="2635200" imgH="2217600" progId="AcroExch.Document.7">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Slide Number Placeholder 4"/>
          <p:cNvSpPr>
            <a:spLocks noGrp="1"/>
          </p:cNvSpPr>
          <p:nvPr>
            <p:ph type="sldNum" sz="quarter" idx="12"/>
          </p:nvPr>
        </p:nvSpPr>
        <p:spPr>
          <a:noFill/>
        </p:spPr>
        <p:txBody>
          <a:bodyPr/>
          <a:lstStyle/>
          <a:p>
            <a:fld id="{8BBCE221-1A5D-440B-9D12-6E4CC1C7DBD4}" type="slidenum">
              <a:rPr lang="en-US" smtClean="0">
                <a:cs typeface="Arial" charset="0"/>
              </a:rPr>
              <a:pPr/>
              <a:t>46</a:t>
            </a:fld>
            <a:endParaRPr lang="en-US" smtClean="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250825" y="1268413"/>
            <a:ext cx="5305425" cy="1619250"/>
          </a:xfrm>
          <a:prstGeom prst="rect">
            <a:avLst/>
          </a:prstGeom>
          <a:noFill/>
          <a:ln w="9525">
            <a:noFill/>
            <a:miter lim="800000"/>
            <a:headEnd/>
            <a:tailEnd/>
          </a:ln>
        </p:spPr>
        <p:txBody>
          <a:bodyPr>
            <a:spAutoFit/>
          </a:bodyPr>
          <a:lstStyle/>
          <a:p>
            <a:pPr>
              <a:spcBef>
                <a:spcPct val="20000"/>
              </a:spcBef>
              <a:buFontTx/>
              <a:buChar char="–"/>
            </a:pPr>
            <a:r>
              <a:rPr lang="en-US" sz="1600"/>
              <a:t>EM waves can propagate around the body via two paths. One path is the penetration inside the body and the second path is the creeping wave that follows the surface of</a:t>
            </a:r>
            <a:r>
              <a:rPr lang="en-US" sz="1400"/>
              <a:t> </a:t>
            </a:r>
            <a:r>
              <a:rPr lang="en-US" sz="1600"/>
              <a:t>the body.</a:t>
            </a:r>
          </a:p>
          <a:p>
            <a:pPr>
              <a:spcBef>
                <a:spcPct val="20000"/>
              </a:spcBef>
              <a:buFontTx/>
              <a:buChar char="–"/>
            </a:pPr>
            <a:r>
              <a:rPr lang="en-US" sz="1600"/>
              <a:t>Simulations with the software showed that the penetration resulted in a substantially higher loss.</a:t>
            </a:r>
          </a:p>
        </p:txBody>
      </p:sp>
      <p:sp>
        <p:nvSpPr>
          <p:cNvPr id="23554" name="Rectangle 3"/>
          <p:cNvSpPr>
            <a:spLocks noChangeArrowheads="1"/>
          </p:cNvSpPr>
          <p:nvPr/>
        </p:nvSpPr>
        <p:spPr bwMode="auto">
          <a:xfrm>
            <a:off x="179388" y="3573463"/>
            <a:ext cx="5505450" cy="2149475"/>
          </a:xfrm>
          <a:prstGeom prst="rect">
            <a:avLst/>
          </a:prstGeom>
          <a:noFill/>
          <a:ln w="9525">
            <a:noFill/>
            <a:miter lim="800000"/>
            <a:headEnd/>
            <a:tailEnd/>
          </a:ln>
        </p:spPr>
        <p:txBody>
          <a:bodyPr>
            <a:spAutoFit/>
          </a:bodyPr>
          <a:lstStyle/>
          <a:p>
            <a:pPr>
              <a:spcBef>
                <a:spcPct val="20000"/>
              </a:spcBef>
              <a:buFontTx/>
              <a:buChar char="–"/>
            </a:pPr>
            <a:r>
              <a:rPr lang="en-US" sz="1500"/>
              <a:t>The creeping wave that turned clockwise starts to interfere with the one that turned anticlockwise. In dual-slope models, this angle is classically called a breakpoint. In the interference region, the decay is smaller but the variability of the field is much larger. The width of that zone depends on the relative strength and on the wavelength of the creeping waves. It is then logically smaller at 2.4 GHz. The decay coefficients, gi, the breakpoint angle ybp and the standard deviations are detailed in each Figure.</a:t>
            </a:r>
          </a:p>
        </p:txBody>
      </p:sp>
      <p:sp>
        <p:nvSpPr>
          <p:cNvPr id="23555" name="Rectangle 4"/>
          <p:cNvSpPr>
            <a:spLocks noChangeArrowheads="1"/>
          </p:cNvSpPr>
          <p:nvPr/>
        </p:nvSpPr>
        <p:spPr bwMode="auto">
          <a:xfrm>
            <a:off x="395288" y="333375"/>
            <a:ext cx="6985000" cy="522288"/>
          </a:xfrm>
          <a:prstGeom prst="rect">
            <a:avLst/>
          </a:prstGeom>
          <a:noFill/>
          <a:ln w="9525">
            <a:noFill/>
            <a:miter lim="800000"/>
            <a:headEnd/>
            <a:tailEnd/>
          </a:ln>
        </p:spPr>
        <p:txBody>
          <a:bodyPr anchor="ctr">
            <a:spAutoFit/>
          </a:bodyPr>
          <a:lstStyle/>
          <a:p>
            <a:pPr algn="ctr">
              <a:spcBef>
                <a:spcPct val="20000"/>
              </a:spcBef>
            </a:pPr>
            <a:r>
              <a:rPr lang="en-GB"/>
              <a:t>Propagation loss around the torso. </a:t>
            </a:r>
          </a:p>
        </p:txBody>
      </p:sp>
      <p:pic>
        <p:nvPicPr>
          <p:cNvPr id="23556" name="Picture 5"/>
          <p:cNvPicPr>
            <a:picLocks noChangeAspect="1" noChangeArrowheads="1"/>
          </p:cNvPicPr>
          <p:nvPr/>
        </p:nvPicPr>
        <p:blipFill>
          <a:blip r:embed="rId2" cstate="print"/>
          <a:srcRect/>
          <a:stretch>
            <a:fillRect/>
          </a:stretch>
        </p:blipFill>
        <p:spPr bwMode="auto">
          <a:xfrm>
            <a:off x="5719763" y="1143000"/>
            <a:ext cx="3251200" cy="5481638"/>
          </a:xfrm>
          <a:prstGeom prst="rect">
            <a:avLst/>
          </a:prstGeom>
          <a:noFill/>
          <a:ln w="9525">
            <a:noFill/>
            <a:miter lim="800000"/>
            <a:headEnd/>
            <a:tailEnd/>
          </a:ln>
        </p:spPr>
      </p:pic>
      <p:sp>
        <p:nvSpPr>
          <p:cNvPr id="23557" name="Rectangle 7"/>
          <p:cNvSpPr>
            <a:spLocks noChangeArrowheads="1"/>
          </p:cNvSpPr>
          <p:nvPr/>
        </p:nvSpPr>
        <p:spPr bwMode="auto">
          <a:xfrm>
            <a:off x="107950" y="6092825"/>
            <a:ext cx="5616575" cy="646113"/>
          </a:xfrm>
          <a:prstGeom prst="rect">
            <a:avLst/>
          </a:prstGeom>
          <a:noFill/>
          <a:ln w="9525">
            <a:noFill/>
            <a:miter lim="800000"/>
            <a:headEnd/>
            <a:tailEnd/>
          </a:ln>
        </p:spPr>
        <p:txBody>
          <a:bodyPr>
            <a:spAutoFit/>
          </a:bodyPr>
          <a:lstStyle/>
          <a:p>
            <a:pPr>
              <a:spcBef>
                <a:spcPct val="20000"/>
              </a:spcBef>
            </a:pPr>
            <a:r>
              <a:rPr lang="en-US" sz="1200">
                <a:solidFill>
                  <a:srgbClr val="FFFFFF"/>
                </a:solidFill>
              </a:rPr>
              <a:t>J. Ryckaert, P. DeDoncker, S. Donnay, A. Delehoye, and R. Meys,</a:t>
            </a:r>
            <a:r>
              <a:rPr lang="en-GB" sz="1200">
                <a:solidFill>
                  <a:srgbClr val="FFFFFF"/>
                </a:solidFill>
              </a:rPr>
              <a:t>“Channel model for wireless communication around the human body,”</a:t>
            </a:r>
            <a:r>
              <a:rPr lang="en-US" sz="1200" i="1">
                <a:solidFill>
                  <a:srgbClr val="FFFFFF"/>
                </a:solidFill>
              </a:rPr>
              <a:t>Electron. Lett., vol. 40, no. 9, pp. 543–544, Apr.</a:t>
            </a:r>
            <a:endParaRPr lang="en-US" sz="1200">
              <a:solidFill>
                <a:srgbClr val="FFFFFF"/>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Slide Number Placeholder 3"/>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CE79DC5A-BB0F-4391-A3DC-53FBC948CAAC}" type="slidenum">
              <a:rPr lang="en-US" sz="1000"/>
              <a:pPr algn="r"/>
              <a:t>6</a:t>
            </a:fld>
            <a:endParaRPr lang="en-US" sz="1000"/>
          </a:p>
        </p:txBody>
      </p:sp>
      <p:sp>
        <p:nvSpPr>
          <p:cNvPr id="330755" name="Rectangle 2"/>
          <p:cNvSpPr>
            <a:spLocks noGrp="1" noChangeArrowheads="1"/>
          </p:cNvSpPr>
          <p:nvPr>
            <p:ph type="ctrTitle" idx="4294967295"/>
          </p:nvPr>
        </p:nvSpPr>
        <p:spPr>
          <a:xfrm>
            <a:off x="684213" y="6381750"/>
            <a:ext cx="7772400" cy="360363"/>
          </a:xfrm>
        </p:spPr>
        <p:txBody>
          <a:bodyPr/>
          <a:lstStyle/>
          <a:p>
            <a:pPr eaLnBrk="1" hangingPunct="1"/>
            <a:r>
              <a:rPr lang="en-GB" sz="1400" i="1" u="sng" smtClean="0"/>
              <a:t>F. Di Franco</a:t>
            </a:r>
            <a:r>
              <a:rPr lang="en-GB" sz="1400" i="1" smtClean="0"/>
              <a:t>, C. Tachtatzis, B. Graham, D. C. Tracey, N. F. Timmons, J. Morrison,</a:t>
            </a:r>
            <a:r>
              <a:rPr lang="en-GB" sz="1400" smtClean="0"/>
              <a:t>”</a:t>
            </a:r>
            <a:r>
              <a:rPr lang="en-US" sz="1400" smtClean="0"/>
              <a:t> On-Body Wireless Channel Characterisation”, </a:t>
            </a:r>
            <a:r>
              <a:rPr lang="en-US" sz="1400" i="1" smtClean="0"/>
              <a:t>IEEE Sensors Conference 2011, October 2011</a:t>
            </a:r>
            <a:endParaRPr lang="en-US" sz="1400" smtClean="0"/>
          </a:p>
        </p:txBody>
      </p:sp>
      <p:pic>
        <p:nvPicPr>
          <p:cNvPr id="330756" name="Content Placeholder 6" descr="Fabio1.jpg"/>
          <p:cNvPicPr>
            <a:picLocks noChangeAspect="1"/>
          </p:cNvPicPr>
          <p:nvPr/>
        </p:nvPicPr>
        <p:blipFill>
          <a:blip r:embed="rId3" cstate="print"/>
          <a:srcRect/>
          <a:stretch>
            <a:fillRect/>
          </a:stretch>
        </p:blipFill>
        <p:spPr bwMode="auto">
          <a:xfrm>
            <a:off x="250825" y="847725"/>
            <a:ext cx="5886450" cy="4525963"/>
          </a:xfrm>
          <a:prstGeom prst="rect">
            <a:avLst/>
          </a:prstGeom>
          <a:noFill/>
          <a:ln w="9525">
            <a:noFill/>
            <a:miter lim="800000"/>
            <a:headEnd/>
            <a:tailEnd/>
          </a:ln>
        </p:spPr>
      </p:pic>
      <p:sp>
        <p:nvSpPr>
          <p:cNvPr id="330757" name="Rectangle 7"/>
          <p:cNvSpPr>
            <a:spLocks noChangeArrowheads="1"/>
          </p:cNvSpPr>
          <p:nvPr/>
        </p:nvSpPr>
        <p:spPr bwMode="auto">
          <a:xfrm>
            <a:off x="6300788" y="908050"/>
            <a:ext cx="2160587" cy="3503613"/>
          </a:xfrm>
          <a:prstGeom prst="rect">
            <a:avLst/>
          </a:prstGeom>
          <a:noFill/>
          <a:ln w="9525">
            <a:noFill/>
            <a:miter lim="800000"/>
            <a:headEnd/>
            <a:tailEnd/>
          </a:ln>
        </p:spPr>
        <p:txBody>
          <a:bodyPr>
            <a:spAutoFit/>
          </a:bodyPr>
          <a:lstStyle/>
          <a:p>
            <a:pPr>
              <a:lnSpc>
                <a:spcPct val="150000"/>
              </a:lnSpc>
              <a:spcBef>
                <a:spcPct val="20000"/>
              </a:spcBef>
            </a:pPr>
            <a:r>
              <a:rPr lang="en-IE" sz="2400"/>
              <a:t>Scenarios:</a:t>
            </a:r>
          </a:p>
          <a:p>
            <a:pPr>
              <a:lnSpc>
                <a:spcPct val="150000"/>
              </a:lnSpc>
              <a:spcBef>
                <a:spcPct val="20000"/>
              </a:spcBef>
              <a:buFontTx/>
              <a:buChar char="–"/>
            </a:pPr>
            <a:r>
              <a:rPr lang="en-IE" sz="2000"/>
              <a:t>Indoors and Outdoors</a:t>
            </a:r>
          </a:p>
          <a:p>
            <a:pPr>
              <a:lnSpc>
                <a:spcPct val="150000"/>
              </a:lnSpc>
              <a:spcBef>
                <a:spcPct val="20000"/>
              </a:spcBef>
              <a:buFontTx/>
              <a:buChar char="–"/>
            </a:pPr>
            <a:r>
              <a:rPr lang="en-IE" sz="2000"/>
              <a:t>Sitting, Standing Still, Walking, Running</a:t>
            </a:r>
          </a:p>
        </p:txBody>
      </p:sp>
      <p:sp>
        <p:nvSpPr>
          <p:cNvPr id="330758" name="Rectangle 6"/>
          <p:cNvSpPr>
            <a:spLocks noChangeArrowheads="1"/>
          </p:cNvSpPr>
          <p:nvPr/>
        </p:nvSpPr>
        <p:spPr bwMode="auto">
          <a:xfrm>
            <a:off x="323850" y="0"/>
            <a:ext cx="8424863" cy="579438"/>
          </a:xfrm>
          <a:prstGeom prst="rect">
            <a:avLst/>
          </a:prstGeom>
          <a:noFill/>
          <a:ln w="9525">
            <a:noFill/>
            <a:miter lim="800000"/>
            <a:headEnd/>
            <a:tailEnd/>
          </a:ln>
          <a:effectLst/>
        </p:spPr>
        <p:txBody>
          <a:bodyPr>
            <a:spAutoFit/>
          </a:bodyPr>
          <a:lstStyle/>
          <a:p>
            <a:r>
              <a:rPr lang="en-IE" sz="3200"/>
              <a:t>Experimental channel model characterization </a:t>
            </a:r>
            <a:endParaRPr lang="it-IT" sz="3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3"/>
          <p:cNvSpPr>
            <a:spLocks noGrp="1"/>
          </p:cNvSpPr>
          <p:nvPr>
            <p:ph type="sldNum" sz="quarter" idx="12"/>
          </p:nvPr>
        </p:nvSpPr>
        <p:spPr>
          <a:noFill/>
        </p:spPr>
        <p:txBody>
          <a:bodyPr/>
          <a:lstStyle/>
          <a:p>
            <a:fld id="{9AFC532C-31D5-4D2B-8E4D-587A3929E14D}" type="slidenum">
              <a:rPr lang="en-US" smtClean="0">
                <a:cs typeface="Arial" charset="0"/>
              </a:rPr>
              <a:pPr/>
              <a:t>7</a:t>
            </a:fld>
            <a:endParaRPr lang="en-US" smtClean="0">
              <a:cs typeface="Arial" charset="0"/>
            </a:endParaRPr>
          </a:p>
        </p:txBody>
      </p:sp>
      <p:pic>
        <p:nvPicPr>
          <p:cNvPr id="24578" name="Picture 2"/>
          <p:cNvPicPr>
            <a:picLocks noChangeAspect="1" noChangeArrowheads="1"/>
          </p:cNvPicPr>
          <p:nvPr/>
        </p:nvPicPr>
        <p:blipFill>
          <a:blip r:embed="rId3" cstate="print"/>
          <a:srcRect/>
          <a:stretch>
            <a:fillRect/>
          </a:stretch>
        </p:blipFill>
        <p:spPr bwMode="auto">
          <a:xfrm>
            <a:off x="1116013" y="1412875"/>
            <a:ext cx="6594475" cy="5057775"/>
          </a:xfrm>
          <a:prstGeom prst="rect">
            <a:avLst/>
          </a:prstGeom>
          <a:noFill/>
          <a:ln w="9525" algn="ctr">
            <a:noFill/>
            <a:miter lim="800000"/>
            <a:headEnd/>
            <a:tailEnd/>
          </a:ln>
        </p:spPr>
      </p:pic>
      <p:sp>
        <p:nvSpPr>
          <p:cNvPr id="24579" name="Rectangle 4"/>
          <p:cNvSpPr>
            <a:spLocks noChangeArrowheads="1"/>
          </p:cNvSpPr>
          <p:nvPr/>
        </p:nvSpPr>
        <p:spPr bwMode="auto">
          <a:xfrm>
            <a:off x="900113" y="404813"/>
            <a:ext cx="7632700" cy="708025"/>
          </a:xfrm>
          <a:prstGeom prst="rect">
            <a:avLst/>
          </a:prstGeom>
          <a:noFill/>
          <a:ln w="9525">
            <a:noFill/>
            <a:miter lim="800000"/>
            <a:headEnd/>
            <a:tailEnd/>
          </a:ln>
        </p:spPr>
        <p:txBody>
          <a:bodyPr>
            <a:spAutoFit/>
          </a:bodyPr>
          <a:lstStyle/>
          <a:p>
            <a:pPr>
              <a:spcBef>
                <a:spcPct val="20000"/>
              </a:spcBef>
            </a:pPr>
            <a:r>
              <a:rPr lang="en-GB" sz="2000"/>
              <a:t>Temporal variation of the RSSI for two links when subject performs activities (chest to hip and chest to </a:t>
            </a:r>
            <a:r>
              <a:rPr lang="en-US" sz="2000"/>
              <a:t>ankle)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2"/>
          </p:nvPr>
        </p:nvSpPr>
        <p:spPr>
          <a:noFill/>
        </p:spPr>
        <p:txBody>
          <a:bodyPr/>
          <a:lstStyle/>
          <a:p>
            <a:fld id="{8F441D0D-C2DE-49A7-BB04-2DF72E9947B2}" type="slidenum">
              <a:rPr lang="en-US" smtClean="0">
                <a:cs typeface="Arial" charset="0"/>
              </a:rPr>
              <a:pPr/>
              <a:t>8</a:t>
            </a:fld>
            <a:endParaRPr lang="en-US" smtClean="0">
              <a:cs typeface="Arial" charset="0"/>
            </a:endParaRPr>
          </a:p>
        </p:txBody>
      </p:sp>
      <p:sp>
        <p:nvSpPr>
          <p:cNvPr id="30722" name="Title 1"/>
          <p:cNvSpPr>
            <a:spLocks noGrp="1"/>
          </p:cNvSpPr>
          <p:nvPr>
            <p:ph type="title" idx="4294967295"/>
          </p:nvPr>
        </p:nvSpPr>
        <p:spPr/>
        <p:txBody>
          <a:bodyPr/>
          <a:lstStyle/>
          <a:p>
            <a:pPr eaLnBrk="1" hangingPunct="1"/>
            <a:r>
              <a:rPr lang="en-IE" sz="3400" smtClean="0"/>
              <a:t>Analysis of the Received Signal Strength</a:t>
            </a:r>
          </a:p>
        </p:txBody>
      </p:sp>
      <p:sp>
        <p:nvSpPr>
          <p:cNvPr id="30723" name="Slide Number Placeholder 3"/>
          <p:cNvSpPr txBox="1">
            <a:spLocks noGrp="1"/>
          </p:cNvSpPr>
          <p:nvPr/>
        </p:nvSpPr>
        <p:spPr bwMode="auto">
          <a:xfrm>
            <a:off x="8532813" y="6597650"/>
            <a:ext cx="611187" cy="188913"/>
          </a:xfrm>
          <a:prstGeom prst="rect">
            <a:avLst/>
          </a:prstGeom>
          <a:noFill/>
          <a:ln w="9525">
            <a:noFill/>
            <a:miter lim="800000"/>
            <a:headEnd/>
            <a:tailEnd/>
          </a:ln>
        </p:spPr>
        <p:txBody>
          <a:bodyPr/>
          <a:lstStyle/>
          <a:p>
            <a:pPr algn="r"/>
            <a:fld id="{3B883804-0FE1-4132-AFF9-3A0B799846FC}" type="slidenum">
              <a:rPr lang="en-US" sz="1000"/>
              <a:pPr algn="r"/>
              <a:t>8</a:t>
            </a:fld>
            <a:endParaRPr lang="en-US" sz="1000"/>
          </a:p>
        </p:txBody>
      </p:sp>
      <p:sp>
        <p:nvSpPr>
          <p:cNvPr id="30724" name="Content Placeholder 12"/>
          <p:cNvSpPr>
            <a:spLocks noGrp="1"/>
          </p:cNvSpPr>
          <p:nvPr>
            <p:ph sz="half" idx="4294967295"/>
          </p:nvPr>
        </p:nvSpPr>
        <p:spPr>
          <a:xfrm>
            <a:off x="457200" y="1600200"/>
            <a:ext cx="8075613" cy="4525963"/>
          </a:xfrm>
        </p:spPr>
        <p:txBody>
          <a:bodyPr/>
          <a:lstStyle/>
          <a:p>
            <a:pPr eaLnBrk="1" hangingPunct="1"/>
            <a:endParaRPr lang="en-IE" sz="2800" smtClean="0"/>
          </a:p>
          <a:p>
            <a:pPr eaLnBrk="1" hangingPunct="1">
              <a:lnSpc>
                <a:spcPct val="150000"/>
              </a:lnSpc>
            </a:pPr>
            <a:r>
              <a:rPr lang="en-IE" sz="2800" smtClean="0"/>
              <a:t>Received Signal Power Components</a:t>
            </a:r>
          </a:p>
          <a:p>
            <a:pPr lvl="1" eaLnBrk="1" hangingPunct="1">
              <a:lnSpc>
                <a:spcPct val="150000"/>
              </a:lnSpc>
            </a:pPr>
            <a:r>
              <a:rPr lang="en-IE" sz="2400" smtClean="0"/>
              <a:t>Mean Path Gain</a:t>
            </a:r>
          </a:p>
          <a:p>
            <a:pPr lvl="2" eaLnBrk="1" hangingPunct="1">
              <a:lnSpc>
                <a:spcPct val="150000"/>
              </a:lnSpc>
            </a:pPr>
            <a:r>
              <a:rPr lang="en-IE" sz="2000" smtClean="0"/>
              <a:t>Dependant on range, TX and Rx position, presence of Line of Sight (LOS), distance between antenna and body.</a:t>
            </a:r>
          </a:p>
          <a:p>
            <a:pPr lvl="1" eaLnBrk="1" hangingPunct="1">
              <a:lnSpc>
                <a:spcPct val="150000"/>
              </a:lnSpc>
            </a:pPr>
            <a:r>
              <a:rPr lang="en-IE" sz="2400" smtClean="0"/>
              <a:t>Fading</a:t>
            </a:r>
          </a:p>
          <a:p>
            <a:pPr lvl="2" eaLnBrk="1" hangingPunct="1">
              <a:lnSpc>
                <a:spcPct val="150000"/>
              </a:lnSpc>
            </a:pPr>
            <a:r>
              <a:rPr lang="en-IE" sz="2000" smtClean="0"/>
              <a:t>Large Scale Fading – Slow Fluctuations</a:t>
            </a:r>
          </a:p>
          <a:p>
            <a:pPr lvl="2" eaLnBrk="1" hangingPunct="1">
              <a:lnSpc>
                <a:spcPct val="150000"/>
              </a:lnSpc>
            </a:pPr>
            <a:r>
              <a:rPr lang="en-IE" sz="2000" smtClean="0"/>
              <a:t>Small Scale Fading – Rapid Fluctuations</a:t>
            </a:r>
          </a:p>
          <a:p>
            <a:pPr eaLnBrk="1" hangingPunct="1"/>
            <a:endParaRPr lang="en-IE" sz="2800" smtClean="0"/>
          </a:p>
        </p:txBody>
      </p:sp>
      <p:pic>
        <p:nvPicPr>
          <p:cNvPr id="30725" name="Picture 2"/>
          <p:cNvPicPr>
            <a:picLocks noGrp="1" noChangeAspect="1" noChangeArrowheads="1"/>
          </p:cNvPicPr>
          <p:nvPr>
            <p:ph sz="half" idx="4294967295"/>
          </p:nvPr>
        </p:nvPicPr>
        <p:blipFill>
          <a:blip r:embed="rId3" cstate="print"/>
          <a:srcRect/>
          <a:stretch>
            <a:fillRect/>
          </a:stretch>
        </p:blipFill>
        <p:spPr>
          <a:xfrm>
            <a:off x="2017713" y="1628775"/>
            <a:ext cx="4038600" cy="566738"/>
          </a:xfrm>
          <a:ln>
            <a:solidFill>
              <a:srgbClr val="7030A0"/>
            </a:solidFill>
          </a:ln>
        </p:spPr>
      </p:pic>
      <p:grpSp>
        <p:nvGrpSpPr>
          <p:cNvPr id="14" name="Group 13"/>
          <p:cNvGrpSpPr>
            <a:grpSpLocks/>
          </p:cNvGrpSpPr>
          <p:nvPr/>
        </p:nvGrpSpPr>
        <p:grpSpPr bwMode="auto">
          <a:xfrm>
            <a:off x="827088" y="1628775"/>
            <a:ext cx="7489825" cy="2952750"/>
            <a:chOff x="755576" y="1628800"/>
            <a:chExt cx="7776864" cy="2952328"/>
          </a:xfrm>
        </p:grpSpPr>
        <p:sp>
          <p:nvSpPr>
            <p:cNvPr id="30735" name="Rectangle 8"/>
            <p:cNvSpPr>
              <a:spLocks noChangeArrowheads="1"/>
            </p:cNvSpPr>
            <p:nvPr/>
          </p:nvSpPr>
          <p:spPr bwMode="auto">
            <a:xfrm>
              <a:off x="755576" y="2852936"/>
              <a:ext cx="7776864" cy="1728192"/>
            </a:xfrm>
            <a:prstGeom prst="rect">
              <a:avLst/>
            </a:prstGeom>
            <a:noFill/>
            <a:ln w="19050" algn="ctr">
              <a:solidFill>
                <a:srgbClr val="FF9900"/>
              </a:solidFill>
              <a:round/>
              <a:headEnd/>
              <a:tailEnd/>
            </a:ln>
          </p:spPr>
          <p:txBody>
            <a:bodyPr/>
            <a:lstStyle/>
            <a:p>
              <a:pPr marL="742950" indent="-285750">
                <a:spcBef>
                  <a:spcPct val="20000"/>
                </a:spcBef>
                <a:buFontTx/>
                <a:buChar char="–"/>
              </a:pPr>
              <a:endParaRPr lang="it-IT"/>
            </a:p>
          </p:txBody>
        </p:sp>
        <p:cxnSp>
          <p:nvCxnSpPr>
            <p:cNvPr id="30736" name="Straight Arrow Connector 10"/>
            <p:cNvCxnSpPr>
              <a:cxnSpLocks noChangeShapeType="1"/>
            </p:cNvCxnSpPr>
            <p:nvPr/>
          </p:nvCxnSpPr>
          <p:spPr bwMode="auto">
            <a:xfrm flipV="1">
              <a:off x="3563888" y="2204864"/>
              <a:ext cx="0" cy="576064"/>
            </a:xfrm>
            <a:prstGeom prst="straightConnector1">
              <a:avLst/>
            </a:prstGeom>
            <a:noFill/>
            <a:ln w="38100" algn="ctr">
              <a:solidFill>
                <a:srgbClr val="FF9900"/>
              </a:solidFill>
              <a:round/>
              <a:headEnd/>
              <a:tailEnd type="arrow" w="med" len="med"/>
            </a:ln>
          </p:spPr>
        </p:cxnSp>
        <p:sp>
          <p:nvSpPr>
            <p:cNvPr id="30737" name="Rectangle 12"/>
            <p:cNvSpPr>
              <a:spLocks noChangeArrowheads="1"/>
            </p:cNvSpPr>
            <p:nvPr/>
          </p:nvSpPr>
          <p:spPr bwMode="auto">
            <a:xfrm>
              <a:off x="3347864" y="1628800"/>
              <a:ext cx="504056" cy="576064"/>
            </a:xfrm>
            <a:prstGeom prst="rect">
              <a:avLst/>
            </a:prstGeom>
            <a:noFill/>
            <a:ln w="38100" algn="ctr">
              <a:solidFill>
                <a:srgbClr val="FFC000"/>
              </a:solidFill>
              <a:round/>
              <a:headEnd/>
              <a:tailEnd/>
            </a:ln>
          </p:spPr>
          <p:txBody>
            <a:bodyPr/>
            <a:lstStyle/>
            <a:p>
              <a:pPr marL="742950" indent="-285750">
                <a:spcBef>
                  <a:spcPct val="20000"/>
                </a:spcBef>
                <a:buFontTx/>
                <a:buChar char="–"/>
              </a:pPr>
              <a:endParaRPr lang="it-IT"/>
            </a:p>
          </p:txBody>
        </p:sp>
      </p:grpSp>
      <p:grpSp>
        <p:nvGrpSpPr>
          <p:cNvPr id="30" name="Group 29"/>
          <p:cNvGrpSpPr>
            <a:grpSpLocks/>
          </p:cNvGrpSpPr>
          <p:nvPr/>
        </p:nvGrpSpPr>
        <p:grpSpPr bwMode="auto">
          <a:xfrm>
            <a:off x="1366838" y="1628775"/>
            <a:ext cx="5076825" cy="3887788"/>
            <a:chOff x="1367136" y="1628800"/>
            <a:chExt cx="5077072" cy="3888432"/>
          </a:xfrm>
        </p:grpSpPr>
        <p:sp>
          <p:nvSpPr>
            <p:cNvPr id="30732" name="Rectangle 15"/>
            <p:cNvSpPr>
              <a:spLocks noChangeArrowheads="1"/>
            </p:cNvSpPr>
            <p:nvPr/>
          </p:nvSpPr>
          <p:spPr bwMode="auto">
            <a:xfrm>
              <a:off x="1367136" y="5013176"/>
              <a:ext cx="5077072" cy="504056"/>
            </a:xfrm>
            <a:prstGeom prst="rect">
              <a:avLst/>
            </a:prstGeom>
            <a:noFill/>
            <a:ln w="19050" algn="ctr">
              <a:solidFill>
                <a:srgbClr val="FF0000"/>
              </a:solidFill>
              <a:round/>
              <a:headEnd/>
              <a:tailEnd/>
            </a:ln>
          </p:spPr>
          <p:txBody>
            <a:bodyPr/>
            <a:lstStyle/>
            <a:p>
              <a:pPr marL="742950" indent="-285750">
                <a:spcBef>
                  <a:spcPct val="20000"/>
                </a:spcBef>
                <a:buFontTx/>
                <a:buChar char="–"/>
              </a:pPr>
              <a:endParaRPr lang="it-IT"/>
            </a:p>
          </p:txBody>
        </p:sp>
        <p:sp>
          <p:nvSpPr>
            <p:cNvPr id="30733" name="Rectangle 17"/>
            <p:cNvSpPr>
              <a:spLocks noChangeArrowheads="1"/>
            </p:cNvSpPr>
            <p:nvPr/>
          </p:nvSpPr>
          <p:spPr bwMode="auto">
            <a:xfrm>
              <a:off x="3995936" y="1628800"/>
              <a:ext cx="936104" cy="576064"/>
            </a:xfrm>
            <a:prstGeom prst="rect">
              <a:avLst/>
            </a:prstGeom>
            <a:noFill/>
            <a:ln w="38100" algn="ctr">
              <a:solidFill>
                <a:srgbClr val="FF0000"/>
              </a:solidFill>
              <a:round/>
              <a:headEnd/>
              <a:tailEnd/>
            </a:ln>
          </p:spPr>
          <p:txBody>
            <a:bodyPr/>
            <a:lstStyle/>
            <a:p>
              <a:pPr marL="742950" indent="-285750">
                <a:spcBef>
                  <a:spcPct val="20000"/>
                </a:spcBef>
                <a:buFontTx/>
                <a:buChar char="–"/>
              </a:pPr>
              <a:endParaRPr lang="it-IT"/>
            </a:p>
          </p:txBody>
        </p:sp>
        <p:cxnSp>
          <p:nvCxnSpPr>
            <p:cNvPr id="30734" name="Straight Arrow Connector 26"/>
            <p:cNvCxnSpPr>
              <a:cxnSpLocks noChangeShapeType="1"/>
            </p:cNvCxnSpPr>
            <p:nvPr/>
          </p:nvCxnSpPr>
          <p:spPr bwMode="auto">
            <a:xfrm flipV="1">
              <a:off x="4499992" y="2204864"/>
              <a:ext cx="0" cy="2808312"/>
            </a:xfrm>
            <a:prstGeom prst="straightConnector1">
              <a:avLst/>
            </a:prstGeom>
            <a:noFill/>
            <a:ln w="38100" algn="ctr">
              <a:solidFill>
                <a:srgbClr val="FF0000"/>
              </a:solidFill>
              <a:round/>
              <a:headEnd/>
              <a:tailEnd type="arrow" w="med" len="med"/>
            </a:ln>
          </p:spPr>
        </p:cxnSp>
      </p:grpSp>
      <p:grpSp>
        <p:nvGrpSpPr>
          <p:cNvPr id="36" name="Group 35"/>
          <p:cNvGrpSpPr>
            <a:grpSpLocks/>
          </p:cNvGrpSpPr>
          <p:nvPr/>
        </p:nvGrpSpPr>
        <p:grpSpPr bwMode="auto">
          <a:xfrm>
            <a:off x="1403350" y="1628775"/>
            <a:ext cx="4933950" cy="4464050"/>
            <a:chOff x="1403648" y="1628800"/>
            <a:chExt cx="4933056" cy="4464496"/>
          </a:xfrm>
        </p:grpSpPr>
        <p:sp>
          <p:nvSpPr>
            <p:cNvPr id="30729" name="Rectangle 31"/>
            <p:cNvSpPr>
              <a:spLocks noChangeArrowheads="1"/>
            </p:cNvSpPr>
            <p:nvPr/>
          </p:nvSpPr>
          <p:spPr bwMode="auto">
            <a:xfrm>
              <a:off x="1403648" y="5589240"/>
              <a:ext cx="4933056" cy="504056"/>
            </a:xfrm>
            <a:prstGeom prst="rect">
              <a:avLst/>
            </a:prstGeom>
            <a:noFill/>
            <a:ln w="19050" algn="ctr">
              <a:solidFill>
                <a:srgbClr val="7030A0"/>
              </a:solidFill>
              <a:round/>
              <a:headEnd/>
              <a:tailEnd/>
            </a:ln>
          </p:spPr>
          <p:txBody>
            <a:bodyPr/>
            <a:lstStyle/>
            <a:p>
              <a:pPr marL="742950" indent="-285750">
                <a:spcBef>
                  <a:spcPct val="20000"/>
                </a:spcBef>
                <a:buFontTx/>
                <a:buChar char="–"/>
              </a:pPr>
              <a:endParaRPr lang="it-IT"/>
            </a:p>
          </p:txBody>
        </p:sp>
        <p:sp>
          <p:nvSpPr>
            <p:cNvPr id="30730" name="Rectangle 32"/>
            <p:cNvSpPr>
              <a:spLocks noChangeArrowheads="1"/>
            </p:cNvSpPr>
            <p:nvPr/>
          </p:nvSpPr>
          <p:spPr bwMode="auto">
            <a:xfrm>
              <a:off x="5040560" y="1628800"/>
              <a:ext cx="936104" cy="576064"/>
            </a:xfrm>
            <a:prstGeom prst="rect">
              <a:avLst/>
            </a:prstGeom>
            <a:noFill/>
            <a:ln w="38100" algn="ctr">
              <a:solidFill>
                <a:srgbClr val="7030A0"/>
              </a:solidFill>
              <a:round/>
              <a:headEnd/>
              <a:tailEnd/>
            </a:ln>
          </p:spPr>
          <p:txBody>
            <a:bodyPr/>
            <a:lstStyle/>
            <a:p>
              <a:pPr marL="742950" indent="-285750">
                <a:spcBef>
                  <a:spcPct val="20000"/>
                </a:spcBef>
                <a:buFontTx/>
                <a:buChar char="–"/>
              </a:pPr>
              <a:endParaRPr lang="it-IT"/>
            </a:p>
          </p:txBody>
        </p:sp>
        <p:cxnSp>
          <p:nvCxnSpPr>
            <p:cNvPr id="30731" name="Straight Arrow Connector 33"/>
            <p:cNvCxnSpPr>
              <a:cxnSpLocks noChangeShapeType="1"/>
            </p:cNvCxnSpPr>
            <p:nvPr/>
          </p:nvCxnSpPr>
          <p:spPr bwMode="auto">
            <a:xfrm flipH="1" flipV="1">
              <a:off x="5544616" y="2204864"/>
              <a:ext cx="35496" cy="3384376"/>
            </a:xfrm>
            <a:prstGeom prst="straightConnector1">
              <a:avLst/>
            </a:prstGeom>
            <a:noFill/>
            <a:ln w="38100" algn="ctr">
              <a:solidFill>
                <a:srgbClr val="7030A0"/>
              </a:solidFill>
              <a:round/>
              <a:headEnd/>
              <a:tailEnd type="arrow" w="med" len="med"/>
            </a:ln>
          </p:spPr>
        </p:cxnSp>
      </p:grpSp>
      <p:sp>
        <p:nvSpPr>
          <p:cNvPr id="30739" name="Rectangle 2"/>
          <p:cNvSpPr>
            <a:spLocks noChangeArrowheads="1"/>
          </p:cNvSpPr>
          <p:nvPr/>
        </p:nvSpPr>
        <p:spPr bwMode="auto">
          <a:xfrm>
            <a:off x="684213" y="6381750"/>
            <a:ext cx="7772400" cy="360363"/>
          </a:xfrm>
          <a:prstGeom prst="rect">
            <a:avLst/>
          </a:prstGeom>
          <a:noFill/>
          <a:ln w="9525">
            <a:noFill/>
            <a:miter lim="800000"/>
            <a:headEnd/>
            <a:tailEnd/>
          </a:ln>
        </p:spPr>
        <p:txBody>
          <a:bodyPr anchor="ctr"/>
          <a:lstStyle/>
          <a:p>
            <a:pPr algn="ctr"/>
            <a:r>
              <a:rPr lang="en-GB" sz="1400" i="1" u="sng"/>
              <a:t>F. Di Franco</a:t>
            </a:r>
            <a:r>
              <a:rPr lang="en-GB" sz="1400" i="1"/>
              <a:t>, C. Tachtatzis, B. Graham, D. C. Tracey, N. F. Timmons, J. Morrison,</a:t>
            </a:r>
            <a:r>
              <a:rPr lang="en-GB" sz="1400"/>
              <a:t>”</a:t>
            </a:r>
            <a:r>
              <a:rPr lang="en-US" sz="1400"/>
              <a:t> On-Body Wireless Channel Characterisation”, </a:t>
            </a:r>
            <a:r>
              <a:rPr lang="en-US" sz="1400" i="1"/>
              <a:t>IEEE Sensors Conference 2011, October 2011</a:t>
            </a: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6" descr="C:\Documents and Settings\user\My Documents\MATLAB\untitled.png"/>
          <p:cNvPicPr>
            <a:picLocks noChangeAspect="1" noChangeArrowheads="1"/>
          </p:cNvPicPr>
          <p:nvPr/>
        </p:nvPicPr>
        <p:blipFill>
          <a:blip r:embed="rId2" cstate="print"/>
          <a:srcRect/>
          <a:stretch>
            <a:fillRect/>
          </a:stretch>
        </p:blipFill>
        <p:spPr bwMode="auto">
          <a:xfrm>
            <a:off x="971550" y="0"/>
            <a:ext cx="5360988" cy="6858000"/>
          </a:xfrm>
          <a:prstGeom prst="rect">
            <a:avLst/>
          </a:prstGeom>
          <a:noFill/>
          <a:ln w="9525">
            <a:noFill/>
            <a:miter lim="800000"/>
            <a:headEnd/>
            <a:tailEnd/>
          </a:ln>
        </p:spPr>
      </p:pic>
      <p:sp>
        <p:nvSpPr>
          <p:cNvPr id="32770" name="Slide Number Placeholder 1"/>
          <p:cNvSpPr>
            <a:spLocks noGrp="1"/>
          </p:cNvSpPr>
          <p:nvPr>
            <p:ph type="sldNum" sz="quarter" idx="12"/>
          </p:nvPr>
        </p:nvSpPr>
        <p:spPr>
          <a:noFill/>
        </p:spPr>
        <p:txBody>
          <a:bodyPr/>
          <a:lstStyle/>
          <a:p>
            <a:fld id="{F6EA17BA-CFCC-422E-A6DB-BD579DF100AE}" type="slidenum">
              <a:rPr lang="en-US" smtClean="0">
                <a:cs typeface="Arial" charset="0"/>
              </a:rPr>
              <a:pPr/>
              <a:t>9</a:t>
            </a:fld>
            <a:endParaRPr lang="en-US" smtClean="0">
              <a:cs typeface="Arial" charset="0"/>
            </a:endParaRPr>
          </a:p>
        </p:txBody>
      </p:sp>
      <p:sp>
        <p:nvSpPr>
          <p:cNvPr id="32771" name="Rectangle 4"/>
          <p:cNvSpPr>
            <a:spLocks noChangeArrowheads="1"/>
          </p:cNvSpPr>
          <p:nvPr/>
        </p:nvSpPr>
        <p:spPr bwMode="auto">
          <a:xfrm>
            <a:off x="6300788" y="908050"/>
            <a:ext cx="2625725" cy="461963"/>
          </a:xfrm>
          <a:prstGeom prst="rect">
            <a:avLst/>
          </a:prstGeom>
          <a:solidFill>
            <a:schemeClr val="bg1"/>
          </a:solidFill>
          <a:ln w="9525">
            <a:noFill/>
            <a:miter lim="800000"/>
            <a:headEnd/>
            <a:tailEnd/>
          </a:ln>
        </p:spPr>
        <p:txBody>
          <a:bodyPr>
            <a:spAutoFit/>
          </a:bodyPr>
          <a:lstStyle/>
          <a:p>
            <a:pPr>
              <a:spcBef>
                <a:spcPct val="20000"/>
              </a:spcBef>
            </a:pPr>
            <a:r>
              <a:rPr lang="en-IE" sz="2400">
                <a:solidFill>
                  <a:srgbClr val="FF9900"/>
                </a:solidFill>
              </a:rPr>
              <a:t>Mean Path Gain</a:t>
            </a:r>
            <a:endParaRPr lang="en-US" sz="2400">
              <a:solidFill>
                <a:srgbClr val="FF9900"/>
              </a:solidFill>
            </a:endParaRPr>
          </a:p>
        </p:txBody>
      </p:sp>
      <p:sp>
        <p:nvSpPr>
          <p:cNvPr id="32772" name="Rectangle 12"/>
          <p:cNvSpPr>
            <a:spLocks noChangeArrowheads="1"/>
          </p:cNvSpPr>
          <p:nvPr/>
        </p:nvSpPr>
        <p:spPr bwMode="auto">
          <a:xfrm>
            <a:off x="6300788" y="2565400"/>
            <a:ext cx="2843212" cy="1014413"/>
          </a:xfrm>
          <a:prstGeom prst="rect">
            <a:avLst/>
          </a:prstGeom>
          <a:solidFill>
            <a:schemeClr val="bg1"/>
          </a:solidFill>
          <a:ln w="9525">
            <a:noFill/>
            <a:miter lim="800000"/>
            <a:headEnd/>
            <a:tailEnd/>
          </a:ln>
        </p:spPr>
        <p:txBody>
          <a:bodyPr>
            <a:spAutoFit/>
          </a:bodyPr>
          <a:lstStyle/>
          <a:p>
            <a:pPr marL="0" lvl="2">
              <a:lnSpc>
                <a:spcPct val="150000"/>
              </a:lnSpc>
              <a:spcBef>
                <a:spcPct val="20000"/>
              </a:spcBef>
            </a:pPr>
            <a:r>
              <a:rPr lang="en-IE" sz="2000">
                <a:solidFill>
                  <a:srgbClr val="FF0000"/>
                </a:solidFill>
              </a:rPr>
              <a:t>Large Scale Fading– Slow Fluctuations</a:t>
            </a:r>
          </a:p>
        </p:txBody>
      </p:sp>
      <p:sp>
        <p:nvSpPr>
          <p:cNvPr id="32773" name="Rectangle 15"/>
          <p:cNvSpPr>
            <a:spLocks noChangeArrowheads="1"/>
          </p:cNvSpPr>
          <p:nvPr/>
        </p:nvSpPr>
        <p:spPr bwMode="auto">
          <a:xfrm>
            <a:off x="6227763" y="4868863"/>
            <a:ext cx="2916237" cy="1016000"/>
          </a:xfrm>
          <a:prstGeom prst="rect">
            <a:avLst/>
          </a:prstGeom>
          <a:solidFill>
            <a:srgbClr val="FFFFFF"/>
          </a:solidFill>
          <a:ln w="9525">
            <a:noFill/>
            <a:miter lim="800000"/>
            <a:headEnd/>
            <a:tailEnd/>
          </a:ln>
        </p:spPr>
        <p:txBody>
          <a:bodyPr>
            <a:spAutoFit/>
          </a:bodyPr>
          <a:lstStyle/>
          <a:p>
            <a:pPr marL="0" lvl="2">
              <a:lnSpc>
                <a:spcPct val="150000"/>
              </a:lnSpc>
              <a:spcBef>
                <a:spcPct val="20000"/>
              </a:spcBef>
            </a:pPr>
            <a:r>
              <a:rPr lang="en-IE" sz="2000">
                <a:solidFill>
                  <a:srgbClr val="7030A0"/>
                </a:solidFill>
              </a:rPr>
              <a:t>Small Scale Fading – Rapid Fluctuations</a:t>
            </a:r>
          </a:p>
        </p:txBody>
      </p:sp>
      <p:pic>
        <p:nvPicPr>
          <p:cNvPr id="32774" name="Picture 9"/>
          <p:cNvPicPr>
            <a:picLocks noChangeAspect="1" noChangeArrowheads="1"/>
          </p:cNvPicPr>
          <p:nvPr/>
        </p:nvPicPr>
        <p:blipFill>
          <a:blip r:embed="rId3" cstate="print"/>
          <a:srcRect/>
          <a:stretch>
            <a:fillRect/>
          </a:stretch>
        </p:blipFill>
        <p:spPr bwMode="auto">
          <a:xfrm>
            <a:off x="3203575" y="71438"/>
            <a:ext cx="663575" cy="379412"/>
          </a:xfrm>
          <a:prstGeom prst="rect">
            <a:avLst/>
          </a:prstGeom>
          <a:noFill/>
          <a:ln w="9525" algn="ctr">
            <a:noFill/>
            <a:miter lim="800000"/>
            <a:headEnd/>
            <a:tailEnd/>
          </a:ln>
        </p:spPr>
      </p:pic>
      <p:pic>
        <p:nvPicPr>
          <p:cNvPr id="32775" name="Picture 10"/>
          <p:cNvPicPr>
            <a:picLocks noChangeAspect="1" noChangeArrowheads="1"/>
          </p:cNvPicPr>
          <p:nvPr/>
        </p:nvPicPr>
        <p:blipFill>
          <a:blip r:embed="rId4" cstate="print"/>
          <a:srcRect/>
          <a:stretch>
            <a:fillRect/>
          </a:stretch>
        </p:blipFill>
        <p:spPr bwMode="auto">
          <a:xfrm>
            <a:off x="4140200" y="71438"/>
            <a:ext cx="647700" cy="390525"/>
          </a:xfrm>
          <a:prstGeom prst="rect">
            <a:avLst/>
          </a:prstGeom>
          <a:noFill/>
          <a:ln w="9525" algn="ctr">
            <a:noFill/>
            <a:miter lim="800000"/>
            <a:headEnd/>
            <a:tailEnd/>
          </a:ln>
        </p:spPr>
      </p:pic>
      <p:sp>
        <p:nvSpPr>
          <p:cNvPr id="32776" name="TextBox 23"/>
          <p:cNvSpPr txBox="1">
            <a:spLocks noChangeArrowheads="1"/>
          </p:cNvSpPr>
          <p:nvPr/>
        </p:nvSpPr>
        <p:spPr bwMode="auto">
          <a:xfrm>
            <a:off x="2843213" y="0"/>
            <a:ext cx="360362" cy="523875"/>
          </a:xfrm>
          <a:prstGeom prst="rect">
            <a:avLst/>
          </a:prstGeom>
          <a:noFill/>
          <a:ln w="9525">
            <a:noFill/>
            <a:miter lim="800000"/>
            <a:headEnd/>
            <a:tailEnd/>
          </a:ln>
        </p:spPr>
        <p:txBody>
          <a:bodyPr>
            <a:spAutoFit/>
          </a:bodyPr>
          <a:lstStyle/>
          <a:p>
            <a:pPr>
              <a:spcBef>
                <a:spcPct val="20000"/>
              </a:spcBef>
            </a:pPr>
            <a:r>
              <a:rPr lang="en-US">
                <a:solidFill>
                  <a:schemeClr val="tx1"/>
                </a:solidFill>
              </a:rPr>
              <a:t>+</a:t>
            </a:r>
          </a:p>
        </p:txBody>
      </p:sp>
      <p:sp>
        <p:nvSpPr>
          <p:cNvPr id="32777" name="TextBox 24"/>
          <p:cNvSpPr txBox="1">
            <a:spLocks noChangeArrowheads="1"/>
          </p:cNvSpPr>
          <p:nvPr/>
        </p:nvSpPr>
        <p:spPr bwMode="auto">
          <a:xfrm>
            <a:off x="3851275" y="0"/>
            <a:ext cx="360363" cy="523875"/>
          </a:xfrm>
          <a:prstGeom prst="rect">
            <a:avLst/>
          </a:prstGeom>
          <a:noFill/>
          <a:ln w="9525">
            <a:noFill/>
            <a:miter lim="800000"/>
            <a:headEnd/>
            <a:tailEnd/>
          </a:ln>
        </p:spPr>
        <p:txBody>
          <a:bodyPr>
            <a:spAutoFit/>
          </a:bodyPr>
          <a:lstStyle/>
          <a:p>
            <a:pPr>
              <a:spcBef>
                <a:spcPct val="20000"/>
              </a:spcBef>
            </a:pPr>
            <a:r>
              <a:rPr lang="en-US">
                <a:solidFill>
                  <a:schemeClr val="tx1"/>
                </a:solidFill>
              </a:rPr>
              <a:t>+</a:t>
            </a:r>
          </a:p>
        </p:txBody>
      </p:sp>
      <p:pic>
        <p:nvPicPr>
          <p:cNvPr id="32778" name="Picture 11"/>
          <p:cNvPicPr>
            <a:picLocks noChangeAspect="1" noChangeArrowheads="1"/>
          </p:cNvPicPr>
          <p:nvPr/>
        </p:nvPicPr>
        <p:blipFill>
          <a:blip r:embed="rId5" cstate="print"/>
          <a:srcRect/>
          <a:stretch>
            <a:fillRect/>
          </a:stretch>
        </p:blipFill>
        <p:spPr bwMode="auto">
          <a:xfrm>
            <a:off x="1331913" y="71438"/>
            <a:ext cx="714375" cy="404812"/>
          </a:xfrm>
          <a:prstGeom prst="rect">
            <a:avLst/>
          </a:prstGeom>
          <a:noFill/>
          <a:ln w="9525" algn="ctr">
            <a:noFill/>
            <a:miter lim="800000"/>
            <a:headEnd/>
            <a:tailEnd/>
          </a:ln>
        </p:spPr>
      </p:pic>
      <p:sp>
        <p:nvSpPr>
          <p:cNvPr id="32779" name="TextBox 26"/>
          <p:cNvSpPr txBox="1">
            <a:spLocks noChangeArrowheads="1"/>
          </p:cNvSpPr>
          <p:nvPr/>
        </p:nvSpPr>
        <p:spPr bwMode="auto">
          <a:xfrm>
            <a:off x="4932363" y="71438"/>
            <a:ext cx="1008062" cy="461962"/>
          </a:xfrm>
          <a:prstGeom prst="rect">
            <a:avLst/>
          </a:prstGeom>
          <a:solidFill>
            <a:schemeClr val="bg1"/>
          </a:solidFill>
          <a:ln w="9525">
            <a:noFill/>
            <a:miter lim="800000"/>
            <a:headEnd/>
            <a:tailEnd/>
          </a:ln>
        </p:spPr>
        <p:txBody>
          <a:bodyPr>
            <a:spAutoFit/>
          </a:bodyPr>
          <a:lstStyle/>
          <a:p>
            <a:pPr>
              <a:spcBef>
                <a:spcPct val="20000"/>
              </a:spcBef>
            </a:pPr>
            <a:r>
              <a:rPr lang="en-US" sz="2400" i="1">
                <a:solidFill>
                  <a:schemeClr val="tx1"/>
                </a:solidFill>
              </a:rPr>
              <a:t>in dB</a:t>
            </a:r>
          </a:p>
        </p:txBody>
      </p:sp>
      <p:sp>
        <p:nvSpPr>
          <p:cNvPr id="32780" name="Rectangle 27"/>
          <p:cNvSpPr>
            <a:spLocks noChangeArrowheads="1"/>
          </p:cNvSpPr>
          <p:nvPr/>
        </p:nvSpPr>
        <p:spPr bwMode="auto">
          <a:xfrm>
            <a:off x="2051050" y="0"/>
            <a:ext cx="395288" cy="523875"/>
          </a:xfrm>
          <a:prstGeom prst="rect">
            <a:avLst/>
          </a:prstGeom>
          <a:noFill/>
          <a:ln w="9525">
            <a:noFill/>
            <a:miter lim="800000"/>
            <a:headEnd/>
            <a:tailEnd/>
          </a:ln>
        </p:spPr>
        <p:txBody>
          <a:bodyPr wrap="none">
            <a:spAutoFit/>
          </a:bodyPr>
          <a:lstStyle/>
          <a:p>
            <a:pPr>
              <a:spcBef>
                <a:spcPct val="20000"/>
              </a:spcBef>
            </a:pPr>
            <a:r>
              <a:rPr lang="en-US">
                <a:solidFill>
                  <a:schemeClr val="tx1"/>
                </a:solidFill>
              </a:rPr>
              <a:t>=</a:t>
            </a:r>
          </a:p>
        </p:txBody>
      </p:sp>
      <p:pic>
        <p:nvPicPr>
          <p:cNvPr id="32781" name="Picture 12"/>
          <p:cNvPicPr>
            <a:picLocks noChangeAspect="1" noChangeArrowheads="1"/>
          </p:cNvPicPr>
          <p:nvPr/>
        </p:nvPicPr>
        <p:blipFill>
          <a:blip r:embed="rId6" cstate="print"/>
          <a:srcRect/>
          <a:stretch>
            <a:fillRect/>
          </a:stretch>
        </p:blipFill>
        <p:spPr bwMode="auto">
          <a:xfrm>
            <a:off x="2484438" y="71438"/>
            <a:ext cx="339725" cy="3873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7590</TotalTime>
  <Words>1946</Words>
  <Application>Microsoft Office PowerPoint</Application>
  <PresentationFormat>On-screen Show (4:3)</PresentationFormat>
  <Paragraphs>205</Paragraphs>
  <Slides>46</Slides>
  <Notes>12</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46</vt:i4>
      </vt:variant>
    </vt:vector>
  </HeadingPairs>
  <TitlesOfParts>
    <vt:vector size="51" baseType="lpstr">
      <vt:lpstr>Default Design</vt:lpstr>
      <vt:lpstr>Chart</vt:lpstr>
      <vt:lpstr>Equation</vt:lpstr>
      <vt:lpstr>Visio</vt:lpstr>
      <vt:lpstr>Acrobat Document</vt:lpstr>
      <vt:lpstr>Agenda</vt:lpstr>
      <vt:lpstr>Slide 2</vt:lpstr>
      <vt:lpstr>Slide 3</vt:lpstr>
      <vt:lpstr>Slide 4</vt:lpstr>
      <vt:lpstr>Slide 5</vt:lpstr>
      <vt:lpstr>F. Di Franco, C. Tachtatzis, B. Graham, D. C. Tracey, N. F. Timmons, J. Morrison,” On-Body Wireless Channel Characterisation”, IEEE Sensors Conference 2011, October 2011</vt:lpstr>
      <vt:lpstr>Slide 7</vt:lpstr>
      <vt:lpstr>Analysis of the Received Signal Strength</vt:lpstr>
      <vt:lpstr>Slide 9</vt:lpstr>
      <vt:lpstr>Experimental Characterization (II)</vt:lpstr>
      <vt:lpstr>Experimental Procedure</vt:lpstr>
      <vt:lpstr>Experimental Procedure</vt:lpstr>
      <vt:lpstr>Subject Respiration</vt:lpstr>
      <vt:lpstr>Subjects characteristics &amp; Path Loss</vt:lpstr>
      <vt:lpstr>Gender Path Loss</vt:lpstr>
      <vt:lpstr>Distribution of Fading</vt:lpstr>
      <vt:lpstr>Path Loss and Ricean K-factor</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Journal paper accepted at IET WSS</vt:lpstr>
      <vt:lpstr>Motivation</vt:lpstr>
      <vt:lpstr>IEEE802.15.6 scheduled allocation</vt:lpstr>
      <vt:lpstr>How the TPC algorithm works</vt:lpstr>
      <vt:lpstr>How the TPC algorithm works </vt:lpstr>
      <vt:lpstr>MSE for Chest-Ankle link</vt:lpstr>
      <vt:lpstr>Which is the best α?</vt:lpstr>
      <vt:lpstr>How to minimize the MSE dinamically?</vt:lpstr>
      <vt:lpstr>Line search Algorithm</vt:lpstr>
      <vt:lpstr>Comparison among different channel gain estimators</vt:lpstr>
      <vt:lpstr>Fade Margin</vt:lpstr>
      <vt:lpstr>Level Crossing Rate</vt:lpstr>
      <vt:lpstr>Results with PER=0</vt:lpstr>
      <vt:lpstr>Results with no retransmissions</vt:lpstr>
      <vt:lpstr>Slide 46</vt:lpstr>
    </vt:vector>
  </TitlesOfParts>
  <Company>LYIT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fabio di franco</dc:creator>
  <cp:lastModifiedBy>user</cp:lastModifiedBy>
  <cp:revision>203</cp:revision>
  <dcterms:created xsi:type="dcterms:W3CDTF">2010-06-21T10:58:16Z</dcterms:created>
  <dcterms:modified xsi:type="dcterms:W3CDTF">2014-05-05T05:20:20Z</dcterms:modified>
</cp:coreProperties>
</file>