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D731-A2E7-3D71-D1BF-24FDC49028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E56986FC-CDBE-4036-F035-B2A0719231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25C25435-43E5-5CDB-54DA-E302B7EBBBBF}"/>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5" name="Footer Placeholder 4">
            <a:extLst>
              <a:ext uri="{FF2B5EF4-FFF2-40B4-BE49-F238E27FC236}">
                <a16:creationId xmlns:a16="http://schemas.microsoft.com/office/drawing/2014/main" id="{2B8CD4AD-BDC3-55F5-0F9E-855D75CE63B1}"/>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FB6BF12-6946-5D94-C306-D95006186ACB}"/>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178158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A559-A18E-5E80-6A38-90B7B7219052}"/>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8C237A9-9378-7C95-D4A8-087D682659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7468D91-02A7-1E98-8BF3-259044A14D2A}"/>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5" name="Footer Placeholder 4">
            <a:extLst>
              <a:ext uri="{FF2B5EF4-FFF2-40B4-BE49-F238E27FC236}">
                <a16:creationId xmlns:a16="http://schemas.microsoft.com/office/drawing/2014/main" id="{A8A3616C-EE17-EB1C-ACF5-BC0910498ED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1D970FB-284E-CDAF-AF28-2CD93A5A9F3F}"/>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217584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ACE29-D5A8-039D-BA31-54714B3602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A1DAF57-5CC2-EAED-CE3A-569C764EE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7F093DE-80FB-46BB-0144-9EC97AC14B9A}"/>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5" name="Footer Placeholder 4">
            <a:extLst>
              <a:ext uri="{FF2B5EF4-FFF2-40B4-BE49-F238E27FC236}">
                <a16:creationId xmlns:a16="http://schemas.microsoft.com/office/drawing/2014/main" id="{ECA2C2A6-66E9-35A4-662D-321243FD38D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974D99A-AC94-139B-3DD4-676C71EAEB50}"/>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89996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BE9A-D03C-8771-331C-BC887F30FB1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86C833E-4B4E-C761-0319-911B9A4B2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993F755-FDB7-EF44-05B5-494660D98FAC}"/>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5" name="Footer Placeholder 4">
            <a:extLst>
              <a:ext uri="{FF2B5EF4-FFF2-40B4-BE49-F238E27FC236}">
                <a16:creationId xmlns:a16="http://schemas.microsoft.com/office/drawing/2014/main" id="{4DF05C8F-5164-E9CA-7AB6-504B114D61E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A722A27-1253-D3B7-74F6-D0A6E0A82665}"/>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82306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4AFC-30E3-C937-968B-D317FF483C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078A6812-6676-F2EF-F008-7ECDF927CA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9C4F5-C66C-F7EB-323F-B283684E10F7}"/>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5" name="Footer Placeholder 4">
            <a:extLst>
              <a:ext uri="{FF2B5EF4-FFF2-40B4-BE49-F238E27FC236}">
                <a16:creationId xmlns:a16="http://schemas.microsoft.com/office/drawing/2014/main" id="{71E6A9B3-9AAE-4F5B-277E-F5E57C2C276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7D27E32-0904-B35D-ED5E-E03CDF2CBBE1}"/>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168846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3B0EA-3666-D2C8-2FF6-F4DD4536D29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C9A38BE2-3491-7D51-7800-7010E3AB54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7671A676-3D86-DFC5-4132-BEAB2008A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E1340376-621A-A488-D314-74A0E17712CF}"/>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6" name="Footer Placeholder 5">
            <a:extLst>
              <a:ext uri="{FF2B5EF4-FFF2-40B4-BE49-F238E27FC236}">
                <a16:creationId xmlns:a16="http://schemas.microsoft.com/office/drawing/2014/main" id="{83DD827B-1A6B-8405-D9FF-469F669785C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62674DE-69B2-0FD7-1718-2FE7AB27847A}"/>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264335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8AB8-FA50-CECF-E37B-BA6E8FAA4234}"/>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FD655F9-F632-8CA6-D6D4-B0C9AF60D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95CA9C-3EF2-1051-414B-85B5E068B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97482BB2-34F6-B80D-A9B6-45DC5805C9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737077-B912-8F41-33D1-1FFB3F6CEB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93BC126D-3F34-8143-AF2A-EC0666DF7952}"/>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8" name="Footer Placeholder 7">
            <a:extLst>
              <a:ext uri="{FF2B5EF4-FFF2-40B4-BE49-F238E27FC236}">
                <a16:creationId xmlns:a16="http://schemas.microsoft.com/office/drawing/2014/main" id="{29106089-6296-2B1B-0E26-3CA8DC47B83F}"/>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A769AF49-85F7-975C-B2EE-FA5D6D9A1A97}"/>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200377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455C-27E4-3B51-915A-2B0678D01A3B}"/>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132BF3C9-9459-7AD0-10FF-C588F7EC6531}"/>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4" name="Footer Placeholder 3">
            <a:extLst>
              <a:ext uri="{FF2B5EF4-FFF2-40B4-BE49-F238E27FC236}">
                <a16:creationId xmlns:a16="http://schemas.microsoft.com/office/drawing/2014/main" id="{EB7D6E5A-9335-E122-4083-A374197FAA61}"/>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710A36A0-2416-021F-5DC7-407E178E8A34}"/>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73785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1AB32-110D-2507-C86C-8B76280410B6}"/>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3" name="Footer Placeholder 2">
            <a:extLst>
              <a:ext uri="{FF2B5EF4-FFF2-40B4-BE49-F238E27FC236}">
                <a16:creationId xmlns:a16="http://schemas.microsoft.com/office/drawing/2014/main" id="{DD3E7DC4-9AAF-6627-34A2-4E645AC5107A}"/>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59D2416A-1125-7C98-05D1-D1946629BE79}"/>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1527439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F19A5-81A9-B3EE-8BC0-7B16120FF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ED63D173-2B64-D419-2F20-32D9759C9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2192CF6-CCCF-EB6C-5E30-F7F95C43D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6378C-B692-C846-DCB4-1C94D5B9FD6C}"/>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6" name="Footer Placeholder 5">
            <a:extLst>
              <a:ext uri="{FF2B5EF4-FFF2-40B4-BE49-F238E27FC236}">
                <a16:creationId xmlns:a16="http://schemas.microsoft.com/office/drawing/2014/main" id="{DA01D22E-568A-043C-B164-CB03CEA06573}"/>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769829F-A573-A10F-CCAB-FB0E5EC9D52D}"/>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67116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55E4-1A2D-50CC-11D1-75677E9CF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6F83751B-E8E1-025E-1491-51B71DC58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37B9AD30-A014-FAB5-2C31-1A060D590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8BAB2B-B8D5-4238-5F7E-93CC3705A37E}"/>
              </a:ext>
            </a:extLst>
          </p:cNvPr>
          <p:cNvSpPr>
            <a:spLocks noGrp="1"/>
          </p:cNvSpPr>
          <p:nvPr>
            <p:ph type="dt" sz="half" idx="10"/>
          </p:nvPr>
        </p:nvSpPr>
        <p:spPr/>
        <p:txBody>
          <a:bodyPr/>
          <a:lstStyle/>
          <a:p>
            <a:fld id="{801DF5A0-0158-4E0E-BBDB-4D5610A0D6A1}" type="datetimeFigureOut">
              <a:rPr lang="vi-VN" smtClean="0"/>
              <a:t>17/02/2025</a:t>
            </a:fld>
            <a:endParaRPr lang="vi-VN"/>
          </a:p>
        </p:txBody>
      </p:sp>
      <p:sp>
        <p:nvSpPr>
          <p:cNvPr id="6" name="Footer Placeholder 5">
            <a:extLst>
              <a:ext uri="{FF2B5EF4-FFF2-40B4-BE49-F238E27FC236}">
                <a16:creationId xmlns:a16="http://schemas.microsoft.com/office/drawing/2014/main" id="{B1D8512D-C2F5-EB7D-0B7D-0A070C526241}"/>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07570C5-1830-5979-5AF1-50CC026439D6}"/>
              </a:ext>
            </a:extLst>
          </p:cNvPr>
          <p:cNvSpPr>
            <a:spLocks noGrp="1"/>
          </p:cNvSpPr>
          <p:nvPr>
            <p:ph type="sldNum" sz="quarter" idx="12"/>
          </p:nvPr>
        </p:nvSpPr>
        <p:spPr/>
        <p:txBody>
          <a:bodyPr/>
          <a:lstStyle/>
          <a:p>
            <a:fld id="{61B3F6C5-B2E3-40AF-BECD-BA1BEE5499BD}" type="slidenum">
              <a:rPr lang="vi-VN" smtClean="0"/>
              <a:t>‹#›</a:t>
            </a:fld>
            <a:endParaRPr lang="vi-VN"/>
          </a:p>
        </p:txBody>
      </p:sp>
    </p:spTree>
    <p:extLst>
      <p:ext uri="{BB962C8B-B14F-4D97-AF65-F5344CB8AC3E}">
        <p14:creationId xmlns:p14="http://schemas.microsoft.com/office/powerpoint/2010/main" val="39271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2A0D2-3436-AF4D-F774-A2E80899E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E95C9585-6350-ADBA-590D-865A36818E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345ABD6-9E2E-B810-F564-FBFFED06F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1DF5A0-0158-4E0E-BBDB-4D5610A0D6A1}" type="datetimeFigureOut">
              <a:rPr lang="vi-VN" smtClean="0"/>
              <a:t>17/02/2025</a:t>
            </a:fld>
            <a:endParaRPr lang="vi-VN"/>
          </a:p>
        </p:txBody>
      </p:sp>
      <p:sp>
        <p:nvSpPr>
          <p:cNvPr id="5" name="Footer Placeholder 4">
            <a:extLst>
              <a:ext uri="{FF2B5EF4-FFF2-40B4-BE49-F238E27FC236}">
                <a16:creationId xmlns:a16="http://schemas.microsoft.com/office/drawing/2014/main" id="{1C034B03-4D70-2EBF-ECA7-CD16500899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Slide Number Placeholder 5">
            <a:extLst>
              <a:ext uri="{FF2B5EF4-FFF2-40B4-BE49-F238E27FC236}">
                <a16:creationId xmlns:a16="http://schemas.microsoft.com/office/drawing/2014/main" id="{05D27A52-7875-6240-6C75-9273ECC303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B3F6C5-B2E3-40AF-BECD-BA1BEE5499BD}" type="slidenum">
              <a:rPr lang="vi-VN" smtClean="0"/>
              <a:t>‹#›</a:t>
            </a:fld>
            <a:endParaRPr lang="vi-VN"/>
          </a:p>
        </p:txBody>
      </p:sp>
    </p:spTree>
    <p:extLst>
      <p:ext uri="{BB962C8B-B14F-4D97-AF65-F5344CB8AC3E}">
        <p14:creationId xmlns:p14="http://schemas.microsoft.com/office/powerpoint/2010/main" val="202532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6B1B34A-A251-6B3A-52C8-0D145271BC23}"/>
              </a:ext>
            </a:extLst>
          </p:cNvPr>
          <p:cNvSpPr txBox="1"/>
          <p:nvPr/>
        </p:nvSpPr>
        <p:spPr>
          <a:xfrm>
            <a:off x="838200" y="1122362"/>
            <a:ext cx="6281928" cy="41354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BÁO CÁO KẾT QUẢ THỰC HIỆN CODE</a:t>
            </a:r>
          </a:p>
        </p:txBody>
      </p:sp>
      <p:sp>
        <p:nvSpPr>
          <p:cNvPr id="9" name="Rectangle 8">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523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AC9E8-C032-4EA8-B065-98138907EB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56DF7A-D007-9C23-0347-C3178B9936EB}"/>
              </a:ext>
            </a:extLst>
          </p:cNvPr>
          <p:cNvSpPr txBox="1"/>
          <p:nvPr/>
        </p:nvSpPr>
        <p:spPr>
          <a:xfrm>
            <a:off x="3746101" y="147144"/>
            <a:ext cx="5660011" cy="523220"/>
          </a:xfrm>
          <a:prstGeom prst="rect">
            <a:avLst/>
          </a:prstGeom>
          <a:noFill/>
        </p:spPr>
        <p:txBody>
          <a:bodyPr wrap="none" rtlCol="0">
            <a:spAutoFit/>
          </a:bodyPr>
          <a:lstStyle/>
          <a:p>
            <a:r>
              <a:rPr lang="vi-VN" sz="2800" b="1"/>
              <a:t>Áp dụng XAI – Biểu đồ Waterfall</a:t>
            </a:r>
          </a:p>
        </p:txBody>
      </p:sp>
      <p:pic>
        <p:nvPicPr>
          <p:cNvPr id="5" name="Picture 4">
            <a:extLst>
              <a:ext uri="{FF2B5EF4-FFF2-40B4-BE49-F238E27FC236}">
                <a16:creationId xmlns:a16="http://schemas.microsoft.com/office/drawing/2014/main" id="{0AA87785-A78B-615D-31A0-8F0F40152F89}"/>
              </a:ext>
            </a:extLst>
          </p:cNvPr>
          <p:cNvPicPr>
            <a:picLocks noChangeAspect="1"/>
          </p:cNvPicPr>
          <p:nvPr/>
        </p:nvPicPr>
        <p:blipFill>
          <a:blip r:embed="rId2"/>
          <a:stretch>
            <a:fillRect/>
          </a:stretch>
        </p:blipFill>
        <p:spPr>
          <a:xfrm>
            <a:off x="98042" y="1571386"/>
            <a:ext cx="5440129" cy="3747506"/>
          </a:xfrm>
          <a:prstGeom prst="rect">
            <a:avLst/>
          </a:prstGeom>
        </p:spPr>
      </p:pic>
      <p:pic>
        <p:nvPicPr>
          <p:cNvPr id="7" name="Picture 6">
            <a:extLst>
              <a:ext uri="{FF2B5EF4-FFF2-40B4-BE49-F238E27FC236}">
                <a16:creationId xmlns:a16="http://schemas.microsoft.com/office/drawing/2014/main" id="{2F83D047-DB4C-A5E4-A966-DA34338F1FDE}"/>
              </a:ext>
            </a:extLst>
          </p:cNvPr>
          <p:cNvPicPr>
            <a:picLocks noChangeAspect="1"/>
          </p:cNvPicPr>
          <p:nvPr/>
        </p:nvPicPr>
        <p:blipFill>
          <a:blip r:embed="rId3"/>
          <a:stretch>
            <a:fillRect/>
          </a:stretch>
        </p:blipFill>
        <p:spPr>
          <a:xfrm>
            <a:off x="6096000" y="1265839"/>
            <a:ext cx="5997958" cy="4131774"/>
          </a:xfrm>
          <a:prstGeom prst="rect">
            <a:avLst/>
          </a:prstGeom>
        </p:spPr>
      </p:pic>
    </p:spTree>
    <p:extLst>
      <p:ext uri="{BB962C8B-B14F-4D97-AF65-F5344CB8AC3E}">
        <p14:creationId xmlns:p14="http://schemas.microsoft.com/office/powerpoint/2010/main" val="48397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6E4FB-6BA3-58A0-D410-584EFF606A6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C6896EC7-1D3C-37E9-DF63-FB45457719DF}"/>
              </a:ext>
            </a:extLst>
          </p:cNvPr>
          <p:cNvPicPr>
            <a:picLocks noChangeAspect="1"/>
          </p:cNvPicPr>
          <p:nvPr/>
        </p:nvPicPr>
        <p:blipFill>
          <a:blip r:embed="rId2"/>
          <a:stretch>
            <a:fillRect/>
          </a:stretch>
        </p:blipFill>
        <p:spPr>
          <a:xfrm>
            <a:off x="0" y="2820442"/>
            <a:ext cx="12192000" cy="2390588"/>
          </a:xfrm>
          <a:prstGeom prst="rect">
            <a:avLst/>
          </a:prstGeom>
        </p:spPr>
      </p:pic>
      <p:sp>
        <p:nvSpPr>
          <p:cNvPr id="2" name="TextBox 1">
            <a:extLst>
              <a:ext uri="{FF2B5EF4-FFF2-40B4-BE49-F238E27FC236}">
                <a16:creationId xmlns:a16="http://schemas.microsoft.com/office/drawing/2014/main" id="{4BD8E2C3-CC7A-52B3-B100-6FD4805EC705}"/>
              </a:ext>
            </a:extLst>
          </p:cNvPr>
          <p:cNvSpPr txBox="1"/>
          <p:nvPr/>
        </p:nvSpPr>
        <p:spPr>
          <a:xfrm>
            <a:off x="3359602" y="0"/>
            <a:ext cx="6559296" cy="523220"/>
          </a:xfrm>
          <a:prstGeom prst="rect">
            <a:avLst/>
          </a:prstGeom>
          <a:noFill/>
        </p:spPr>
        <p:txBody>
          <a:bodyPr wrap="none" rtlCol="0">
            <a:spAutoFit/>
          </a:bodyPr>
          <a:lstStyle/>
          <a:p>
            <a:r>
              <a:rPr lang="vi-VN" sz="2800" b="1"/>
              <a:t>Áp dụng XAI – Biểu đồ Attention map</a:t>
            </a:r>
          </a:p>
        </p:txBody>
      </p:sp>
      <p:pic>
        <p:nvPicPr>
          <p:cNvPr id="4" name="Picture 3">
            <a:extLst>
              <a:ext uri="{FF2B5EF4-FFF2-40B4-BE49-F238E27FC236}">
                <a16:creationId xmlns:a16="http://schemas.microsoft.com/office/drawing/2014/main" id="{39A03FD6-A45F-F9B1-EF6E-21ACB5F2F6B2}"/>
              </a:ext>
            </a:extLst>
          </p:cNvPr>
          <p:cNvPicPr>
            <a:picLocks noChangeAspect="1"/>
          </p:cNvPicPr>
          <p:nvPr/>
        </p:nvPicPr>
        <p:blipFill>
          <a:blip r:embed="rId3"/>
          <a:stretch>
            <a:fillRect/>
          </a:stretch>
        </p:blipFill>
        <p:spPr>
          <a:xfrm>
            <a:off x="0" y="528959"/>
            <a:ext cx="12192000" cy="2377727"/>
          </a:xfrm>
          <a:prstGeom prst="rect">
            <a:avLst/>
          </a:prstGeom>
        </p:spPr>
      </p:pic>
      <p:pic>
        <p:nvPicPr>
          <p:cNvPr id="10" name="Picture 9">
            <a:extLst>
              <a:ext uri="{FF2B5EF4-FFF2-40B4-BE49-F238E27FC236}">
                <a16:creationId xmlns:a16="http://schemas.microsoft.com/office/drawing/2014/main" id="{EEB9D87A-2320-B3E3-67B5-E3F5C1B08C52}"/>
              </a:ext>
            </a:extLst>
          </p:cNvPr>
          <p:cNvPicPr>
            <a:picLocks noChangeAspect="1"/>
          </p:cNvPicPr>
          <p:nvPr/>
        </p:nvPicPr>
        <p:blipFill>
          <a:blip r:embed="rId4"/>
          <a:stretch>
            <a:fillRect/>
          </a:stretch>
        </p:blipFill>
        <p:spPr>
          <a:xfrm>
            <a:off x="0" y="5132180"/>
            <a:ext cx="12192000" cy="2380929"/>
          </a:xfrm>
          <a:prstGeom prst="rect">
            <a:avLst/>
          </a:prstGeom>
        </p:spPr>
      </p:pic>
    </p:spTree>
    <p:extLst>
      <p:ext uri="{BB962C8B-B14F-4D97-AF65-F5344CB8AC3E}">
        <p14:creationId xmlns:p14="http://schemas.microsoft.com/office/powerpoint/2010/main" val="98784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6357A2-D45B-30EE-C1D0-F79E8EA30C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DA5F026-EF78-3A2A-4B34-7C3901DDF0B7}"/>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chemeClr val="tx1"/>
                </a:solidFill>
                <a:latin typeface="+mj-lt"/>
                <a:ea typeface="+mj-ea"/>
                <a:cs typeface="+mj-cs"/>
              </a:rPr>
              <a:t>Mục tiêu nghiên cứu</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18EABBC-8187-BA63-3D8F-199C434F92D5}"/>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sz="2000"/>
              <a:t>Áp dụng mô hình Transformer để dự đoán tuổi thọ động cơ</a:t>
            </a:r>
          </a:p>
          <a:p>
            <a:pPr marL="457200" indent="-228600">
              <a:lnSpc>
                <a:spcPct val="90000"/>
              </a:lnSpc>
              <a:spcAft>
                <a:spcPts val="600"/>
              </a:spcAft>
              <a:buFont typeface="Arial" panose="020B0604020202020204" pitchFamily="34" charset="0"/>
              <a:buChar char="•"/>
            </a:pPr>
            <a:r>
              <a:rPr lang="en-US" sz="2000"/>
              <a:t>Độ chính xác đạt mức chấp nhận được</a:t>
            </a:r>
          </a:p>
          <a:p>
            <a:pPr marL="457200" indent="-228600">
              <a:lnSpc>
                <a:spcPct val="90000"/>
              </a:lnSpc>
              <a:spcAft>
                <a:spcPts val="600"/>
              </a:spcAft>
              <a:buFont typeface="Arial" panose="020B0604020202020204" pitchFamily="34" charset="0"/>
              <a:buChar char="•"/>
            </a:pPr>
            <a:r>
              <a:rPr lang="en-US" sz="2000"/>
              <a:t>Training trên khuôn khổ Federated Learning</a:t>
            </a:r>
          </a:p>
          <a:p>
            <a:pPr marL="457200" indent="-228600">
              <a:lnSpc>
                <a:spcPct val="90000"/>
              </a:lnSpc>
              <a:spcAft>
                <a:spcPts val="600"/>
              </a:spcAft>
              <a:buFont typeface="Arial" panose="020B0604020202020204" pitchFamily="34" charset="0"/>
              <a:buChar char="•"/>
            </a:pPr>
            <a:r>
              <a:rPr lang="en-US" sz="2000"/>
              <a:t>Chứng minh rằng Federated Leanring có hiệu quả ngang hoặc vượt trội so với các phương pháp huấn luyện tập trung truyền thống</a:t>
            </a:r>
          </a:p>
          <a:p>
            <a:pPr marL="457200" indent="-228600">
              <a:lnSpc>
                <a:spcPct val="90000"/>
              </a:lnSpc>
              <a:spcAft>
                <a:spcPts val="600"/>
              </a:spcAft>
              <a:buFont typeface="Arial" panose="020B0604020202020204" pitchFamily="34" charset="0"/>
              <a:buChar char="•"/>
            </a:pPr>
            <a:r>
              <a:rPr lang="en-US" sz="2000"/>
              <a:t>Áp dụng được XAI để:</a:t>
            </a:r>
          </a:p>
          <a:p>
            <a:pPr>
              <a:lnSpc>
                <a:spcPct val="90000"/>
              </a:lnSpc>
              <a:spcAft>
                <a:spcPts val="600"/>
              </a:spcAft>
            </a:pPr>
            <a:r>
              <a:rPr lang="en-US" sz="2000"/>
              <a:t>         =&gt; Tìm hiểu các đặc trưng ảnh hưởng như thế nào </a:t>
            </a:r>
            <a:r>
              <a:rPr lang="vi-VN" sz="2000"/>
              <a:t>đến</a:t>
            </a:r>
            <a:r>
              <a:rPr lang="en-US" sz="2000"/>
              <a:t> kết quả đầu ra của mô hình</a:t>
            </a:r>
          </a:p>
          <a:p>
            <a:pPr>
              <a:lnSpc>
                <a:spcPct val="90000"/>
              </a:lnSpc>
              <a:spcAft>
                <a:spcPts val="600"/>
              </a:spcAft>
            </a:pPr>
            <a:r>
              <a:rPr lang="en-US" sz="2000"/>
              <a:t>         =&gt; Liệu rằng mô hình Transformer có phát hiện ra được các phụ thuộc dài hạn trong việc dự báo trên dữ liệu thời gian không</a:t>
            </a:r>
          </a:p>
          <a:p>
            <a:pPr>
              <a:lnSpc>
                <a:spcPct val="90000"/>
              </a:lnSpc>
              <a:spcAft>
                <a:spcPts val="600"/>
              </a:spcAft>
            </a:pPr>
            <a:r>
              <a:rPr lang="en-US" sz="2000"/>
              <a:t>        =&gt; Một cách tiếp cận mới: 1. dựa trên thử nghiệm các đóng góp của các đặc trưng tại từng thời điểm (timestep). 2. sự đóng góp dựa trên các kết quả từ lớp attention trong kiến trúc model Transformer</a:t>
            </a:r>
          </a:p>
        </p:txBody>
      </p:sp>
    </p:spTree>
    <p:extLst>
      <p:ext uri="{BB962C8B-B14F-4D97-AF65-F5344CB8AC3E}">
        <p14:creationId xmlns:p14="http://schemas.microsoft.com/office/powerpoint/2010/main" val="425237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35149B-3AEC-B2EB-BBBB-B440F3AAAE7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F06366-F96E-6C36-E8E4-AAE5B36B0F36}"/>
              </a:ext>
            </a:extLst>
          </p:cNvPr>
          <p:cNvSpPr txBox="1"/>
          <p:nvPr/>
        </p:nvSpPr>
        <p:spPr>
          <a:xfrm>
            <a:off x="1521898" y="436311"/>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kern="1200">
                <a:solidFill>
                  <a:schemeClr val="tx1"/>
                </a:solidFill>
                <a:latin typeface="+mj-lt"/>
                <a:ea typeface="+mj-ea"/>
                <a:cs typeface="+mj-cs"/>
              </a:rPr>
              <a:t>Bộ dữ liệu CMAPSS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A57A005-2C87-90D1-61B4-A7FB16A83F3E}"/>
              </a:ext>
            </a:extLst>
          </p:cNvPr>
          <p:cNvSpPr txBox="1"/>
          <p:nvPr/>
        </p:nvSpPr>
        <p:spPr>
          <a:xfrm>
            <a:off x="300032" y="2615512"/>
            <a:ext cx="6392999" cy="3544614"/>
          </a:xfrm>
          <a:prstGeom prst="rect">
            <a:avLst/>
          </a:prstGeom>
        </p:spPr>
        <p:txBody>
          <a:bodyPr vert="horz" lIns="91440" tIns="45720" rIns="91440" bIns="45720" rtlCol="0" anchor="t">
            <a:noAutofit/>
          </a:bodyPr>
          <a:lstStyle/>
          <a:p>
            <a:pPr>
              <a:lnSpc>
                <a:spcPct val="90000"/>
              </a:lnSpc>
              <a:spcAft>
                <a:spcPts val="600"/>
              </a:spcAft>
            </a:pPr>
            <a:r>
              <a:rPr lang="en-US" sz="2000" b="1"/>
              <a:t>Bao gồm:</a:t>
            </a:r>
          </a:p>
          <a:p>
            <a:pPr indent="-228600">
              <a:lnSpc>
                <a:spcPct val="90000"/>
              </a:lnSpc>
              <a:spcAft>
                <a:spcPts val="600"/>
              </a:spcAft>
              <a:buFont typeface="Arial" panose="020B0604020202020204" pitchFamily="34" charset="0"/>
              <a:buChar char="•"/>
            </a:pPr>
            <a:r>
              <a:rPr lang="en-US" sz="2000"/>
              <a:t>Train_FD001, Train_FD002, Train_FD003, Train_FD004</a:t>
            </a:r>
          </a:p>
          <a:p>
            <a:pPr indent="-228600">
              <a:lnSpc>
                <a:spcPct val="90000"/>
              </a:lnSpc>
              <a:spcAft>
                <a:spcPts val="600"/>
              </a:spcAft>
              <a:buFont typeface="Arial" panose="020B0604020202020204" pitchFamily="34" charset="0"/>
              <a:buChar char="•"/>
            </a:pPr>
            <a:r>
              <a:rPr lang="en-US" sz="2000"/>
              <a:t>Test_FD001, Test_FD002, Test_FD003, Test_FD004</a:t>
            </a:r>
          </a:p>
          <a:p>
            <a:pPr indent="-228600">
              <a:lnSpc>
                <a:spcPct val="90000"/>
              </a:lnSpc>
              <a:spcAft>
                <a:spcPts val="600"/>
              </a:spcAft>
              <a:buFont typeface="Arial" panose="020B0604020202020204" pitchFamily="34" charset="0"/>
              <a:buChar char="•"/>
            </a:pPr>
            <a:r>
              <a:rPr lang="en-US" sz="2000"/>
              <a:t>Tập RUL_FD001, RUL_FD002, RUL_FD003, RUL_FD004</a:t>
            </a:r>
          </a:p>
          <a:p>
            <a:pPr>
              <a:lnSpc>
                <a:spcPct val="90000"/>
              </a:lnSpc>
              <a:spcAft>
                <a:spcPts val="600"/>
              </a:spcAft>
            </a:pPr>
            <a:r>
              <a:rPr lang="en-US" sz="2000" b="1"/>
              <a:t>Phương pháp:</a:t>
            </a:r>
          </a:p>
          <a:p>
            <a:pPr marL="342900" indent="-228600">
              <a:lnSpc>
                <a:spcPct val="90000"/>
              </a:lnSpc>
              <a:spcAft>
                <a:spcPts val="600"/>
              </a:spcAft>
              <a:buFont typeface="Arial" panose="020B0604020202020204" pitchFamily="34" charset="0"/>
              <a:buChar char="•"/>
            </a:pPr>
            <a:r>
              <a:rPr lang="en-US" sz="2000"/>
              <a:t>Gộp cả 4 bộ data này lại thành một để huấn luyện</a:t>
            </a:r>
          </a:p>
          <a:p>
            <a:pPr marL="342900" indent="-228600">
              <a:lnSpc>
                <a:spcPct val="90000"/>
              </a:lnSpc>
              <a:spcAft>
                <a:spcPts val="600"/>
              </a:spcAft>
              <a:buFont typeface="Arial" panose="020B0604020202020204" pitchFamily="34" charset="0"/>
              <a:buChar char="•"/>
            </a:pPr>
            <a:r>
              <a:rPr lang="en-US" sz="2000"/>
              <a:t>Với các sequence_length lần lượt là: 1, 5, 10, 30. Đối với sequence_length khác 1, kết quả </a:t>
            </a:r>
            <a:r>
              <a:rPr lang="vi-VN" sz="2000"/>
              <a:t>cần dự đoán là vòng đời tại dòng cuối của sequence _length</a:t>
            </a:r>
          </a:p>
          <a:p>
            <a:pPr marL="342900" indent="-228600">
              <a:lnSpc>
                <a:spcPct val="90000"/>
              </a:lnSpc>
              <a:spcAft>
                <a:spcPts val="600"/>
              </a:spcAft>
              <a:buFont typeface="Arial" panose="020B0604020202020204" pitchFamily="34" charset="0"/>
              <a:buChar char="•"/>
            </a:pPr>
            <a:r>
              <a:rPr lang="vi-VN" sz="2000"/>
              <a:t>Chuẩn hóa dữ liệu phương pháp MinmaxScaler</a:t>
            </a:r>
            <a:endParaRPr lang="en-US" sz="2000"/>
          </a:p>
        </p:txBody>
      </p:sp>
      <p:pic>
        <p:nvPicPr>
          <p:cNvPr id="5" name="Picture 4">
            <a:extLst>
              <a:ext uri="{FF2B5EF4-FFF2-40B4-BE49-F238E27FC236}">
                <a16:creationId xmlns:a16="http://schemas.microsoft.com/office/drawing/2014/main" id="{BC64A15D-F65E-3B4E-D515-D792AE8306CB}"/>
              </a:ext>
            </a:extLst>
          </p:cNvPr>
          <p:cNvPicPr>
            <a:picLocks noChangeAspect="1"/>
          </p:cNvPicPr>
          <p:nvPr/>
        </p:nvPicPr>
        <p:blipFill>
          <a:blip r:embed="rId2"/>
          <a:stretch>
            <a:fillRect/>
          </a:stretch>
        </p:blipFill>
        <p:spPr>
          <a:xfrm>
            <a:off x="6604038" y="1568654"/>
            <a:ext cx="5437453" cy="4621834"/>
          </a:xfrm>
          <a:prstGeom prst="rect">
            <a:avLst/>
          </a:prstGeom>
        </p:spPr>
      </p:pic>
    </p:spTree>
    <p:extLst>
      <p:ext uri="{BB962C8B-B14F-4D97-AF65-F5344CB8AC3E}">
        <p14:creationId xmlns:p14="http://schemas.microsoft.com/office/powerpoint/2010/main" val="256262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E2AA263-784F-E9A6-99DE-703BFD3E730B}"/>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Kết quả</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79D4791-E9FC-C176-11B5-2AE209D42EA5}"/>
              </a:ext>
            </a:extLst>
          </p:cNvPr>
          <p:cNvPicPr>
            <a:picLocks noChangeAspect="1"/>
          </p:cNvPicPr>
          <p:nvPr/>
        </p:nvPicPr>
        <p:blipFill>
          <a:blip r:embed="rId2"/>
          <a:stretch>
            <a:fillRect/>
          </a:stretch>
        </p:blipFill>
        <p:spPr>
          <a:xfrm>
            <a:off x="4654296" y="854095"/>
            <a:ext cx="7214616" cy="5122377"/>
          </a:xfrm>
          <a:prstGeom prst="rect">
            <a:avLst/>
          </a:prstGeom>
        </p:spPr>
      </p:pic>
    </p:spTree>
    <p:extLst>
      <p:ext uri="{BB962C8B-B14F-4D97-AF65-F5344CB8AC3E}">
        <p14:creationId xmlns:p14="http://schemas.microsoft.com/office/powerpoint/2010/main" val="429474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2DF629-CEB8-2525-E91F-C71BF0A5DB2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3536A7-C462-2BBF-DF89-B6AF7FA4A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D09FC0-46A2-8C02-5EB1-A5DF2527A0FA}"/>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Kết quả</a:t>
            </a:r>
          </a:p>
        </p:txBody>
      </p:sp>
      <p:sp>
        <p:nvSpPr>
          <p:cNvPr id="11" name="sketch line">
            <a:extLst>
              <a:ext uri="{FF2B5EF4-FFF2-40B4-BE49-F238E27FC236}">
                <a16:creationId xmlns:a16="http://schemas.microsoft.com/office/drawing/2014/main" id="{3B572AE9-6885-2E21-D5F4-A3D36F4D7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DB6C8E-9068-208D-BCD3-CBAD66AA2031}"/>
              </a:ext>
            </a:extLst>
          </p:cNvPr>
          <p:cNvPicPr>
            <a:picLocks noChangeAspect="1"/>
          </p:cNvPicPr>
          <p:nvPr/>
        </p:nvPicPr>
        <p:blipFill>
          <a:blip r:embed="rId2"/>
          <a:stretch>
            <a:fillRect/>
          </a:stretch>
        </p:blipFill>
        <p:spPr>
          <a:xfrm>
            <a:off x="4329607" y="833848"/>
            <a:ext cx="7303405" cy="5190304"/>
          </a:xfrm>
          <a:prstGeom prst="rect">
            <a:avLst/>
          </a:prstGeom>
        </p:spPr>
      </p:pic>
    </p:spTree>
    <p:extLst>
      <p:ext uri="{BB962C8B-B14F-4D97-AF65-F5344CB8AC3E}">
        <p14:creationId xmlns:p14="http://schemas.microsoft.com/office/powerpoint/2010/main" val="136708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EE1C22-33F4-F20E-6CF8-C0EB7B02B5C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1C1CD1-13E4-C124-B5B5-C32C183E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ADC82B3-CB40-B234-5A4C-27FD03E56B18}"/>
              </a:ext>
            </a:extLst>
          </p:cNvPr>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Kết quả</a:t>
            </a:r>
          </a:p>
        </p:txBody>
      </p:sp>
      <p:sp>
        <p:nvSpPr>
          <p:cNvPr id="11" name="sketch line">
            <a:extLst>
              <a:ext uri="{FF2B5EF4-FFF2-40B4-BE49-F238E27FC236}">
                <a16:creationId xmlns:a16="http://schemas.microsoft.com/office/drawing/2014/main" id="{79A22CCF-29AD-8FE0-384F-1B4BB6D0D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4633149-AC88-3CA2-3B24-82E3BE0D8B2C}"/>
              </a:ext>
            </a:extLst>
          </p:cNvPr>
          <p:cNvPicPr>
            <a:picLocks noChangeAspect="1"/>
          </p:cNvPicPr>
          <p:nvPr/>
        </p:nvPicPr>
        <p:blipFill>
          <a:blip r:embed="rId2"/>
          <a:stretch>
            <a:fillRect/>
          </a:stretch>
        </p:blipFill>
        <p:spPr>
          <a:xfrm>
            <a:off x="4210692" y="808878"/>
            <a:ext cx="7503072" cy="4914512"/>
          </a:xfrm>
          <a:prstGeom prst="rect">
            <a:avLst/>
          </a:prstGeom>
        </p:spPr>
      </p:pic>
    </p:spTree>
    <p:extLst>
      <p:ext uri="{BB962C8B-B14F-4D97-AF65-F5344CB8AC3E}">
        <p14:creationId xmlns:p14="http://schemas.microsoft.com/office/powerpoint/2010/main" val="412502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C2F03-13F7-8015-3194-9F07762E774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DBC445-6736-718C-4593-AC60D6FD6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F216DE-B216-CE63-9415-5379B9562000}"/>
              </a:ext>
            </a:extLst>
          </p:cNvPr>
          <p:cNvSpPr txBox="1"/>
          <p:nvPr/>
        </p:nvSpPr>
        <p:spPr>
          <a:xfrm>
            <a:off x="643278" y="3067248"/>
            <a:ext cx="2520331" cy="1017564"/>
          </a:xfrm>
          <a:prstGeom prst="rect">
            <a:avLst/>
          </a:prstGeom>
        </p:spPr>
        <p:txBody>
          <a:bodyPr vert="horz" lIns="91440" tIns="45720" rIns="91440" bIns="45720" rtlCol="0" anchor="b">
            <a:normAutofit fontScale="85000" lnSpcReduction="10000"/>
          </a:bodyPr>
          <a:lstStyle/>
          <a:p>
            <a:pPr>
              <a:lnSpc>
                <a:spcPct val="90000"/>
              </a:lnSpc>
              <a:spcBef>
                <a:spcPct val="0"/>
              </a:spcBef>
              <a:spcAft>
                <a:spcPts val="600"/>
              </a:spcAft>
            </a:pPr>
            <a:r>
              <a:rPr lang="en-US" sz="6600" b="1" kern="1200">
                <a:solidFill>
                  <a:schemeClr val="tx1"/>
                </a:solidFill>
                <a:latin typeface="+mj-lt"/>
                <a:ea typeface="+mj-ea"/>
                <a:cs typeface="+mj-cs"/>
              </a:rPr>
              <a:t>Kết quả</a:t>
            </a:r>
          </a:p>
        </p:txBody>
      </p:sp>
      <p:sp>
        <p:nvSpPr>
          <p:cNvPr id="11" name="sketch line">
            <a:extLst>
              <a:ext uri="{FF2B5EF4-FFF2-40B4-BE49-F238E27FC236}">
                <a16:creationId xmlns:a16="http://schemas.microsoft.com/office/drawing/2014/main" id="{B297F0A6-82EE-F736-F923-11FA27695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27063AD-5E0B-2213-2167-2D765AC8FD3F}"/>
              </a:ext>
            </a:extLst>
          </p:cNvPr>
          <p:cNvPicPr>
            <a:picLocks noChangeAspect="1"/>
          </p:cNvPicPr>
          <p:nvPr/>
        </p:nvPicPr>
        <p:blipFill>
          <a:blip r:embed="rId2"/>
          <a:stretch>
            <a:fillRect/>
          </a:stretch>
        </p:blipFill>
        <p:spPr>
          <a:xfrm>
            <a:off x="3415613" y="1092382"/>
            <a:ext cx="8524383" cy="5403056"/>
          </a:xfrm>
          <a:prstGeom prst="rect">
            <a:avLst/>
          </a:prstGeom>
        </p:spPr>
      </p:pic>
    </p:spTree>
    <p:extLst>
      <p:ext uri="{BB962C8B-B14F-4D97-AF65-F5344CB8AC3E}">
        <p14:creationId xmlns:p14="http://schemas.microsoft.com/office/powerpoint/2010/main" val="238032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F116B6-6A30-1342-CC70-4C70F11129AB}"/>
            </a:ext>
          </a:extLst>
        </p:cNvPr>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542AA96-C968-058F-96B9-26B097B708BD}"/>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Kết quả</a:t>
            </a:r>
          </a:p>
          <a:p>
            <a:pPr algn="ctr">
              <a:lnSpc>
                <a:spcPct val="90000"/>
              </a:lnSpc>
              <a:spcBef>
                <a:spcPct val="0"/>
              </a:spcBef>
              <a:spcAft>
                <a:spcPts val="600"/>
              </a:spcAft>
            </a:pPr>
            <a:r>
              <a:rPr lang="en-US" sz="3600" b="1" kern="1200">
                <a:solidFill>
                  <a:srgbClr val="FFFFFF"/>
                </a:solidFill>
                <a:latin typeface="+mj-lt"/>
                <a:ea typeface="+mj-ea"/>
                <a:cs typeface="+mj-cs"/>
              </a:rPr>
              <a:t>Dự báo</a:t>
            </a:r>
          </a:p>
        </p:txBody>
      </p:sp>
      <p:pic>
        <p:nvPicPr>
          <p:cNvPr id="3" name="Picture 2">
            <a:extLst>
              <a:ext uri="{FF2B5EF4-FFF2-40B4-BE49-F238E27FC236}">
                <a16:creationId xmlns:a16="http://schemas.microsoft.com/office/drawing/2014/main" id="{9F8D4DC6-9E25-6540-8167-BD1AF329EAC5}"/>
              </a:ext>
            </a:extLst>
          </p:cNvPr>
          <p:cNvPicPr>
            <a:picLocks noChangeAspect="1"/>
          </p:cNvPicPr>
          <p:nvPr/>
        </p:nvPicPr>
        <p:blipFill>
          <a:blip r:embed="rId2"/>
          <a:stretch>
            <a:fillRect/>
          </a:stretch>
        </p:blipFill>
        <p:spPr>
          <a:xfrm>
            <a:off x="4777316" y="1249535"/>
            <a:ext cx="6780700" cy="4356600"/>
          </a:xfrm>
          <a:prstGeom prst="rect">
            <a:avLst/>
          </a:prstGeom>
        </p:spPr>
      </p:pic>
    </p:spTree>
    <p:extLst>
      <p:ext uri="{BB962C8B-B14F-4D97-AF65-F5344CB8AC3E}">
        <p14:creationId xmlns:p14="http://schemas.microsoft.com/office/powerpoint/2010/main" val="202156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66043-1C00-F223-8351-9F458919006F}"/>
              </a:ext>
            </a:extLst>
          </p:cNvPr>
          <p:cNvSpPr txBox="1"/>
          <p:nvPr/>
        </p:nvSpPr>
        <p:spPr>
          <a:xfrm>
            <a:off x="3746101" y="147144"/>
            <a:ext cx="5891356" cy="523220"/>
          </a:xfrm>
          <a:prstGeom prst="rect">
            <a:avLst/>
          </a:prstGeom>
          <a:noFill/>
        </p:spPr>
        <p:txBody>
          <a:bodyPr wrap="none" rtlCol="0">
            <a:spAutoFit/>
          </a:bodyPr>
          <a:lstStyle/>
          <a:p>
            <a:r>
              <a:rPr lang="vi-VN" sz="2800" b="1"/>
              <a:t>Áp dụng XAI – Biểu đồ Summary</a:t>
            </a:r>
          </a:p>
        </p:txBody>
      </p:sp>
      <p:pic>
        <p:nvPicPr>
          <p:cNvPr id="4" name="Picture 3">
            <a:extLst>
              <a:ext uri="{FF2B5EF4-FFF2-40B4-BE49-F238E27FC236}">
                <a16:creationId xmlns:a16="http://schemas.microsoft.com/office/drawing/2014/main" id="{34BC26BB-E908-7D6D-89FE-413BBE15749B}"/>
              </a:ext>
            </a:extLst>
          </p:cNvPr>
          <p:cNvPicPr>
            <a:picLocks noChangeAspect="1"/>
          </p:cNvPicPr>
          <p:nvPr/>
        </p:nvPicPr>
        <p:blipFill>
          <a:blip r:embed="rId2"/>
          <a:stretch>
            <a:fillRect/>
          </a:stretch>
        </p:blipFill>
        <p:spPr>
          <a:xfrm>
            <a:off x="1049200" y="995960"/>
            <a:ext cx="4581442" cy="5607494"/>
          </a:xfrm>
          <a:prstGeom prst="rect">
            <a:avLst/>
          </a:prstGeom>
        </p:spPr>
      </p:pic>
      <p:pic>
        <p:nvPicPr>
          <p:cNvPr id="8" name="Picture 7">
            <a:extLst>
              <a:ext uri="{FF2B5EF4-FFF2-40B4-BE49-F238E27FC236}">
                <a16:creationId xmlns:a16="http://schemas.microsoft.com/office/drawing/2014/main" id="{6A51B6DD-7D14-7058-71E8-08247ED72B2E}"/>
              </a:ext>
            </a:extLst>
          </p:cNvPr>
          <p:cNvPicPr>
            <a:picLocks noChangeAspect="1"/>
          </p:cNvPicPr>
          <p:nvPr/>
        </p:nvPicPr>
        <p:blipFill>
          <a:blip r:embed="rId3"/>
          <a:stretch>
            <a:fillRect/>
          </a:stretch>
        </p:blipFill>
        <p:spPr>
          <a:xfrm>
            <a:off x="6691779" y="880571"/>
            <a:ext cx="4675717" cy="5722883"/>
          </a:xfrm>
          <a:prstGeom prst="rect">
            <a:avLst/>
          </a:prstGeom>
        </p:spPr>
      </p:pic>
    </p:spTree>
    <p:extLst>
      <p:ext uri="{BB962C8B-B14F-4D97-AF65-F5344CB8AC3E}">
        <p14:creationId xmlns:p14="http://schemas.microsoft.com/office/powerpoint/2010/main" val="1743139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1057</TotalTime>
  <Words>308</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Úc Ngô Văn</dc:creator>
  <cp:lastModifiedBy>Úc Ngô Văn</cp:lastModifiedBy>
  <cp:revision>46</cp:revision>
  <dcterms:created xsi:type="dcterms:W3CDTF">2024-12-01T16:09:21Z</dcterms:created>
  <dcterms:modified xsi:type="dcterms:W3CDTF">2025-02-18T01:30:37Z</dcterms:modified>
</cp:coreProperties>
</file>