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6CAB-669C-49D3-8080-D79D07256D1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84E4-51B3-4FF6-99C5-2B6C0F6834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208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824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429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75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57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7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31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2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31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29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99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Ung thư vú vẫn là một trong những căn bệnh phổ biến và gây tử vong cao nhất ảnh hưởng đến phụ nữ trên toàn thế giới [1]. Theo Tổ chức Y tế Thế giới, ung thư vú chiếm khoảng 25% tổng số ca ung thư và 15% tổng số ca tử vong do ung thư ở phụ nữ trên toàn cầu [2]. Tỷ lệ mắc bệnh ung thư vú ngày càng tăng, với nhiều trường hợp được chẩn đoán ở giai đoạn muộn do khả năng tiếp cận các cơ sở chẩn đoán và phát hiện sớm bị hạn chế. Chẩn đoán ở giai đoạn đầu cải thiện đáng kể cơ hội điều trị thành công và tỷ lệ sống sót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84E4-51B3-4FF6-99C5-2B6C0F68341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65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D34A-E5B4-D21E-55FA-A01FAF6F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CECD4-B883-5CF4-6C6C-1BA00379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7645-9F62-2220-4D57-8177C792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932D-F57A-6ADC-C0B4-887870C5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9C27-86FE-5A3D-B3B9-730E318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01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87A7-4FF2-C586-E661-4763B02A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F1576-8340-3BC0-EBF0-0EDF728E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457E-2EF2-4197-15BC-84D019D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E014-E8CB-FFC7-6AA7-A94070E2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85FD-A637-2B6D-8146-3E07AAE9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6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AD360-C697-3973-F757-415F53127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9E39F-5C6B-4691-FFB8-D9F48000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C689-F0BF-9CC0-CD7F-9CB78557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4A80-3ED5-4C34-1CAD-CDA48F6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93B1-DFFB-60FB-C50D-020C14CA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52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0548-D0D9-CE20-8A4D-A629171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D797-2E56-A2A0-F587-C0B6C392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5AA0-5D40-988D-37FE-F456C095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0A16-6517-59D5-FCB5-BFA99DE5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4D5F-EDED-DE97-80BE-67D2A72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5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4E49-EBEC-FE1C-449A-C1EB1B6F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CA1F-C7ED-6B8A-5C71-21766FB9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2FF-A085-10B6-B018-B906FEBD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FEA7-5877-5D14-0114-C0616B19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6C7E-61B4-5C74-8695-5C41E837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2E4-D9D0-0570-A97A-7A2CBA04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9B64-3B6F-96EB-0566-6BA58891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66C5-8C56-D1D8-03B9-9FFD154AD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2287-FC86-6B0F-F926-281415FD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747-6D9A-F9CE-4BB4-05D17B7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CF44B-28BB-6757-E815-0294BBA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134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E94-B66A-6A59-3CA1-AF8C3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DB01-0D35-A1BE-5B79-A139154C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99E47-E231-BCE0-DD72-B6E32A2E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C2519-5416-6733-938C-B9032D87D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E23EF-99B1-B2CC-F5D6-F672D987A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57F8-E124-6259-1B79-6B36BF4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B762B-6C60-2D1B-5408-73181446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D84C7-C988-B5D5-625A-3BD61238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9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49A1-1D27-6D81-B5DB-00233790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4FAF7-0390-59DA-E121-0504373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A382B-5992-C0BC-8B7E-F98A9891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9B87A-2C75-180F-9702-00BB83D6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229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5865B-8F03-5B74-2276-A29E685B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592E9-40F0-4AA8-21E5-C60CA6C0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096F-78F7-958B-5287-DBB902BB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31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DD0C-05B0-E92A-BA68-F08573D5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C5B3-0BEE-432A-38CA-BF029EDB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B320D-4578-4ABE-5759-2A74F130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5788-FA93-FF4F-F269-D2A71169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97381-F820-4701-5ECC-D6A59601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25F6-4A2A-875E-A0FA-FF1A7EB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64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FC51-D6DD-3A9D-C948-BC63E721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95EE-4161-65B4-DBF7-2046B4EF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8316-123A-52BF-D4D2-D09C7797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2AC0-710A-67C3-F709-5486698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0871-998B-C9BB-948B-8452C1B0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185E-FF57-BCDD-3C23-D8455073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5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B2865-330D-B8BA-F465-03BEC38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1E9B-5DEE-DF1D-14DF-0C466FF2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5CB2-1772-A59F-8D1A-2EA784C64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AE5D5-35D8-4C45-8C09-1935FF76C469}" type="datetimeFigureOut">
              <a:rPr lang="vi-VN" smtClean="0"/>
              <a:t>09/08/2024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1897-FD77-8B95-728B-F4701516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56BA-73C8-485A-C206-55FBD82D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90C9C-8704-46AA-9A31-1CDAAE0F32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5314E-75BD-2BBB-DD59-F8E00BB9E55C}"/>
              </a:ext>
            </a:extLst>
          </p:cNvPr>
          <p:cNvSpPr txBox="1"/>
          <p:nvPr/>
        </p:nvSpPr>
        <p:spPr>
          <a:xfrm>
            <a:off x="523290" y="2392462"/>
            <a:ext cx="11145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500" b="1">
                <a:solidFill>
                  <a:srgbClr val="FFFF00"/>
                </a:solidFill>
              </a:rPr>
              <a:t>Comparative </a:t>
            </a:r>
            <a:r>
              <a:rPr lang="en-US" sz="3500" b="1">
                <a:solidFill>
                  <a:srgbClr val="FFFF00"/>
                </a:solidFill>
                <a:cs typeface="Times New Roman" panose="02020603050405020304" pitchFamily="18" charset="0"/>
              </a:rPr>
              <a:t>Performance of Deep learning models in</a:t>
            </a:r>
          </a:p>
          <a:p>
            <a:pPr algn="ctr"/>
            <a:r>
              <a:rPr lang="en-US" sz="3500" b="1">
                <a:solidFill>
                  <a:srgbClr val="FFFF00"/>
                </a:solidFill>
                <a:cs typeface="Times New Roman" panose="02020603050405020304" pitchFamily="18" charset="0"/>
              </a:rPr>
              <a:t>Detecting Invasive Ductal Carcinoma</a:t>
            </a:r>
            <a:endParaRPr lang="vi-VN" sz="3500" b="1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99D1A-2664-F0DF-2C22-82EA5A612CE9}"/>
              </a:ext>
            </a:extLst>
          </p:cNvPr>
          <p:cNvSpPr txBox="1"/>
          <p:nvPr/>
        </p:nvSpPr>
        <p:spPr>
          <a:xfrm>
            <a:off x="77602" y="74729"/>
            <a:ext cx="6899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BIC 2024</a:t>
            </a:r>
          </a:p>
          <a:p>
            <a:r>
              <a:rPr lang="en-US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International Conference on Big data, IoT and Cloud Computing</a:t>
            </a:r>
            <a:endParaRPr lang="vi-V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73FE2-C3B1-8470-60C8-F21887C32818}"/>
              </a:ext>
            </a:extLst>
          </p:cNvPr>
          <p:cNvSpPr txBox="1"/>
          <p:nvPr/>
        </p:nvSpPr>
        <p:spPr>
          <a:xfrm>
            <a:off x="8708421" y="6336518"/>
            <a:ext cx="37751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12, 2024, Hanoi, Vietnam</a:t>
            </a:r>
            <a:endParaRPr lang="vi-VN" sz="1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005BA-D91F-BE4F-A90E-45447A3F220A}"/>
              </a:ext>
            </a:extLst>
          </p:cNvPr>
          <p:cNvSpPr txBox="1"/>
          <p:nvPr/>
        </p:nvSpPr>
        <p:spPr>
          <a:xfrm>
            <a:off x="3955775" y="3820751"/>
            <a:ext cx="7832034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  Nguyen Nang Hung Van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Phuc Hao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Tran Duc Le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Ngo Van Uc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Truong Duy Dinh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Van Dai Pham</a:t>
            </a:r>
            <a:r>
              <a:rPr lang="en-US" sz="2000" baseline="300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endParaRPr lang="en-US" sz="1600" baseline="3000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Science and Technology, University of Da Nang, Vietnam</a:t>
            </a: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Bonch-Bruevich Saint Petersburg State University of Telecommunications</a:t>
            </a: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Wisconsin-Stout, USA</a:t>
            </a: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 A University, Vietnam </a:t>
            </a: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and Telecommunications Institute of Technology, Vietnam</a:t>
            </a:r>
          </a:p>
          <a:p>
            <a:pPr lvl="2"/>
            <a:r>
              <a:rPr lang="en-SG" sz="15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SG" sz="15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Swinburne Vietnam, FPT University, Vietnam</a:t>
            </a:r>
            <a:endParaRPr lang="vi-VN" sz="1500" baseline="300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Test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6869169" y="1771255"/>
            <a:ext cx="5054201" cy="284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EfficientNet</a:t>
            </a:r>
            <a:r>
              <a:rPr lang="vi-VN" sz="2500">
                <a:effectLst/>
                <a:ea typeface="Arial" panose="020B0604020202020204" pitchFamily="34" charset="0"/>
              </a:rPr>
              <a:t>: Highest test accuracy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MobileNet</a:t>
            </a:r>
            <a:r>
              <a:rPr lang="vi-VN" sz="2500">
                <a:effectLst/>
                <a:ea typeface="Arial" panose="020B0604020202020204" pitchFamily="34" charset="0"/>
              </a:rPr>
              <a:t>: Strong performance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CNN</a:t>
            </a:r>
            <a:r>
              <a:rPr lang="vi-VN" sz="2500">
                <a:effectLst/>
                <a:ea typeface="Arial" panose="020B0604020202020204" pitchFamily="34" charset="0"/>
              </a:rPr>
              <a:t>: Moderate accuracy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Transformer</a:t>
            </a:r>
            <a:r>
              <a:rPr lang="vi-VN" sz="2500">
                <a:effectLst/>
                <a:ea typeface="Arial" panose="020B0604020202020204" pitchFamily="34" charset="0"/>
              </a:rPr>
              <a:t>: Requires further optimization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CACE2-D38F-1929-31C2-A70B82DF2DD2}"/>
              </a:ext>
            </a:extLst>
          </p:cNvPr>
          <p:cNvSpPr txBox="1"/>
          <p:nvPr/>
        </p:nvSpPr>
        <p:spPr>
          <a:xfrm>
            <a:off x="488520" y="6051589"/>
            <a:ext cx="630113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500">
                <a:solidFill>
                  <a:srgbClr val="00B0F0"/>
                </a:solidFill>
                <a:cs typeface="Arial" panose="020B0604020202020204" pitchFamily="34" charset="0"/>
              </a:rPr>
              <a:t>Fig 6. </a:t>
            </a:r>
            <a:r>
              <a:rPr lang="vi-VN" sz="1500">
                <a:solidFill>
                  <a:srgbClr val="00B0F0"/>
                </a:solidFill>
                <a:effectLst/>
                <a:ea typeface="Arial" panose="020B0604020202020204" pitchFamily="34" charset="0"/>
              </a:rPr>
              <a:t>Test accuracy for CNN, MobileNet, EfficientNet, and Transformer</a:t>
            </a:r>
            <a:endParaRPr lang="vi-VN" sz="15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021FE-9D12-01CF-E624-0F532F24F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7"/>
          <a:stretch/>
        </p:blipFill>
        <p:spPr>
          <a:xfrm>
            <a:off x="268630" y="1233036"/>
            <a:ext cx="652102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1559402" y="1561670"/>
            <a:ext cx="9073196" cy="417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Summary: </a:t>
            </a:r>
            <a:r>
              <a:rPr lang="vi-VN" sz="2500">
                <a:effectLst/>
                <a:ea typeface="Arial" panose="020B0604020202020204" pitchFamily="34" charset="0"/>
              </a:rPr>
              <a:t>EfficientNet and MobileNet are top-performing models in terms of accuracy and efficiency for IDC detection.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2500">
              <a:effectLst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Implications: </a:t>
            </a:r>
            <a:r>
              <a:rPr lang="vi-VN" sz="2500">
                <a:effectLst/>
                <a:ea typeface="Arial" panose="020B0604020202020204" pitchFamily="34" charset="0"/>
              </a:rPr>
              <a:t>These models provide reliable tools for clinical applications in breast cancer diagnosis.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2500">
              <a:effectLst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Future Research: </a:t>
            </a:r>
            <a:r>
              <a:rPr lang="vi-VN" sz="2500">
                <a:effectLst/>
                <a:ea typeface="Arial" panose="020B0604020202020204" pitchFamily="34" charset="0"/>
              </a:rPr>
              <a:t>Optimize models further for better performance, considering computational efficiency and diagnostic accuracy.</a:t>
            </a:r>
          </a:p>
        </p:txBody>
      </p:sp>
    </p:spTree>
    <p:extLst>
      <p:ext uri="{BB962C8B-B14F-4D97-AF65-F5344CB8AC3E}">
        <p14:creationId xmlns:p14="http://schemas.microsoft.com/office/powerpoint/2010/main" val="259946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1320863" y="3042600"/>
            <a:ext cx="9073196" cy="55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3000" b="1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endParaRPr lang="vi-VN" sz="3000" b="1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ea typeface="Arial" panose="020B0604020202020204" pitchFamily="34" charset="0"/>
              </a:rPr>
              <a:t>Overview of Breast Cancer</a:t>
            </a:r>
          </a:p>
        </p:txBody>
      </p:sp>
      <p:pic>
        <p:nvPicPr>
          <p:cNvPr id="1026" name="Picture 2" descr="WHO pie chart about breast cancer statistical analysis. | Download ...">
            <a:extLst>
              <a:ext uri="{FF2B5EF4-FFF2-40B4-BE49-F238E27FC236}">
                <a16:creationId xmlns:a16="http://schemas.microsoft.com/office/drawing/2014/main" id="{E132F7F4-C6C1-0120-AF23-F171E5553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t="1945" r="21105" b="9502"/>
          <a:stretch/>
        </p:blipFill>
        <p:spPr bwMode="auto">
          <a:xfrm>
            <a:off x="492652" y="1334405"/>
            <a:ext cx="5367132" cy="46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6522494" y="1882423"/>
            <a:ext cx="53671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500">
                <a:effectLst/>
                <a:ea typeface="Arial" panose="020B0604020202020204" pitchFamily="34" charset="0"/>
              </a:rPr>
              <a:t>Most common and fatal disease affecting women globally</a:t>
            </a:r>
            <a:endParaRPr lang="vi-VN" sz="2500">
              <a:ea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500">
                <a:effectLst/>
                <a:ea typeface="Arial" panose="020B0604020202020204" pitchFamily="34" charset="0"/>
              </a:rPr>
              <a:t>Accounts for 25% of all cancer cases and 15% of all cancer deaths among women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500">
                <a:effectLst/>
                <a:ea typeface="Arial" panose="020B0604020202020204" pitchFamily="34" charset="0"/>
              </a:rPr>
              <a:t>Importance of early and accurate diagnosis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4823C-05E4-993A-A218-B4A4201C086A}"/>
              </a:ext>
            </a:extLst>
          </p:cNvPr>
          <p:cNvSpPr txBox="1"/>
          <p:nvPr/>
        </p:nvSpPr>
        <p:spPr>
          <a:xfrm>
            <a:off x="6923817" y="5392959"/>
            <a:ext cx="3948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rial" panose="020B0604020202020204" pitchFamily="34" charset="0"/>
              </a:rPr>
              <a:t>Data according to the </a:t>
            </a:r>
            <a:r>
              <a:rPr lang="vi-VN" sz="150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rial" panose="020B0604020202020204" pitchFamily="34" charset="0"/>
              </a:rPr>
              <a:t>WHO </a:t>
            </a:r>
            <a:r>
              <a:rPr lang="en-SG" sz="150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rial" panose="020B0604020202020204" pitchFamily="34" charset="0"/>
              </a:rPr>
              <a:t>organization</a:t>
            </a:r>
            <a:endParaRPr lang="vi-VN" sz="1500">
              <a:solidFill>
                <a:schemeClr val="tx2">
                  <a:lumMod val="50000"/>
                  <a:lumOff val="50000"/>
                </a:schemeClr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7B849-1ED5-3D41-806B-741973D4BCD9}"/>
              </a:ext>
            </a:extLst>
          </p:cNvPr>
          <p:cNvSpPr txBox="1"/>
          <p:nvPr/>
        </p:nvSpPr>
        <p:spPr>
          <a:xfrm>
            <a:off x="1395235" y="6090073"/>
            <a:ext cx="3948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rial" panose="020B0604020202020204" pitchFamily="34" charset="0"/>
              </a:rPr>
              <a:t>Fig 1. </a:t>
            </a:r>
            <a:r>
              <a:rPr lang="en-SG" sz="150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rial" panose="020B0604020202020204" pitchFamily="34" charset="0"/>
              </a:rPr>
              <a:t>Rate chart of different types of cancer</a:t>
            </a:r>
            <a:endParaRPr lang="vi-VN" sz="1500">
              <a:solidFill>
                <a:schemeClr val="tx2">
                  <a:lumMod val="50000"/>
                  <a:lumOff val="50000"/>
                </a:schemeClr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1574277" y="1920895"/>
            <a:ext cx="95964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Research goal:</a:t>
            </a:r>
            <a:r>
              <a:rPr lang="en-US" sz="2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Evaluate the effectiveness of various deep-learning models in detecting Invasive Ductal Carcinoma (IDC)</a:t>
            </a:r>
            <a:endParaRPr lang="en-US" sz="25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5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b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Models Evaluated:</a:t>
            </a:r>
            <a:r>
              <a:rPr lang="en-US" sz="25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CNNs, MobileNet, Transformer, EfficientNet</a:t>
            </a:r>
            <a:endParaRPr lang="en-US" sz="25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5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b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Metrics:</a:t>
            </a:r>
            <a:r>
              <a:rPr lang="en-US" sz="25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5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Accuracy, F1-score, precision, recall, and training time</a:t>
            </a:r>
          </a:p>
        </p:txBody>
      </p:sp>
    </p:spTree>
    <p:extLst>
      <p:ext uri="{BB962C8B-B14F-4D97-AF65-F5344CB8AC3E}">
        <p14:creationId xmlns:p14="http://schemas.microsoft.com/office/powerpoint/2010/main" val="35643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71" y="198782"/>
            <a:ext cx="4597747" cy="6580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1348261" y="1333943"/>
            <a:ext cx="556937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>
                <a:effectLst/>
              </a:rPr>
              <a:t>Advancements in ML and DL for Breast Cancer Detection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/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>
                <a:effectLst/>
              </a:rPr>
              <a:t>Traditional ML algorithms:</a:t>
            </a:r>
            <a:r>
              <a:rPr lang="en-US" sz="2500">
                <a:effectLst/>
              </a:rPr>
              <a:t> decision trees, SVM, neural networks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effectLst/>
            </a:endParaRP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>
                <a:effectLst/>
              </a:rPr>
              <a:t>Advanced DL models: </a:t>
            </a:r>
            <a:r>
              <a:rPr lang="en-US" sz="2500">
                <a:effectLst/>
              </a:rPr>
              <a:t>CNNs, RNNs, ensemble methods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/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>
                <a:effectLst/>
              </a:rPr>
              <a:t>Comparative studies highlighting the efficacy of different models</a:t>
            </a:r>
          </a:p>
        </p:txBody>
      </p:sp>
      <p:pic>
        <p:nvPicPr>
          <p:cNvPr id="8" name="Picture 7" descr="A row of samples for medical testing">
            <a:extLst>
              <a:ext uri="{FF2B5EF4-FFF2-40B4-BE49-F238E27FC236}">
                <a16:creationId xmlns:a16="http://schemas.microsoft.com/office/drawing/2014/main" id="{DAF27391-904F-8039-3965-733735C9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59"/>
          <a:stretch/>
        </p:blipFill>
        <p:spPr>
          <a:xfrm>
            <a:off x="7697703" y="1940687"/>
            <a:ext cx="3398506" cy="38190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68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838200" y="1805478"/>
            <a:ext cx="540234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500" b="1">
                <a:solidFill>
                  <a:srgbClr val="FF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vi-VN" sz="2500">
                <a:effectLst/>
                <a:ea typeface="Arial" panose="020B0604020202020204" pitchFamily="34" charset="0"/>
              </a:rPr>
              <a:t>IDC dataset of breast cancer images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500">
                <a:effectLst/>
                <a:ea typeface="Arial" panose="020B0604020202020204" pitchFamily="34" charset="0"/>
              </a:rPr>
              <a:t>162 whole-mount slide images, 277,524 patches (198,738 IDC-negative, 78,786 IDC-positive)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500" b="1">
              <a:solidFill>
                <a:srgbClr val="FF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500" b="1">
              <a:solidFill>
                <a:srgbClr val="FF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0CAC1-E43F-13A5-30AA-D01E0FE2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64" y="1591053"/>
            <a:ext cx="5743977" cy="4371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7FD17F-8CFF-5B30-AE8B-153AD23923C7}"/>
              </a:ext>
            </a:extLst>
          </p:cNvPr>
          <p:cNvSpPr txBox="1">
            <a:spLocks/>
          </p:cNvSpPr>
          <p:nvPr/>
        </p:nvSpPr>
        <p:spPr>
          <a:xfrm>
            <a:off x="2121817" y="5962685"/>
            <a:ext cx="10515600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vi-VN" sz="4000" b="1">
              <a:latin typeface="+mn-lt"/>
              <a:ea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EC9EC-6721-4EC9-DF8C-BDAB12AD9F3B}"/>
              </a:ext>
            </a:extLst>
          </p:cNvPr>
          <p:cNvSpPr txBox="1">
            <a:spLocks/>
          </p:cNvSpPr>
          <p:nvPr/>
        </p:nvSpPr>
        <p:spPr>
          <a:xfrm>
            <a:off x="2524161" y="5381761"/>
            <a:ext cx="3817003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15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Arial" panose="020B0604020202020204" pitchFamily="34" charset="0"/>
              </a:rPr>
              <a:t>Fig 2. Free open data set on Kaggle</a:t>
            </a:r>
          </a:p>
        </p:txBody>
      </p:sp>
    </p:spTree>
    <p:extLst>
      <p:ext uri="{BB962C8B-B14F-4D97-AF65-F5344CB8AC3E}">
        <p14:creationId xmlns:p14="http://schemas.microsoft.com/office/powerpoint/2010/main" val="42365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ECB675-6DC1-F1FB-4376-435F5C6ED558}"/>
              </a:ext>
            </a:extLst>
          </p:cNvPr>
          <p:cNvSpPr/>
          <p:nvPr/>
        </p:nvSpPr>
        <p:spPr>
          <a:xfrm>
            <a:off x="2728278" y="2643529"/>
            <a:ext cx="2988295" cy="911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6199865" y="1126107"/>
            <a:ext cx="57590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500" b="1">
                <a:effectLst/>
                <a:ea typeface="Arial" panose="020B0604020202020204" pitchFamily="34" charset="0"/>
              </a:rPr>
              <a:t>Preprocessing</a:t>
            </a:r>
            <a:r>
              <a:rPr lang="vi-VN" sz="2500">
                <a:effectLst/>
                <a:ea typeface="Arial" panose="020B0604020202020204" pitchFamily="34" charset="0"/>
              </a:rPr>
              <a:t>: normalization, augmentation, partitioning into training (80%) and testing (20%) sets.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500" b="1">
                <a:effectLst/>
                <a:ea typeface="Arial" panose="020B0604020202020204" pitchFamily="34" charset="0"/>
              </a:rPr>
              <a:t>Model Architectures: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ffectLst/>
                <a:ea typeface="Arial" panose="020B0604020202020204" pitchFamily="34" charset="0"/>
              </a:rPr>
              <a:t>CNN: Convolutional, pooling, and fully connected layers</a:t>
            </a:r>
            <a:endParaRPr lang="vi-VN" sz="2500">
              <a:ea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ffectLst/>
                <a:ea typeface="Arial" panose="020B0604020202020204" pitchFamily="34" charset="0"/>
              </a:rPr>
              <a:t>MobileNet: Depthwise separable convolutions for efficiency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ffectLst/>
                <a:ea typeface="Arial" panose="020B0604020202020204" pitchFamily="34" charset="0"/>
              </a:rPr>
              <a:t>EfficientNet: Compound scaling for balanced performance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ffectLst/>
                <a:ea typeface="Arial" panose="020B0604020202020204" pitchFamily="34" charset="0"/>
              </a:rPr>
              <a:t>Transformer: Multi-head self-attention for global dependencies</a:t>
            </a:r>
            <a:endParaRPr lang="vi-VN" sz="2500" b="1">
              <a:solidFill>
                <a:srgbClr val="FF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86A33-7BAE-6B3E-8EA6-4B6001783713}"/>
              </a:ext>
            </a:extLst>
          </p:cNvPr>
          <p:cNvSpPr/>
          <p:nvPr/>
        </p:nvSpPr>
        <p:spPr>
          <a:xfrm>
            <a:off x="732133" y="1243577"/>
            <a:ext cx="1423447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1F09B-6329-A24B-007B-2CA295F7E1CD}"/>
              </a:ext>
            </a:extLst>
          </p:cNvPr>
          <p:cNvSpPr/>
          <p:nvPr/>
        </p:nvSpPr>
        <p:spPr>
          <a:xfrm>
            <a:off x="2728279" y="1243577"/>
            <a:ext cx="2988294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94483-E1F8-A223-8DB4-802048BC312C}"/>
              </a:ext>
            </a:extLst>
          </p:cNvPr>
          <p:cNvSpPr/>
          <p:nvPr/>
        </p:nvSpPr>
        <p:spPr>
          <a:xfrm>
            <a:off x="2855148" y="2768363"/>
            <a:ext cx="1274976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Train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1EB8-D5CB-4C90-8DC8-B79A29F2DC0A}"/>
              </a:ext>
            </a:extLst>
          </p:cNvPr>
          <p:cNvSpPr/>
          <p:nvPr/>
        </p:nvSpPr>
        <p:spPr>
          <a:xfrm>
            <a:off x="4313551" y="2784859"/>
            <a:ext cx="1163425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Test 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F99B1-6328-A9F8-D62D-08DF281F3732}"/>
              </a:ext>
            </a:extLst>
          </p:cNvPr>
          <p:cNvCxnSpPr>
            <a:cxnSpLocks/>
          </p:cNvCxnSpPr>
          <p:nvPr/>
        </p:nvCxnSpPr>
        <p:spPr>
          <a:xfrm>
            <a:off x="2200907" y="1570103"/>
            <a:ext cx="5273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0D68E-8FBF-54D7-01FF-5A61E25B0115}"/>
              </a:ext>
            </a:extLst>
          </p:cNvPr>
          <p:cNvCxnSpPr>
            <a:cxnSpLocks/>
          </p:cNvCxnSpPr>
          <p:nvPr/>
        </p:nvCxnSpPr>
        <p:spPr>
          <a:xfrm>
            <a:off x="4270346" y="1832609"/>
            <a:ext cx="0" cy="810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E98DC-9150-8689-8F65-F3A0F72FD34A}"/>
              </a:ext>
            </a:extLst>
          </p:cNvPr>
          <p:cNvSpPr/>
          <p:nvPr/>
        </p:nvSpPr>
        <p:spPr>
          <a:xfrm>
            <a:off x="2728278" y="4553017"/>
            <a:ext cx="2988295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Training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60F86-2AB0-8344-CD58-0E8EEA52392B}"/>
              </a:ext>
            </a:extLst>
          </p:cNvPr>
          <p:cNvCxnSpPr>
            <a:cxnSpLocks/>
          </p:cNvCxnSpPr>
          <p:nvPr/>
        </p:nvCxnSpPr>
        <p:spPr>
          <a:xfrm>
            <a:off x="3492636" y="3598680"/>
            <a:ext cx="0" cy="95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72F71-21FE-8544-75A6-EC3691FA7A76}"/>
              </a:ext>
            </a:extLst>
          </p:cNvPr>
          <p:cNvCxnSpPr>
            <a:cxnSpLocks/>
          </p:cNvCxnSpPr>
          <p:nvPr/>
        </p:nvCxnSpPr>
        <p:spPr>
          <a:xfrm>
            <a:off x="4959287" y="3598680"/>
            <a:ext cx="0" cy="9550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52E16-9781-FFBF-6684-15568442018F}"/>
              </a:ext>
            </a:extLst>
          </p:cNvPr>
          <p:cNvSpPr/>
          <p:nvPr/>
        </p:nvSpPr>
        <p:spPr>
          <a:xfrm>
            <a:off x="2728278" y="5859008"/>
            <a:ext cx="2988295" cy="589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ysClr val="windowText" lastClr="000000"/>
                </a:solidFill>
              </a:rPr>
              <a:t>Predict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4DF03-AB6D-BA94-FB49-E26F257BDEB5}"/>
              </a:ext>
            </a:extLst>
          </p:cNvPr>
          <p:cNvCxnSpPr>
            <a:cxnSpLocks/>
          </p:cNvCxnSpPr>
          <p:nvPr/>
        </p:nvCxnSpPr>
        <p:spPr>
          <a:xfrm>
            <a:off x="4950305" y="5141317"/>
            <a:ext cx="5909" cy="71769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C0CCF0-96B3-F120-287A-D2BBA602D5D7}"/>
              </a:ext>
            </a:extLst>
          </p:cNvPr>
          <p:cNvCxnSpPr>
            <a:cxnSpLocks/>
          </p:cNvCxnSpPr>
          <p:nvPr/>
        </p:nvCxnSpPr>
        <p:spPr>
          <a:xfrm flipV="1">
            <a:off x="1487507" y="1917973"/>
            <a:ext cx="0" cy="480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64B707-7FD5-1ABE-6ABA-EA836DF7E312}"/>
              </a:ext>
            </a:extLst>
          </p:cNvPr>
          <p:cNvSpPr txBox="1"/>
          <p:nvPr/>
        </p:nvSpPr>
        <p:spPr>
          <a:xfrm>
            <a:off x="977062" y="21082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A7D5CC-9151-764D-574B-E3C294A5C859}"/>
              </a:ext>
            </a:extLst>
          </p:cNvPr>
          <p:cNvSpPr txBox="1"/>
          <p:nvPr/>
        </p:nvSpPr>
        <p:spPr>
          <a:xfrm>
            <a:off x="2200907" y="11550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6E628-1481-E4C6-5C9B-CF2F0DE315E3}"/>
              </a:ext>
            </a:extLst>
          </p:cNvPr>
          <p:cNvSpPr txBox="1"/>
          <p:nvPr/>
        </p:nvSpPr>
        <p:spPr>
          <a:xfrm>
            <a:off x="4270346" y="19600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17337B-F7BC-84D9-3025-C17C581C736F}"/>
              </a:ext>
            </a:extLst>
          </p:cNvPr>
          <p:cNvSpPr txBox="1"/>
          <p:nvPr/>
        </p:nvSpPr>
        <p:spPr>
          <a:xfrm>
            <a:off x="3025842" y="38096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4CCB1-EC8D-431A-936C-5B44BEC64F96}"/>
              </a:ext>
            </a:extLst>
          </p:cNvPr>
          <p:cNvSpPr txBox="1"/>
          <p:nvPr/>
        </p:nvSpPr>
        <p:spPr>
          <a:xfrm>
            <a:off x="4522022" y="38252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A4589-7E24-83F6-F858-6F2C2D711EDE}"/>
              </a:ext>
            </a:extLst>
          </p:cNvPr>
          <p:cNvSpPr txBox="1"/>
          <p:nvPr/>
        </p:nvSpPr>
        <p:spPr>
          <a:xfrm>
            <a:off x="4428469" y="52236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(6)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3D10A39-C3F0-B844-34B4-9275030C710B}"/>
              </a:ext>
            </a:extLst>
          </p:cNvPr>
          <p:cNvSpPr txBox="1">
            <a:spLocks/>
          </p:cNvSpPr>
          <p:nvPr/>
        </p:nvSpPr>
        <p:spPr>
          <a:xfrm>
            <a:off x="421739" y="5859008"/>
            <a:ext cx="190585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1500">
                <a:solidFill>
                  <a:srgbClr val="00B0F0"/>
                </a:solidFill>
                <a:latin typeface="+mn-lt"/>
                <a:ea typeface="Arial" panose="020B0604020202020204" pitchFamily="34" charset="0"/>
              </a:rPr>
              <a:t>Fig 3. 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35110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DF311C-8DA7-2774-B9E8-F5AD0C0FE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6"/>
          <a:stretch/>
        </p:blipFill>
        <p:spPr>
          <a:xfrm>
            <a:off x="7593496" y="5433138"/>
            <a:ext cx="3223020" cy="74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Training Accuracy Across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6500191" y="1050355"/>
            <a:ext cx="56918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ffectLst/>
                <a:ea typeface="Arial" panose="020B0604020202020204" pitchFamily="34" charset="0"/>
              </a:rPr>
              <a:t>Training </a:t>
            </a:r>
            <a:r>
              <a:rPr lang="vi-VN" sz="2300">
                <a:effectLst/>
                <a:ea typeface="Arial" panose="020B0604020202020204" pitchFamily="34" charset="0"/>
              </a:rPr>
              <a:t>100 epochs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a typeface="Arial" panose="020B0604020202020204" pitchFamily="34" charset="0"/>
                <a:cs typeface="Arial" panose="020B0604020202020204" pitchFamily="34" charset="0"/>
              </a:rPr>
              <a:t>CNN: 91% </a:t>
            </a:r>
            <a:r>
              <a:rPr lang="vi-VN" sz="2300"/>
              <a:t>Gradual increase in accuracy</a:t>
            </a:r>
            <a:endParaRPr lang="vi-VN" sz="2300" b="1"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ffectLst/>
                <a:ea typeface="Arial" panose="020B0604020202020204" pitchFamily="34" charset="0"/>
                <a:cs typeface="Arial" panose="020B0604020202020204" pitchFamily="34" charset="0"/>
              </a:rPr>
              <a:t>MobileNet: 98% </a:t>
            </a:r>
            <a:r>
              <a:rPr lang="vi-VN" sz="2300"/>
              <a:t>Rapid early-stage accuracy enhancement</a:t>
            </a:r>
            <a:endParaRPr lang="vi-VN" sz="2300" b="1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a typeface="Arial" panose="020B0604020202020204" pitchFamily="34" charset="0"/>
                <a:cs typeface="Arial" panose="020B0604020202020204" pitchFamily="34" charset="0"/>
              </a:rPr>
              <a:t>EfficienNet: 99% </a:t>
            </a:r>
            <a:r>
              <a:rPr lang="vi-VN" sz="2300"/>
              <a:t>High initial accuracy, quickly reaching near-perfect levels</a:t>
            </a:r>
            <a:endParaRPr lang="vi-VN" sz="2300" b="1"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ffectLst/>
                <a:ea typeface="Arial" panose="020B0604020202020204" pitchFamily="34" charset="0"/>
                <a:cs typeface="Arial" panose="020B0604020202020204" pitchFamily="34" charset="0"/>
              </a:rPr>
              <a:t>Transformer: 95% </a:t>
            </a:r>
            <a:r>
              <a:rPr lang="vi-VN" sz="2300"/>
              <a:t>Steady improvement, slower initial start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300" b="1">
                <a:effectLst/>
                <a:ea typeface="Arial" panose="020B0604020202020204" pitchFamily="34" charset="0"/>
                <a:cs typeface="Arial" panose="020B0604020202020204" pitchFamily="34" charset="0"/>
              </a:rPr>
              <a:t>Activation: </a:t>
            </a:r>
            <a:r>
              <a:rPr lang="vi-VN" sz="2300">
                <a:effectLst/>
                <a:ea typeface="Arial" panose="020B0604020202020204" pitchFamily="34" charset="0"/>
                <a:cs typeface="Arial" panose="020B0604020202020204" pitchFamily="34" charset="0"/>
              </a:rPr>
              <a:t>Softmax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CC9E9-EF04-AB57-4FB5-8935E692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8" y="1203553"/>
            <a:ext cx="6056790" cy="46431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14E8F8-30BA-219B-5017-3D731602E5D6}"/>
              </a:ext>
            </a:extLst>
          </p:cNvPr>
          <p:cNvSpPr txBox="1">
            <a:spLocks/>
          </p:cNvSpPr>
          <p:nvPr/>
        </p:nvSpPr>
        <p:spPr>
          <a:xfrm>
            <a:off x="838200" y="5769458"/>
            <a:ext cx="483150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150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 4. </a:t>
            </a:r>
            <a:r>
              <a:rPr lang="vi-VN" sz="150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accuracy progression over 100 epochs for CNN, MobileNet, EfficientNet, and Transformer</a:t>
            </a:r>
            <a:endParaRPr lang="vi-VN" sz="1500">
              <a:solidFill>
                <a:srgbClr val="00B0F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A1D50-FAB6-742D-306B-80C34C3BDE49}"/>
              </a:ext>
            </a:extLst>
          </p:cNvPr>
          <p:cNvSpPr txBox="1"/>
          <p:nvPr/>
        </p:nvSpPr>
        <p:spPr>
          <a:xfrm>
            <a:off x="5536096" y="6241786"/>
            <a:ext cx="6655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where 𝑄, 𝐾, and 𝑉 are the query, key, and value matrices.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Training Accuracy Across Epochs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CC9E9-EF04-AB57-4FB5-8935E692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8" y="1203553"/>
            <a:ext cx="6056790" cy="46431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14E8F8-30BA-219B-5017-3D731602E5D6}"/>
              </a:ext>
            </a:extLst>
          </p:cNvPr>
          <p:cNvSpPr txBox="1">
            <a:spLocks/>
          </p:cNvSpPr>
          <p:nvPr/>
        </p:nvSpPr>
        <p:spPr>
          <a:xfrm>
            <a:off x="838200" y="5769458"/>
            <a:ext cx="483150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150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 4. </a:t>
            </a:r>
            <a:r>
              <a:rPr lang="vi-VN" sz="150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accuracy progression over 100 epochs for CNN, MobileNet, EfficientNet, and Transformer</a:t>
            </a:r>
            <a:endParaRPr lang="vi-VN" sz="1500">
              <a:solidFill>
                <a:srgbClr val="00B0F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6566D8F-4E96-EB87-AD14-E0926151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296" y="1071114"/>
            <a:ext cx="54930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</a:t>
            </a: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shortest training time at 926.32 seconds, attributable to its simpler architecture compared to the others.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Required a considerably longer training duration of 4320 seconds, explained by its deeper architecture and the complexity of its depthwise separable convolutions, which are optimized for mobile devices.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Exhibited the longest training time at 17459.63 seconds due to its intricate architecture, which scales across multiple dimensions, balancing depth, width, and resolution to enhance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vi-VN" alt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Had a training time of 3857 seconds, showcasing its potential through innovative attention mechanisms that effectively capture extensive data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17512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829-528F-7E41-3235-0B1045F3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4"/>
            <a:ext cx="10515600" cy="589032"/>
          </a:xfrm>
        </p:spPr>
        <p:txBody>
          <a:bodyPr>
            <a:noAutofit/>
          </a:bodyPr>
          <a:lstStyle/>
          <a:p>
            <a:pPr algn="ctr"/>
            <a:r>
              <a:rPr lang="vi-VN" sz="4000" b="1">
                <a:effectLst/>
                <a:latin typeface="+mn-lt"/>
                <a:ea typeface="Arial" panose="020B0604020202020204" pitchFamily="34" charset="0"/>
              </a:rPr>
              <a:t>Performance Metrics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E92A-D269-72C5-77CF-3C8EC22BE860}"/>
              </a:ext>
            </a:extLst>
          </p:cNvPr>
          <p:cNvSpPr txBox="1"/>
          <p:nvPr/>
        </p:nvSpPr>
        <p:spPr>
          <a:xfrm>
            <a:off x="6710143" y="1602290"/>
            <a:ext cx="5481857" cy="409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ffectLst/>
                <a:ea typeface="Arial" panose="020B0604020202020204" pitchFamily="34" charset="0"/>
              </a:rPr>
              <a:t>F1-score, Precision, and Recall for each model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EfficientNet</a:t>
            </a:r>
            <a:r>
              <a:rPr lang="vi-VN" sz="2500">
                <a:effectLst/>
                <a:ea typeface="Arial" panose="020B0604020202020204" pitchFamily="34" charset="0"/>
              </a:rPr>
              <a:t>: Highest precision, recall, and F1-score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MobileNet</a:t>
            </a:r>
            <a:r>
              <a:rPr lang="vi-VN" sz="2500">
                <a:effectLst/>
                <a:ea typeface="Arial" panose="020B0604020202020204" pitchFamily="34" charset="0"/>
              </a:rPr>
              <a:t>: Strong performance, balanced metrics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CNN</a:t>
            </a:r>
            <a:r>
              <a:rPr lang="vi-VN" sz="2500">
                <a:effectLst/>
                <a:ea typeface="Arial" panose="020B0604020202020204" pitchFamily="34" charset="0"/>
              </a:rPr>
              <a:t>: Good but not top-performing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500" b="1">
                <a:effectLst/>
                <a:ea typeface="Arial" panose="020B0604020202020204" pitchFamily="34" charset="0"/>
              </a:rPr>
              <a:t>Transformer</a:t>
            </a:r>
            <a:r>
              <a:rPr lang="vi-VN" sz="2500">
                <a:effectLst/>
                <a:ea typeface="Arial" panose="020B0604020202020204" pitchFamily="34" charset="0"/>
              </a:rPr>
              <a:t>: High recall but lower precision and F1-score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6AF99B-F595-2DE5-8668-236447AF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8" y="1461052"/>
            <a:ext cx="6489212" cy="4814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7CACE2-D38F-1929-31C2-A70B82DF2DD2}"/>
              </a:ext>
            </a:extLst>
          </p:cNvPr>
          <p:cNvSpPr txBox="1"/>
          <p:nvPr/>
        </p:nvSpPr>
        <p:spPr>
          <a:xfrm>
            <a:off x="838200" y="6275346"/>
            <a:ext cx="6097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500">
                <a:solidFill>
                  <a:srgbClr val="00B0F0"/>
                </a:solidFill>
                <a:cs typeface="Arial" panose="020B0604020202020204" pitchFamily="34" charset="0"/>
              </a:rPr>
              <a:t>Fig 5. </a:t>
            </a:r>
            <a:r>
              <a:rPr lang="vi-VN" sz="1500">
                <a:solidFill>
                  <a:srgbClr val="00B0F0"/>
                </a:solidFill>
                <a:effectLst/>
                <a:ea typeface="Arial" panose="020B0604020202020204" pitchFamily="34" charset="0"/>
              </a:rPr>
              <a:t>F1-score, Precision, and Recall for each model</a:t>
            </a:r>
            <a:endParaRPr lang="vi-VN" sz="15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2173</Words>
  <Application>Microsoft Office PowerPoint</Application>
  <PresentationFormat>Widescreen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Times New Roman</vt:lpstr>
      <vt:lpstr>Office Theme</vt:lpstr>
      <vt:lpstr>PowerPoint Presentation</vt:lpstr>
      <vt:lpstr>Overview of Breast Cancer</vt:lpstr>
      <vt:lpstr>Objective</vt:lpstr>
      <vt:lpstr>Related Works</vt:lpstr>
      <vt:lpstr>Methodology</vt:lpstr>
      <vt:lpstr>Methodology</vt:lpstr>
      <vt:lpstr>Training Accuracy Across Epochs</vt:lpstr>
      <vt:lpstr>Training Accuracy Across Epochs</vt:lpstr>
      <vt:lpstr>Performance Metrics Comparison</vt:lpstr>
      <vt:lpstr>Test Accuracy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Úc Ngô Văn</dc:creator>
  <cp:lastModifiedBy>Úc Ngô Văn</cp:lastModifiedBy>
  <cp:revision>180</cp:revision>
  <dcterms:created xsi:type="dcterms:W3CDTF">2024-08-07T15:03:25Z</dcterms:created>
  <dcterms:modified xsi:type="dcterms:W3CDTF">2024-08-09T16:00:22Z</dcterms:modified>
</cp:coreProperties>
</file>