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9" r:id="rId2"/>
    <p:sldId id="261" r:id="rId3"/>
    <p:sldId id="262" r:id="rId4"/>
    <p:sldId id="289" r:id="rId5"/>
    <p:sldId id="285" r:id="rId6"/>
    <p:sldId id="270" r:id="rId7"/>
    <p:sldId id="266" r:id="rId8"/>
    <p:sldId id="271" r:id="rId9"/>
    <p:sldId id="288" r:id="rId10"/>
    <p:sldId id="283" r:id="rId11"/>
    <p:sldId id="275" r:id="rId12"/>
    <p:sldId id="286" r:id="rId13"/>
    <p:sldId id="287" r:id="rId14"/>
    <p:sldId id="272" r:id="rId15"/>
    <p:sldId id="277" r:id="rId16"/>
    <p:sldId id="274" r:id="rId17"/>
    <p:sldId id="281" r:id="rId18"/>
    <p:sldId id="280" r:id="rId19"/>
    <p:sldId id="282" r:id="rId20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3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339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21AB7-7F36-41BA-86B4-1F4C3C72FFEA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E63A-8392-4093-B01C-F6B02F6764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41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835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684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886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54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966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673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96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715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056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585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798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895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E63A-8392-4093-B01C-F6B02F6764E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703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9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74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130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772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5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341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839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53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96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10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083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1090-768A-4AC0-A57A-06910B62BFE1}" type="datetimeFigureOut">
              <a:rPr lang="vi-VN" smtClean="0"/>
              <a:t>27/07/2023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2689-AC14-4C2C-B36D-B834552244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49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background with red and yellow text&#10;&#10;Description automatically generated">
            <a:extLst>
              <a:ext uri="{FF2B5EF4-FFF2-40B4-BE49-F238E27FC236}">
                <a16:creationId xmlns:a16="http://schemas.microsoft.com/office/drawing/2014/main" id="{456A5935-9A68-36DE-579D-73C5F3E53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52" y="28733"/>
            <a:ext cx="8481795" cy="1386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2194C6-B45A-4967-BF2C-60F503ED9754}"/>
              </a:ext>
            </a:extLst>
          </p:cNvPr>
          <p:cNvGrpSpPr/>
          <p:nvPr/>
        </p:nvGrpSpPr>
        <p:grpSpPr>
          <a:xfrm>
            <a:off x="2257063" y="4359488"/>
            <a:ext cx="8197577" cy="2062103"/>
            <a:chOff x="2257063" y="4359488"/>
            <a:chExt cx="8197577" cy="20621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295394-1334-EDA4-6224-8A07FA6B9239}"/>
                </a:ext>
              </a:extLst>
            </p:cNvPr>
            <p:cNvSpPr txBox="1"/>
            <p:nvPr/>
          </p:nvSpPr>
          <p:spPr>
            <a:xfrm>
              <a:off x="2257063" y="4359488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>
                  <a:latin typeface="+mj-lt"/>
                </a:rPr>
                <a:t>Authors: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5C1341-199E-DA52-A2BD-FD9B66F04D29}"/>
                </a:ext>
              </a:extLst>
            </p:cNvPr>
            <p:cNvSpPr txBox="1"/>
            <p:nvPr/>
          </p:nvSpPr>
          <p:spPr>
            <a:xfrm>
              <a:off x="3530278" y="4359488"/>
              <a:ext cx="69243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>
                  <a:latin typeface="+mj-lt"/>
                </a:rPr>
                <a:t>Pham Van Quan</a:t>
              </a:r>
              <a:r>
                <a:rPr lang="vi-VN" b="1" baseline="30000">
                  <a:latin typeface="+mj-lt"/>
                </a:rPr>
                <a:t>1</a:t>
              </a:r>
              <a:r>
                <a:rPr lang="vi-VN" b="1">
                  <a:latin typeface="+mj-lt"/>
                </a:rPr>
                <a:t>, Ngo Van Uc</a:t>
              </a:r>
              <a:r>
                <a:rPr lang="vi-VN" b="1" baseline="30000">
                  <a:latin typeface="+mj-lt"/>
                </a:rPr>
                <a:t>1</a:t>
              </a:r>
              <a:r>
                <a:rPr lang="vi-VN" b="1">
                  <a:latin typeface="+mj-lt"/>
                </a:rPr>
                <a:t>,</a:t>
              </a:r>
            </a:p>
            <a:p>
              <a:r>
                <a:rPr lang="vi-VN" b="1">
                  <a:latin typeface="+mj-lt"/>
                </a:rPr>
                <a:t>Do Phuc Hao</a:t>
              </a:r>
              <a:r>
                <a:rPr lang="vi-VN" b="1" baseline="30000">
                  <a:latin typeface="+mj-lt"/>
                </a:rPr>
                <a:t>2,3</a:t>
              </a:r>
              <a:r>
                <a:rPr lang="vi-VN" b="1">
                  <a:latin typeface="+mj-lt"/>
                </a:rPr>
                <a:t>, Nguyen Nang Hung Van</a:t>
              </a:r>
              <a:r>
                <a:rPr lang="vi-VN" b="1" baseline="30000">
                  <a:latin typeface="+mj-lt"/>
                </a:rPr>
                <a:t>4</a:t>
              </a:r>
            </a:p>
            <a:p>
              <a:endParaRPr lang="vi-VN" b="1" baseline="30000">
                <a:latin typeface="+mj-lt"/>
              </a:endParaRPr>
            </a:p>
            <a:p>
              <a:r>
                <a:rPr lang="vi-VN" sz="1500" b="1" i="1" baseline="30000">
                  <a:latin typeface="+mj-lt"/>
                </a:rPr>
                <a:t>1</a:t>
              </a:r>
              <a:r>
                <a:rPr lang="vi-VN" sz="1500" i="1">
                  <a:latin typeface="+mj-lt"/>
                </a:rPr>
                <a:t>   Dong A university, Da Nang, Viet Nam</a:t>
              </a:r>
            </a:p>
            <a:p>
              <a:r>
                <a:rPr lang="vi-VN" sz="1500" b="1" i="1" baseline="30000">
                  <a:latin typeface="+mj-lt"/>
                </a:rPr>
                <a:t>2</a:t>
              </a:r>
              <a:r>
                <a:rPr lang="vi-VN" sz="1500" i="1">
                  <a:latin typeface="+mj-lt"/>
                </a:rPr>
                <a:t>   The Bonch-Bruevich Saint-Petersburg State University of Telecommunications, Saint-                Petersburg, Russian Federation</a:t>
              </a:r>
            </a:p>
            <a:p>
              <a:r>
                <a:rPr lang="vi-VN" sz="1500" b="1" i="1" baseline="30000">
                  <a:latin typeface="+mj-lt"/>
                </a:rPr>
                <a:t>3</a:t>
              </a:r>
              <a:r>
                <a:rPr lang="vi-VN" sz="1500" i="1">
                  <a:latin typeface="+mj-lt"/>
                </a:rPr>
                <a:t>   Da Nang university of Architecture, Da Nang, Viet Nam</a:t>
              </a:r>
            </a:p>
            <a:p>
              <a:r>
                <a:rPr lang="vi-VN" sz="1500" b="1" i="1" baseline="30000">
                  <a:latin typeface="+mj-lt"/>
                </a:rPr>
                <a:t>4</a:t>
              </a:r>
              <a:r>
                <a:rPr lang="vi-VN" sz="1500" i="1">
                  <a:latin typeface="+mj-lt"/>
                </a:rPr>
                <a:t>   Danang University of science and Technology, Da Nang, Viet Nam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625803" y="6386536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E33E08-2C3E-47D0-2011-3626FB2DC1F2}"/>
              </a:ext>
            </a:extLst>
          </p:cNvPr>
          <p:cNvGrpSpPr/>
          <p:nvPr/>
        </p:nvGrpSpPr>
        <p:grpSpPr>
          <a:xfrm>
            <a:off x="0" y="1788160"/>
            <a:ext cx="10972800" cy="2214880"/>
            <a:chOff x="0" y="1788160"/>
            <a:chExt cx="10972800" cy="22148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8935F0-C7EF-9E72-92AF-38BCD16C6F63}"/>
                </a:ext>
              </a:extLst>
            </p:cNvPr>
            <p:cNvSpPr/>
            <p:nvPr/>
          </p:nvSpPr>
          <p:spPr>
            <a:xfrm>
              <a:off x="0" y="2065876"/>
              <a:ext cx="10972800" cy="17780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glow rad="127000">
                <a:srgbClr val="FFC000">
                  <a:alpha val="94000"/>
                </a:srgbClr>
              </a:glow>
              <a:reflection stA="45000" endPos="0" dist="50800" dir="5400000" sy="-100000" algn="bl" rotWithShape="0"/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3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IoT Botnet Detection and Classification using</a:t>
              </a:r>
              <a:endParaRPr lang="vi-V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SG" sz="3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Algorithms</a:t>
              </a:r>
              <a:endParaRPr lang="vi-V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1F520B-3276-2E88-F015-1CC004ED1E09}"/>
                </a:ext>
              </a:extLst>
            </p:cNvPr>
            <p:cNvGrpSpPr/>
            <p:nvPr/>
          </p:nvGrpSpPr>
          <p:grpSpPr>
            <a:xfrm>
              <a:off x="8156515" y="2221356"/>
              <a:ext cx="2816285" cy="1781684"/>
              <a:chOff x="8156515" y="2221356"/>
              <a:chExt cx="2816285" cy="178168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F733D85-63F7-16A6-FC9F-FDD29307FF35}"/>
                  </a:ext>
                </a:extLst>
              </p:cNvPr>
              <p:cNvSpPr/>
              <p:nvPr/>
            </p:nvSpPr>
            <p:spPr>
              <a:xfrm>
                <a:off x="10833231" y="2221356"/>
                <a:ext cx="45719" cy="1589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AE293A-5938-4EAE-B0AD-A47054E02663}"/>
                  </a:ext>
                </a:extLst>
              </p:cNvPr>
              <p:cNvSpPr/>
              <p:nvPr/>
            </p:nvSpPr>
            <p:spPr>
              <a:xfrm flipH="1">
                <a:off x="10714492" y="2413321"/>
                <a:ext cx="45719" cy="1589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F0012D6-2A60-A0B2-796E-4BF84C6FCE48}"/>
                  </a:ext>
                </a:extLst>
              </p:cNvPr>
              <p:cNvSpPr/>
              <p:nvPr/>
            </p:nvSpPr>
            <p:spPr>
              <a:xfrm rot="5400000" flipH="1">
                <a:off x="9541798" y="2249250"/>
                <a:ext cx="45719" cy="28162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BF6041-0084-1400-D6FA-A77491B1E796}"/>
                </a:ext>
              </a:extLst>
            </p:cNvPr>
            <p:cNvGrpSpPr/>
            <p:nvPr/>
          </p:nvGrpSpPr>
          <p:grpSpPr>
            <a:xfrm>
              <a:off x="0" y="1788160"/>
              <a:ext cx="1589719" cy="2214880"/>
              <a:chOff x="0" y="1788160"/>
              <a:chExt cx="1589719" cy="221488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517B0E-4F7E-46F5-C196-809539FED62B}"/>
                  </a:ext>
                </a:extLst>
              </p:cNvPr>
              <p:cNvSpPr/>
              <p:nvPr/>
            </p:nvSpPr>
            <p:spPr>
              <a:xfrm>
                <a:off x="238759" y="1788160"/>
                <a:ext cx="45719" cy="2214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D0433B-9552-371B-5035-D85B283A6F5B}"/>
                  </a:ext>
                </a:extLst>
              </p:cNvPr>
              <p:cNvSpPr/>
              <p:nvPr/>
            </p:nvSpPr>
            <p:spPr>
              <a:xfrm>
                <a:off x="116709" y="1928985"/>
                <a:ext cx="45719" cy="1589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4F7781-026B-4122-6BC4-C43936CC9361}"/>
                  </a:ext>
                </a:extLst>
              </p:cNvPr>
              <p:cNvSpPr/>
              <p:nvPr/>
            </p:nvSpPr>
            <p:spPr>
              <a:xfrm rot="5400000" flipH="1">
                <a:off x="772000" y="1340992"/>
                <a:ext cx="45719" cy="1589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78CF88-7B28-E8D6-391F-2505D0690A4D}"/>
                  </a:ext>
                </a:extLst>
              </p:cNvPr>
              <p:cNvSpPr/>
              <p:nvPr/>
            </p:nvSpPr>
            <p:spPr>
              <a:xfrm rot="5400000" flipH="1">
                <a:off x="470685" y="1779197"/>
                <a:ext cx="45719" cy="9870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9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i="0">
                <a:solidFill>
                  <a:schemeClr val="tx1"/>
                </a:solidFill>
                <a:effectLst/>
                <a:latin typeface="+mj-lt"/>
              </a:rPr>
              <a:t>THE IOT-23 DATASET</a:t>
            </a:r>
            <a:endParaRPr lang="vi-VN" sz="28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7" y="6197953"/>
            <a:ext cx="810228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8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B482B0-F31C-E6A8-09F4-C6F7A4BDB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11"/>
          <a:stretch/>
        </p:blipFill>
        <p:spPr>
          <a:xfrm>
            <a:off x="6024282" y="2883767"/>
            <a:ext cx="3776458" cy="30673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7FD9BE1-0082-8E66-604F-0DBC89D43972}"/>
              </a:ext>
            </a:extLst>
          </p:cNvPr>
          <p:cNvSpPr txBox="1"/>
          <p:nvPr/>
        </p:nvSpPr>
        <p:spPr>
          <a:xfrm>
            <a:off x="6297409" y="5969423"/>
            <a:ext cx="3642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7: 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Lables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task</a:t>
            </a:r>
            <a:endParaRPr lang="vi-V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D3C51C-983A-B74C-CA31-A1A73E03D45E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39176-FB7B-0360-1ACA-0F197F89B15F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1. INTRODUCTION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  <a:latin typeface="+mj-lt"/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 EXPERIMENT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4.  CONCLUSIONS AND FUTURE RESEARCH DIRECTION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F189BF-D32A-E1F5-EB48-4FC2723A9FC7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.1 Proposed model</a:t>
              </a:r>
            </a:p>
            <a:p>
              <a:r>
                <a:rPr lang="vi-VN" b="1">
                  <a:solidFill>
                    <a:schemeClr val="tx1"/>
                  </a:solidFill>
                  <a:latin typeface="+mj-lt"/>
                </a:rPr>
                <a:t>2</a:t>
              </a:r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.2 </a:t>
              </a:r>
              <a:r>
                <a:rPr lang="vi-VN" b="1">
                  <a:solidFill>
                    <a:schemeClr val="tx1"/>
                  </a:solidFill>
                  <a:latin typeface="+mj-lt"/>
                </a:rPr>
                <a:t>The</a:t>
              </a:r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 IoT-23 dataset</a:t>
              </a:r>
            </a:p>
            <a:p>
              <a:r>
                <a:rPr lang="vi-VN" b="0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2.3 Real-time data in network inviroment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07" y="2866474"/>
            <a:ext cx="4572074" cy="1017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08" y="4945873"/>
            <a:ext cx="4480709" cy="100522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3033544" y="3883511"/>
            <a:ext cx="0" cy="1062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2292" y="4208250"/>
            <a:ext cx="14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D9BE1-0082-8E66-604F-0DBC89D43972}"/>
              </a:ext>
            </a:extLst>
          </p:cNvPr>
          <p:cNvSpPr txBox="1"/>
          <p:nvPr/>
        </p:nvSpPr>
        <p:spPr>
          <a:xfrm>
            <a:off x="992623" y="5969423"/>
            <a:ext cx="4336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6: 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Lables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detection task after resample</a:t>
            </a:r>
            <a:endParaRPr lang="vi-V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0923" y="2406078"/>
            <a:ext cx="882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Data Type of Label and Imbalance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9BE1-0082-8E66-604F-0DBC89D43972}"/>
              </a:ext>
            </a:extLst>
          </p:cNvPr>
          <p:cNvSpPr txBox="1"/>
          <p:nvPr/>
        </p:nvSpPr>
        <p:spPr>
          <a:xfrm>
            <a:off x="3699738" y="3794236"/>
            <a:ext cx="1910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Lables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detection task before resample</a:t>
            </a:r>
            <a:endParaRPr lang="vi-V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944AA4-4064-3DA9-A286-1B25014CC8EB}"/>
              </a:ext>
            </a:extLst>
          </p:cNvPr>
          <p:cNvCxnSpPr>
            <a:cxnSpLocks/>
          </p:cNvCxnSpPr>
          <p:nvPr/>
        </p:nvCxnSpPr>
        <p:spPr>
          <a:xfrm>
            <a:off x="8687591" y="2934132"/>
            <a:ext cx="5510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C28821-DAA7-112D-FFF5-2A863DA49B08}"/>
              </a:ext>
            </a:extLst>
          </p:cNvPr>
          <p:cNvCxnSpPr>
            <a:cxnSpLocks/>
          </p:cNvCxnSpPr>
          <p:nvPr/>
        </p:nvCxnSpPr>
        <p:spPr>
          <a:xfrm>
            <a:off x="7330465" y="5740682"/>
            <a:ext cx="628702" cy="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C51A78-2BB8-545E-D64E-452A3C0B18E0}"/>
              </a:ext>
            </a:extLst>
          </p:cNvPr>
          <p:cNvCxnSpPr>
            <a:cxnSpLocks/>
          </p:cNvCxnSpPr>
          <p:nvPr/>
        </p:nvCxnSpPr>
        <p:spPr>
          <a:xfrm>
            <a:off x="7206028" y="3766151"/>
            <a:ext cx="628702" cy="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0EEA5D-3DE9-8025-2F00-8D7FF88019DE}"/>
              </a:ext>
            </a:extLst>
          </p:cNvPr>
          <p:cNvCxnSpPr>
            <a:cxnSpLocks/>
          </p:cNvCxnSpPr>
          <p:nvPr/>
        </p:nvCxnSpPr>
        <p:spPr>
          <a:xfrm>
            <a:off x="7222796" y="4601107"/>
            <a:ext cx="628702" cy="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067323-0707-88D5-0AC4-79607EA05A83}"/>
              </a:ext>
            </a:extLst>
          </p:cNvPr>
          <p:cNvCxnSpPr/>
          <p:nvPr/>
        </p:nvCxnSpPr>
        <p:spPr>
          <a:xfrm flipV="1">
            <a:off x="1331941" y="2981907"/>
            <a:ext cx="0" cy="24818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D0D468-8510-55F0-5233-E821E6A3C2E9}"/>
              </a:ext>
            </a:extLst>
          </p:cNvPr>
          <p:cNvGrpSpPr/>
          <p:nvPr/>
        </p:nvGrpSpPr>
        <p:grpSpPr>
          <a:xfrm>
            <a:off x="996872" y="3597981"/>
            <a:ext cx="827614" cy="809349"/>
            <a:chOff x="5697479" y="3599944"/>
            <a:chExt cx="827614" cy="8093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945982-E7DB-3E1F-7DC4-A7043FEB18CF}"/>
                </a:ext>
              </a:extLst>
            </p:cNvPr>
            <p:cNvSpPr/>
            <p:nvPr/>
          </p:nvSpPr>
          <p:spPr>
            <a:xfrm>
              <a:off x="5793573" y="3671564"/>
              <a:ext cx="458637" cy="481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4" name="Graphic 13" descr="Research outline">
              <a:extLst>
                <a:ext uri="{FF2B5EF4-FFF2-40B4-BE49-F238E27FC236}">
                  <a16:creationId xmlns:a16="http://schemas.microsoft.com/office/drawing/2014/main" id="{B6BFD4B7-C076-2633-30AB-3D7638CDF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7479" y="3599944"/>
              <a:ext cx="827614" cy="809349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 A NETWORK ENVIRONMENT</a:t>
            </a:r>
            <a:endParaRPr lang="vi-VN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6" y="6197953"/>
            <a:ext cx="933433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9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EA146-C95C-82FD-AFF0-54CDEF9C971D}"/>
              </a:ext>
            </a:extLst>
          </p:cNvPr>
          <p:cNvSpPr txBox="1"/>
          <p:nvPr/>
        </p:nvSpPr>
        <p:spPr>
          <a:xfrm>
            <a:off x="1410679" y="259267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>
                <a:latin typeface="+mj-lt"/>
              </a:rPr>
              <a:t>Real-time</a:t>
            </a:r>
          </a:p>
          <a:p>
            <a:pPr algn="ctr"/>
            <a:r>
              <a:rPr lang="vi-VN">
                <a:latin typeface="+mj-lt"/>
              </a:rPr>
              <a:t>data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623008-45A3-BE1F-ECE7-3EA390C9ED61}"/>
              </a:ext>
            </a:extLst>
          </p:cNvPr>
          <p:cNvSpPr/>
          <p:nvPr/>
        </p:nvSpPr>
        <p:spPr>
          <a:xfrm>
            <a:off x="4318537" y="3511913"/>
            <a:ext cx="1460480" cy="868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</a:rPr>
              <a:t>Stream</a:t>
            </a:r>
          </a:p>
          <a:p>
            <a:pPr algn="ctr"/>
            <a:r>
              <a:rPr lang="vi-VN" sz="200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EAB9A3-8201-2C61-3823-B7893766D4D7}"/>
              </a:ext>
            </a:extLst>
          </p:cNvPr>
          <p:cNvGrpSpPr/>
          <p:nvPr/>
        </p:nvGrpSpPr>
        <p:grpSpPr>
          <a:xfrm>
            <a:off x="6327458" y="2656969"/>
            <a:ext cx="1053403" cy="3357220"/>
            <a:chOff x="5279472" y="2938027"/>
            <a:chExt cx="936069" cy="335518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F110864-E95E-EE90-C87E-4F68E925DF15}"/>
                </a:ext>
              </a:extLst>
            </p:cNvPr>
            <p:cNvSpPr/>
            <p:nvPr/>
          </p:nvSpPr>
          <p:spPr>
            <a:xfrm>
              <a:off x="5307767" y="2938027"/>
              <a:ext cx="862991" cy="45234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  <a:latin typeface="+mj-lt"/>
                </a:rPr>
                <a:t>Data-1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C398EBE-F0C9-00D5-9912-C29EE4B5B787}"/>
                </a:ext>
              </a:extLst>
            </p:cNvPr>
            <p:cNvSpPr/>
            <p:nvPr/>
          </p:nvSpPr>
          <p:spPr>
            <a:xfrm>
              <a:off x="5279472" y="4572091"/>
              <a:ext cx="936069" cy="4663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  <a:latin typeface="+mj-lt"/>
                </a:rPr>
                <a:t>Data-3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0F9309-E91A-13E8-96A7-044946AB1C33}"/>
                </a:ext>
              </a:extLst>
            </p:cNvPr>
            <p:cNvSpPr/>
            <p:nvPr/>
          </p:nvSpPr>
          <p:spPr>
            <a:xfrm>
              <a:off x="5291548" y="5772213"/>
              <a:ext cx="871149" cy="5209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  <a:latin typeface="+mj-lt"/>
                </a:rPr>
                <a:t>Data-n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0C3CB51-EB5F-8A92-2ABD-66E5A942E078}"/>
                </a:ext>
              </a:extLst>
            </p:cNvPr>
            <p:cNvSpPr/>
            <p:nvPr/>
          </p:nvSpPr>
          <p:spPr>
            <a:xfrm>
              <a:off x="5299612" y="3756096"/>
              <a:ext cx="871146" cy="5109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  <a:latin typeface="+mj-lt"/>
                </a:rPr>
                <a:t>Data-2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62E85EF-E6E0-74C0-5BE8-C8E08A03E866}"/>
              </a:ext>
            </a:extLst>
          </p:cNvPr>
          <p:cNvSpPr/>
          <p:nvPr/>
        </p:nvSpPr>
        <p:spPr>
          <a:xfrm>
            <a:off x="9241780" y="2669658"/>
            <a:ext cx="1133543" cy="4542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  <a:latin typeface="+mj-lt"/>
              </a:rPr>
              <a:t>Result-1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465A522-8195-0544-2E7E-0AFF0B12BCF8}"/>
              </a:ext>
            </a:extLst>
          </p:cNvPr>
          <p:cNvSpPr/>
          <p:nvPr/>
        </p:nvSpPr>
        <p:spPr>
          <a:xfrm>
            <a:off x="9256508" y="3635234"/>
            <a:ext cx="1148102" cy="4556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</a:rPr>
              <a:t>Result-2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8846BB0-667D-923B-4491-B0348D97D5A0}"/>
              </a:ext>
            </a:extLst>
          </p:cNvPr>
          <p:cNvSpPr/>
          <p:nvPr/>
        </p:nvSpPr>
        <p:spPr>
          <a:xfrm>
            <a:off x="9262474" y="4303617"/>
            <a:ext cx="1125544" cy="4556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  <a:latin typeface="+mj-lt"/>
              </a:rPr>
              <a:t>Result-3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0254C6F-2AE3-E61B-E7C4-1B8E7067D803}"/>
              </a:ext>
            </a:extLst>
          </p:cNvPr>
          <p:cNvSpPr/>
          <p:nvPr/>
        </p:nvSpPr>
        <p:spPr>
          <a:xfrm>
            <a:off x="9319146" y="5554066"/>
            <a:ext cx="1125543" cy="4535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</a:rPr>
              <a:t>Result-n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847AE-C388-213C-A77A-A989D313A33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647697" y="3904979"/>
            <a:ext cx="6554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944AA4-4064-3DA9-A286-1B25014CC8EB}"/>
              </a:ext>
            </a:extLst>
          </p:cNvPr>
          <p:cNvCxnSpPr>
            <a:cxnSpLocks/>
          </p:cNvCxnSpPr>
          <p:nvPr/>
        </p:nvCxnSpPr>
        <p:spPr>
          <a:xfrm>
            <a:off x="3874270" y="3945991"/>
            <a:ext cx="5510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2F87F8-0CAE-6844-B25F-387D1A2E1FF5}"/>
              </a:ext>
            </a:extLst>
          </p:cNvPr>
          <p:cNvCxnSpPr>
            <a:cxnSpLocks/>
            <a:stCxn id="33" idx="6"/>
            <a:endCxn id="34" idx="1"/>
          </p:cNvCxnSpPr>
          <p:nvPr/>
        </p:nvCxnSpPr>
        <p:spPr>
          <a:xfrm flipV="1">
            <a:off x="5779017" y="2883278"/>
            <a:ext cx="580283" cy="1062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9AE782-CFBD-1CA9-68A1-96BC7084D11A}"/>
              </a:ext>
            </a:extLst>
          </p:cNvPr>
          <p:cNvCxnSpPr>
            <a:cxnSpLocks/>
            <a:stCxn id="33" idx="6"/>
            <a:endCxn id="37" idx="1"/>
          </p:cNvCxnSpPr>
          <p:nvPr/>
        </p:nvCxnSpPr>
        <p:spPr>
          <a:xfrm flipV="1">
            <a:off x="5779017" y="3731159"/>
            <a:ext cx="571106" cy="214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39DFC9-36B5-29DF-B965-298646C62687}"/>
              </a:ext>
            </a:extLst>
          </p:cNvPr>
          <p:cNvCxnSpPr>
            <a:cxnSpLocks/>
            <a:stCxn id="33" idx="6"/>
            <a:endCxn id="35" idx="1"/>
          </p:cNvCxnSpPr>
          <p:nvPr/>
        </p:nvCxnSpPr>
        <p:spPr>
          <a:xfrm>
            <a:off x="5779017" y="3945991"/>
            <a:ext cx="548441" cy="579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E89618D-BDF7-7640-2521-F127D221E85F}"/>
              </a:ext>
            </a:extLst>
          </p:cNvPr>
          <p:cNvCxnSpPr>
            <a:cxnSpLocks/>
            <a:stCxn id="33" idx="6"/>
            <a:endCxn id="36" idx="1"/>
          </p:cNvCxnSpPr>
          <p:nvPr/>
        </p:nvCxnSpPr>
        <p:spPr>
          <a:xfrm>
            <a:off x="5779017" y="3945991"/>
            <a:ext cx="562031" cy="180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EE1CAE-359E-9AB4-C721-29EEBC83914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372645" y="2934132"/>
            <a:ext cx="503550" cy="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65C804-94DC-CBD0-9FED-7EDA0CC7022C}"/>
              </a:ext>
            </a:extLst>
          </p:cNvPr>
          <p:cNvCxnSpPr>
            <a:cxnSpLocks/>
          </p:cNvCxnSpPr>
          <p:nvPr/>
        </p:nvCxnSpPr>
        <p:spPr>
          <a:xfrm>
            <a:off x="8491000" y="3775870"/>
            <a:ext cx="77191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2D72D6-4B52-1C4F-21B9-8E3F7CD46444}"/>
              </a:ext>
            </a:extLst>
          </p:cNvPr>
          <p:cNvCxnSpPr>
            <a:cxnSpLocks/>
          </p:cNvCxnSpPr>
          <p:nvPr/>
        </p:nvCxnSpPr>
        <p:spPr>
          <a:xfrm>
            <a:off x="8466745" y="4601107"/>
            <a:ext cx="77191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914E4E-3684-995E-CBE2-07937383DEB0}"/>
              </a:ext>
            </a:extLst>
          </p:cNvPr>
          <p:cNvCxnSpPr>
            <a:cxnSpLocks/>
          </p:cNvCxnSpPr>
          <p:nvPr/>
        </p:nvCxnSpPr>
        <p:spPr>
          <a:xfrm>
            <a:off x="8498354" y="5780860"/>
            <a:ext cx="77191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95255E-2546-3AF4-BCFF-52F510575F42}"/>
              </a:ext>
            </a:extLst>
          </p:cNvPr>
          <p:cNvGrpSpPr/>
          <p:nvPr/>
        </p:nvGrpSpPr>
        <p:grpSpPr>
          <a:xfrm>
            <a:off x="7876194" y="2632362"/>
            <a:ext cx="1037221" cy="3393749"/>
            <a:chOff x="6784457" y="2786832"/>
            <a:chExt cx="676326" cy="339374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49BAF4C-CB2A-4C02-6F08-7354F6C6B882}"/>
                </a:ext>
              </a:extLst>
            </p:cNvPr>
            <p:cNvSpPr/>
            <p:nvPr/>
          </p:nvSpPr>
          <p:spPr>
            <a:xfrm>
              <a:off x="6784457" y="2786832"/>
              <a:ext cx="640472" cy="6047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D68FE4F-5090-1440-21B7-32D34DE4F0FC}"/>
                </a:ext>
              </a:extLst>
            </p:cNvPr>
            <p:cNvSpPr/>
            <p:nvPr/>
          </p:nvSpPr>
          <p:spPr>
            <a:xfrm>
              <a:off x="6784457" y="3604900"/>
              <a:ext cx="640472" cy="6047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DB6FC5-C120-FB2A-B110-A48C4B2CC90F}"/>
                </a:ext>
              </a:extLst>
            </p:cNvPr>
            <p:cNvSpPr/>
            <p:nvPr/>
          </p:nvSpPr>
          <p:spPr>
            <a:xfrm>
              <a:off x="6784457" y="4422968"/>
              <a:ext cx="640472" cy="514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83261DC-5B78-61D8-A1A3-C01BB65A5CCF}"/>
                </a:ext>
              </a:extLst>
            </p:cNvPr>
            <p:cNvSpPr/>
            <p:nvPr/>
          </p:nvSpPr>
          <p:spPr>
            <a:xfrm>
              <a:off x="6820311" y="5575799"/>
              <a:ext cx="640472" cy="6047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3A5FA7-D733-9CA8-627D-314C75CD437E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85B6B1-9382-9265-663A-BD0845DA601A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1. INTRODUCTION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3. EXPERIMENT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4.  CONCLUSIONS AND FUTURE RESEARCH DIRECTION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B0133E-750A-2B1B-AD25-EA2EF93FA5BB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.1 Proposed model</a:t>
              </a:r>
            </a:p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.2 Introduce IoT-23 dataset</a:t>
              </a:r>
            </a:p>
            <a:p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2.3 Preprocessing data IoT-23</a:t>
              </a:r>
            </a:p>
            <a:p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2.4 Real-time data in network inviroment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2A9E5E-93E8-4139-A987-C10672AB88EB}"/>
              </a:ext>
            </a:extLst>
          </p:cNvPr>
          <p:cNvSpPr txBox="1"/>
          <p:nvPr/>
        </p:nvSpPr>
        <p:spPr>
          <a:xfrm>
            <a:off x="1410679" y="5355108"/>
            <a:ext cx="56491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dirty="0">
                <a:latin typeface="+mj-lt"/>
              </a:rPr>
              <a:t>Data collection and threading into trained models</a:t>
            </a:r>
          </a:p>
          <a:p>
            <a:r>
              <a:rPr lang="vi-VN" sz="2200" b="1" dirty="0">
                <a:latin typeface="+mj-lt"/>
              </a:rPr>
              <a:t>=&gt; real-time results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678749-AE25-BA97-E4B3-7DE8235D2679}"/>
              </a:ext>
            </a:extLst>
          </p:cNvPr>
          <p:cNvSpPr/>
          <p:nvPr/>
        </p:nvSpPr>
        <p:spPr>
          <a:xfrm>
            <a:off x="2303106" y="3438650"/>
            <a:ext cx="1803230" cy="9326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  <a:latin typeface="+mj-lt"/>
              </a:rPr>
              <a:t>data collection</a:t>
            </a:r>
          </a:p>
          <a:p>
            <a:pPr algn="ctr"/>
            <a:r>
              <a:rPr lang="vi-VN" sz="2000" dirty="0">
                <a:solidFill>
                  <a:schemeClr val="tx1"/>
                </a:solidFill>
                <a:latin typeface="+mj-lt"/>
              </a:rPr>
              <a:t>preprocessing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670" y="4384881"/>
            <a:ext cx="1441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. . .</a:t>
            </a:r>
            <a:endParaRPr lang="en-US" sz="6600" dirty="0"/>
          </a:p>
        </p:txBody>
      </p:sp>
      <p:sp>
        <p:nvSpPr>
          <p:cNvPr id="50" name="TextBox 49"/>
          <p:cNvSpPr txBox="1"/>
          <p:nvPr/>
        </p:nvSpPr>
        <p:spPr>
          <a:xfrm>
            <a:off x="4106336" y="6111901"/>
            <a:ext cx="42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Handling Streaming Data in Real-time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2E2651-431F-FB41-1B27-5E4D26833869}"/>
              </a:ext>
            </a:extLst>
          </p:cNvPr>
          <p:cNvSpPr txBox="1"/>
          <p:nvPr/>
        </p:nvSpPr>
        <p:spPr>
          <a:xfrm>
            <a:off x="5609064" y="2904834"/>
            <a:ext cx="5213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echanism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action involves creating multiple decision trees during training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their predictions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more accurate and robust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predictions. (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571418" y="6568115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 dirty="0">
                <a:latin typeface="+mj-lt"/>
              </a:rPr>
              <a:t>Da Nang July 28</a:t>
            </a:r>
            <a:r>
              <a:rPr lang="vi-VN" sz="1500" i="1" baseline="30000" dirty="0">
                <a:latin typeface="+mj-lt"/>
              </a:rPr>
              <a:t>th</a:t>
            </a:r>
            <a:r>
              <a:rPr lang="vi-VN" sz="1500" i="1" dirty="0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LGORITHMS</a:t>
            </a:r>
            <a:endParaRPr lang="vi-V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59"/>
            <a:ext cx="10364992" cy="417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6" y="6480836"/>
            <a:ext cx="933433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10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3A5FA7-D733-9CA8-627D-314C75CD437E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85B6B1-9382-9265-663A-BD0845DA601A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1. INTRODUCTION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3. EXPERIMENT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4.  CONCLUSIONS AND FUTURE RESEARCH DIRECTION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B0133E-750A-2B1B-AD25-EA2EF93FA5BB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.1 Proposed model</a:t>
              </a:r>
            </a:p>
            <a:p>
              <a:r>
                <a:rPr lang="vi-VN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.2 Introduce IoT-23 dataset</a:t>
              </a:r>
            </a:p>
            <a:p>
              <a:r>
                <a:rPr lang="vi-VN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2.3 Preprocessing data IoT-23</a:t>
              </a:r>
            </a:p>
            <a:p>
              <a:r>
                <a:rPr lang="vi-VN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2.4 Real-time data in network inviroment</a:t>
              </a:r>
            </a:p>
            <a:p>
              <a:r>
                <a:rPr lang="vi-VN" b="1" dirty="0">
                  <a:solidFill>
                    <a:schemeClr val="tx1"/>
                  </a:solidFill>
                  <a:latin typeface="+mj-lt"/>
                </a:rPr>
                <a:t>2.5 </a:t>
              </a:r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Algorithms</a:t>
              </a:r>
              <a:endParaRPr lang="vi-V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759A820-3CD7-2F5D-CF59-6B42313861C9}"/>
              </a:ext>
            </a:extLst>
          </p:cNvPr>
          <p:cNvSpPr txBox="1"/>
          <p:nvPr/>
        </p:nvSpPr>
        <p:spPr>
          <a:xfrm>
            <a:off x="2260630" y="2420403"/>
            <a:ext cx="1828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+mj-lt"/>
              </a:rPr>
              <a:t>Decision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200" b="1" dirty="0" smtClean="0">
                <a:latin typeface="+mj-lt"/>
              </a:rPr>
              <a:t>ree</a:t>
            </a:r>
            <a:endParaRPr lang="vi-VN" sz="22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8E21E-E647-F085-A23E-CEE337D1C054}"/>
              </a:ext>
            </a:extLst>
          </p:cNvPr>
          <p:cNvSpPr txBox="1"/>
          <p:nvPr/>
        </p:nvSpPr>
        <p:spPr>
          <a:xfrm>
            <a:off x="570155" y="2917589"/>
            <a:ext cx="4850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action to get the result based on </a:t>
            </a:r>
            <a:r>
              <a:rPr lang="en-SG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selecting </a:t>
            </a:r>
            <a:r>
              <a:rPr lang="en-SG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nodes using the Entropy value</a:t>
            </a:r>
            <a:r>
              <a:rPr lang="en-SG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make </a:t>
            </a:r>
            <a:r>
              <a:rPr lang="en-SG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decisions</a:t>
            </a:r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767398-13F3-43FA-BDD0-3E977623EB1A}"/>
              </a:ext>
            </a:extLst>
          </p:cNvPr>
          <p:cNvCxnSpPr>
            <a:cxnSpLocks/>
          </p:cNvCxnSpPr>
          <p:nvPr/>
        </p:nvCxnSpPr>
        <p:spPr>
          <a:xfrm>
            <a:off x="5496622" y="2904834"/>
            <a:ext cx="0" cy="2904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5B28A2-3127-901C-AB84-E9699E75B24F}"/>
              </a:ext>
            </a:extLst>
          </p:cNvPr>
          <p:cNvSpPr txBox="1"/>
          <p:nvPr/>
        </p:nvSpPr>
        <p:spPr>
          <a:xfrm>
            <a:off x="6969579" y="2420404"/>
            <a:ext cx="2228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+mj-lt"/>
              </a:rPr>
              <a:t>Random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2200" b="1" dirty="0" smtClean="0">
                <a:latin typeface="+mj-lt"/>
              </a:rPr>
              <a:t>orest</a:t>
            </a:r>
            <a:endParaRPr lang="vi-VN" sz="2200" b="1" dirty="0">
              <a:latin typeface="+mj-lt"/>
            </a:endParaRPr>
          </a:p>
        </p:txBody>
      </p:sp>
      <p:pic>
        <p:nvPicPr>
          <p:cNvPr id="19" name="Picture 18" descr="A diagram of a forest&#10;&#10;Description automatically generated">
            <a:extLst>
              <a:ext uri="{FF2B5EF4-FFF2-40B4-BE49-F238E27FC236}">
                <a16:creationId xmlns:a16="http://schemas.microsoft.com/office/drawing/2014/main" id="{4CB19961-BC86-4320-49CA-04F511C92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4" b="10167"/>
          <a:stretch/>
        </p:blipFill>
        <p:spPr>
          <a:xfrm>
            <a:off x="6460399" y="4244055"/>
            <a:ext cx="3510458" cy="2052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44" y="4076492"/>
            <a:ext cx="3733853" cy="20267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97605" y="5798461"/>
            <a:ext cx="270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internet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5741" y="5944174"/>
            <a:ext cx="270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internet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4565" y="6190844"/>
            <a:ext cx="300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Decision Tree Model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0899" y="6253749"/>
            <a:ext cx="300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Random Forest Model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62E2651-431F-FB41-1B27-5E4D26833869}"/>
              </a:ext>
            </a:extLst>
          </p:cNvPr>
          <p:cNvSpPr txBox="1"/>
          <p:nvPr/>
        </p:nvSpPr>
        <p:spPr>
          <a:xfrm>
            <a:off x="5510316" y="2823498"/>
            <a:ext cx="5224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action involves iteratively building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robust model by combining weak learners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(typically decision trees) in an additive manner.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496113" y="655843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 dirty="0">
                <a:latin typeface="+mj-lt"/>
              </a:rPr>
              <a:t>Da Nang July 28</a:t>
            </a:r>
            <a:r>
              <a:rPr lang="vi-VN" sz="1500" i="1" baseline="30000" dirty="0">
                <a:latin typeface="+mj-lt"/>
              </a:rPr>
              <a:t>th</a:t>
            </a:r>
            <a:r>
              <a:rPr lang="vi-VN" sz="1500" i="1" dirty="0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LGORITHMS</a:t>
            </a:r>
            <a:endParaRPr lang="vi-V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59"/>
            <a:ext cx="10322830" cy="417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66200" y="6342298"/>
            <a:ext cx="933433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3A5FA7-D733-9CA8-627D-314C75CD437E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85B6B1-9382-9265-663A-BD0845DA601A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</a:rPr>
                <a:t>1. INTRODUCTION</a:t>
              </a:r>
            </a:p>
            <a:p>
              <a:pPr algn="r"/>
              <a:r>
                <a:rPr lang="vi-VN" sz="1600" b="1" dirty="0">
                  <a:solidFill>
                    <a:schemeClr val="tx1"/>
                  </a:solidFill>
                </a:rPr>
                <a:t>2. PROPOSED MODEL</a:t>
              </a:r>
            </a:p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</a:rPr>
                <a:t>3. EXPERIMENT PERFORMANCE EVALUATION</a:t>
              </a:r>
            </a:p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</a:rPr>
                <a:t>4.  CONCLUSIONS AND FUTURE RESEARCH DIRECTION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B0133E-750A-2B1B-AD25-EA2EF93FA5BB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.1 Proposed model</a:t>
              </a:r>
            </a:p>
            <a:p>
              <a:r>
                <a:rPr lang="vi-VN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.2 Introduce IoT-23 dataset</a:t>
              </a:r>
            </a:p>
            <a:p>
              <a:r>
                <a:rPr lang="vi-VN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2.3 Preprocessing data IoT-23</a:t>
              </a:r>
            </a:p>
            <a:p>
              <a:r>
                <a:rPr lang="vi-VN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2.4 Real-time data in network inviroment</a:t>
              </a:r>
            </a:p>
            <a:p>
              <a:r>
                <a:rPr lang="vi-VN" b="1" dirty="0">
                  <a:solidFill>
                    <a:schemeClr val="tx1"/>
                  </a:solidFill>
                  <a:latin typeface="+mj-lt"/>
                </a:rPr>
                <a:t>2.5 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Algorithms</a:t>
              </a:r>
              <a:endParaRPr lang="vi-VN" b="1" i="0" dirty="0"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759A820-3CD7-2F5D-CF59-6B42313861C9}"/>
              </a:ext>
            </a:extLst>
          </p:cNvPr>
          <p:cNvSpPr txBox="1"/>
          <p:nvPr/>
        </p:nvSpPr>
        <p:spPr>
          <a:xfrm>
            <a:off x="1793239" y="2392611"/>
            <a:ext cx="1828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8E21E-E647-F085-A23E-CEE337D1C054}"/>
              </a:ext>
            </a:extLst>
          </p:cNvPr>
          <p:cNvSpPr txBox="1"/>
          <p:nvPr/>
        </p:nvSpPr>
        <p:spPr>
          <a:xfrm>
            <a:off x="532917" y="2823498"/>
            <a:ext cx="4920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action to get the result based 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nearest K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points.</a:t>
            </a:r>
            <a:endParaRPr lang="en-SG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767398-13F3-43FA-BDD0-3E977623EB1A}"/>
              </a:ext>
            </a:extLst>
          </p:cNvPr>
          <p:cNvCxnSpPr>
            <a:cxnSpLocks/>
          </p:cNvCxnSpPr>
          <p:nvPr/>
        </p:nvCxnSpPr>
        <p:spPr>
          <a:xfrm>
            <a:off x="5464886" y="2937968"/>
            <a:ext cx="0" cy="3064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5B28A2-3127-901C-AB84-E9699E75B24F}"/>
              </a:ext>
            </a:extLst>
          </p:cNvPr>
          <p:cNvSpPr txBox="1"/>
          <p:nvPr/>
        </p:nvSpPr>
        <p:spPr>
          <a:xfrm>
            <a:off x="6988430" y="2428479"/>
            <a:ext cx="2228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+mj-lt"/>
              </a:rPr>
              <a:t>XGBoost</a:t>
            </a:r>
          </a:p>
        </p:txBody>
      </p:sp>
      <p:pic>
        <p:nvPicPr>
          <p:cNvPr id="16" name="Picture 15" descr="A diagram of a neighborhood&#10;&#10;Description automatically generated">
            <a:extLst>
              <a:ext uri="{FF2B5EF4-FFF2-40B4-BE49-F238E27FC236}">
                <a16:creationId xmlns:a16="http://schemas.microsoft.com/office/drawing/2014/main" id="{66A515F7-D088-D631-0A55-1F7BAD3EB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4"/>
          <a:stretch/>
        </p:blipFill>
        <p:spPr>
          <a:xfrm>
            <a:off x="1192006" y="3719053"/>
            <a:ext cx="3031265" cy="2253052"/>
          </a:xfrm>
          <a:prstGeom prst="rect">
            <a:avLst/>
          </a:prstGeom>
        </p:spPr>
      </p:pic>
      <p:pic>
        <p:nvPicPr>
          <p:cNvPr id="17" name="Picture 16" descr="A diagram of a data set&#10;&#10;Description automatically generated">
            <a:extLst>
              <a:ext uri="{FF2B5EF4-FFF2-40B4-BE49-F238E27FC236}">
                <a16:creationId xmlns:a16="http://schemas.microsoft.com/office/drawing/2014/main" id="{051C3E05-197F-1F83-0C59-B106A11C3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59" y="4165420"/>
            <a:ext cx="3301727" cy="21791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20444" y="5848878"/>
            <a:ext cx="270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internet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29946" y="6078758"/>
            <a:ext cx="270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internet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278" y="6047981"/>
            <a:ext cx="300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KNN Model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60" y="6272557"/>
            <a:ext cx="300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XGB Model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i="0">
                <a:solidFill>
                  <a:schemeClr val="tx1"/>
                </a:solidFill>
                <a:effectLst/>
                <a:latin typeface="+mj-lt"/>
              </a:rPr>
              <a:t>EXPERIMENTAL RESULTS</a:t>
            </a:r>
            <a:endParaRPr lang="vi-VN" sz="2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7" y="6197953"/>
            <a:ext cx="933432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2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2AB4A-B1A9-1B4B-59A0-BB2C487BD1C9}"/>
              </a:ext>
            </a:extLst>
          </p:cNvPr>
          <p:cNvSpPr txBox="1"/>
          <p:nvPr/>
        </p:nvSpPr>
        <p:spPr>
          <a:xfrm>
            <a:off x="985519" y="2618554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0">
                <a:effectLst/>
                <a:latin typeface="+mj-lt"/>
              </a:rPr>
              <a:t>Detection of attacks:</a:t>
            </a:r>
            <a:endParaRPr lang="vi-VN" sz="2000" b="1">
              <a:latin typeface="+mj-lt"/>
            </a:endParaRPr>
          </a:p>
        </p:txBody>
      </p:sp>
      <p:pic>
        <p:nvPicPr>
          <p:cNvPr id="8" name="Picture 7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1C2209C-3718-387D-EA49-A9816BBC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42" y="3102670"/>
            <a:ext cx="7345558" cy="271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8F7DD-C113-874C-CEA2-BA031E4EDAB7}"/>
              </a:ext>
            </a:extLst>
          </p:cNvPr>
          <p:cNvSpPr txBox="1"/>
          <p:nvPr/>
        </p:nvSpPr>
        <p:spPr>
          <a:xfrm>
            <a:off x="3194370" y="5812990"/>
            <a:ext cx="474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metrics of </a:t>
            </a:r>
            <a:r>
              <a:rPr lang="vi-V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AE972B-365D-A07C-D308-D7A137A0509B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17ADCE-88A2-EC89-3F48-11F28CFF1CA6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1. INTRODUCTION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2. PROPOSED MODEL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</a:rPr>
                <a:t>3. EXPERIMENT &amp;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4.  CONCLUSIONS AND FUTURE RESEARCH DIRECTION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4455C3-E185-3676-480D-CB5E0AAAF7D1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3.1 Experimental results</a:t>
              </a:r>
            </a:p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3.2 Evaluating the results</a:t>
              </a:r>
              <a:endParaRPr lang="vi-VN" b="0" i="0">
                <a:solidFill>
                  <a:schemeClr val="bg1">
                    <a:lumMod val="85000"/>
                  </a:schemeClr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9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i="0">
                <a:solidFill>
                  <a:schemeClr val="tx1"/>
                </a:solidFill>
                <a:effectLst/>
                <a:latin typeface="+mj-lt"/>
              </a:rPr>
              <a:t>EXPERIMENTAL RESULTS</a:t>
            </a:r>
            <a:endParaRPr lang="vi-VN" sz="2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6" y="6197953"/>
            <a:ext cx="933431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2AB4A-B1A9-1B4B-59A0-BB2C487BD1C9}"/>
              </a:ext>
            </a:extLst>
          </p:cNvPr>
          <p:cNvSpPr txBox="1"/>
          <p:nvPr/>
        </p:nvSpPr>
        <p:spPr>
          <a:xfrm>
            <a:off x="985518" y="2618554"/>
            <a:ext cx="383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0">
                <a:effectLst/>
                <a:latin typeface="+mj-lt"/>
              </a:rPr>
              <a:t>Multi-classification attacks:</a:t>
            </a:r>
            <a:endParaRPr lang="vi-VN" sz="2000" b="1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8F7DD-C113-874C-CEA2-BA031E4EDAB7}"/>
              </a:ext>
            </a:extLst>
          </p:cNvPr>
          <p:cNvSpPr txBox="1"/>
          <p:nvPr/>
        </p:nvSpPr>
        <p:spPr>
          <a:xfrm>
            <a:off x="3525371" y="5880678"/>
            <a:ext cx="474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metrics of </a:t>
            </a:r>
            <a:r>
              <a:rPr lang="vi-V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multi-classification</a:t>
            </a:r>
          </a:p>
        </p:txBody>
      </p:sp>
      <p:pic>
        <p:nvPicPr>
          <p:cNvPr id="9" name="Picture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C4EEBBE4-F0C1-4B93-481E-3A7C7EAC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91" y="3110123"/>
            <a:ext cx="7233920" cy="272670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2C02FDD-8272-3E2D-76A7-EA38DEE2FB42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8482-A099-47B8-1F96-DBA6FBBAF626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1. INTRODUCTION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2. PROPOSED MODEL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</a:rPr>
                <a:t>3. EXPERIMENT &amp;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4.  CONCLUSIONS AND FUTURE RESEARCH DIRECTION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287F2C-2E2B-B5CC-F402-6F6503238121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3.1 Experimental results</a:t>
              </a:r>
            </a:p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3.2 Evaluating the results</a:t>
              </a:r>
              <a:endParaRPr lang="vi-VN" b="0" i="0">
                <a:solidFill>
                  <a:schemeClr val="bg1">
                    <a:lumMod val="85000"/>
                  </a:schemeClr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6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i="0">
                <a:solidFill>
                  <a:schemeClr val="tx1"/>
                </a:solidFill>
                <a:effectLst/>
                <a:latin typeface="+mj-lt"/>
              </a:rPr>
              <a:t>EVALUATING THE RESULTS</a:t>
            </a:r>
            <a:endParaRPr lang="vi-VN" sz="2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6" y="6197953"/>
            <a:ext cx="923273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A82AA-7F0E-3691-8183-9A5B0BE3A5DB}"/>
              </a:ext>
            </a:extLst>
          </p:cNvPr>
          <p:cNvSpPr txBox="1"/>
          <p:nvPr/>
        </p:nvSpPr>
        <p:spPr>
          <a:xfrm>
            <a:off x="857749" y="2525097"/>
            <a:ext cx="9647691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DT and XGB algorithms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algorithms, with DT being a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choice for binary classification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DT excels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in multi-class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DT algorithm exhibits the </a:t>
            </a:r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time performance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suitable for continuous and fast processing in binary classification tasks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in multi-class classification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 is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a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viable option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not shown satisfactory performance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detection and classification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FB0F61-EA32-C7DF-4969-D759ECBFDE40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F5084D-1252-DDB3-B531-C4119A9090C2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1. INTRODUCTION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2. PROPOSED MODEL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</a:rPr>
                <a:t>3. EXPERIMENT &amp;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4.  CONCLUSIONS AND FUTURE RESEARCH DIRECTION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24382D-683D-6A47-E99D-FDAA56084E11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3.1 Experimental results</a:t>
              </a:r>
            </a:p>
            <a:p>
              <a:r>
                <a:rPr lang="vi-VN" b="1">
                  <a:solidFill>
                    <a:schemeClr val="tx1"/>
                  </a:solidFill>
                  <a:latin typeface="+mj-lt"/>
                </a:rPr>
                <a:t>3.2 Evaluating the results</a:t>
              </a:r>
              <a:endParaRPr lang="vi-VN" b="1" i="0"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14" name="Arrow: Right 12">
            <a:extLst>
              <a:ext uri="{FF2B5EF4-FFF2-40B4-BE49-F238E27FC236}">
                <a16:creationId xmlns:a16="http://schemas.microsoft.com/office/drawing/2014/main" id="{0E0E2CDE-EA09-38B1-A751-A156C0A648B4}"/>
              </a:ext>
            </a:extLst>
          </p:cNvPr>
          <p:cNvSpPr/>
          <p:nvPr/>
        </p:nvSpPr>
        <p:spPr>
          <a:xfrm>
            <a:off x="1145823" y="5851418"/>
            <a:ext cx="345127" cy="1955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490950" y="5524128"/>
            <a:ext cx="8726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DT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algorithm with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tasks through evaluation and time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57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>
                <a:solidFill>
                  <a:schemeClr val="tx1"/>
                </a:solidFill>
                <a:latin typeface="+mj-lt"/>
              </a:rPr>
              <a:t>FUTURE RESEARCH</a:t>
            </a:r>
            <a:r>
              <a:rPr lang="en-US" sz="2800" b="1">
                <a:solidFill>
                  <a:schemeClr val="tx1"/>
                </a:solidFill>
                <a:latin typeface="+mj-lt"/>
              </a:rPr>
              <a:t> </a:t>
            </a:r>
            <a:r>
              <a:rPr lang="vi-VN" sz="2800" b="1">
                <a:solidFill>
                  <a:schemeClr val="tx1"/>
                </a:solidFill>
                <a:latin typeface="+mj-lt"/>
              </a:rPr>
              <a:t>DIRECTIONS</a:t>
            </a:r>
            <a:endParaRPr lang="vi-VN" sz="2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7" y="6197953"/>
            <a:ext cx="810228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>
                <a:solidFill>
                  <a:schemeClr val="tx1"/>
                </a:solidFill>
                <a:latin typeface="+mj-lt"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CB75C-0EE4-5834-D67D-982E4EE7BDEB}"/>
              </a:ext>
            </a:extLst>
          </p:cNvPr>
          <p:cNvSpPr txBox="1"/>
          <p:nvPr/>
        </p:nvSpPr>
        <p:spPr>
          <a:xfrm>
            <a:off x="1077259" y="3115888"/>
            <a:ext cx="845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researching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developing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deep learning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AA84B056-8D94-2691-1712-7328633B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094" y="5356659"/>
            <a:ext cx="1071880" cy="10718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5087315-C65D-887B-E9CA-4C598C0C541E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9B7E85-4B79-CAB9-5CC1-C2DE9CCD1C5C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1. INTRODUCTION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3. EXPERIMENT &amp; PERFORMANCE EVALUATION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</a:rPr>
                <a:t>4.  CONCLUSIONS AND FUTURE RESEARCH DIRECTION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561632-C54B-2A48-0D41-A13AA316065A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4.1 </a:t>
              </a:r>
              <a:r>
                <a:rPr lang="en-US" i="0" dirty="0" smtClean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C</a:t>
              </a:r>
              <a:r>
                <a:rPr lang="vi-VN" i="0" dirty="0" smtClean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onclusions</a:t>
              </a:r>
              <a:endParaRPr lang="vi-VN" i="0" dirty="0">
                <a:solidFill>
                  <a:schemeClr val="bg1">
                    <a:lumMod val="85000"/>
                  </a:schemeClr>
                </a:solidFill>
                <a:effectLst/>
                <a:latin typeface="+mj-lt"/>
              </a:endParaRPr>
            </a:p>
            <a:p>
              <a:r>
                <a:rPr lang="vi-VN" b="1" i="0" dirty="0">
                  <a:solidFill>
                    <a:schemeClr val="tx1"/>
                  </a:solidFill>
                  <a:effectLst/>
                  <a:latin typeface="+mj-lt"/>
                </a:rPr>
                <a:t>4.2 Future research directions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8CB75C-0EE4-5834-D67D-982E4EE7BDEB}"/>
              </a:ext>
            </a:extLst>
          </p:cNvPr>
          <p:cNvSpPr txBox="1"/>
          <p:nvPr/>
        </p:nvSpPr>
        <p:spPr>
          <a:xfrm>
            <a:off x="580913" y="4065719"/>
            <a:ext cx="8579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913" y="2635624"/>
            <a:ext cx="11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259" y="4311002"/>
            <a:ext cx="86584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features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the most influence on the results, then train and evaluate the results.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future, we plan 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this dataset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it with other datasets through the best features</a:t>
            </a:r>
          </a:p>
        </p:txBody>
      </p:sp>
    </p:spTree>
    <p:extLst>
      <p:ext uri="{BB962C8B-B14F-4D97-AF65-F5344CB8AC3E}">
        <p14:creationId xmlns:p14="http://schemas.microsoft.com/office/powerpoint/2010/main" val="39649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>
                <a:solidFill>
                  <a:schemeClr val="tx1"/>
                </a:solidFill>
                <a:latin typeface="+mj-lt"/>
              </a:rPr>
              <a:t>CONCLUSIONS</a:t>
            </a:r>
            <a:endParaRPr lang="vi-VN" sz="2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6" y="6197953"/>
            <a:ext cx="914399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6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68A92-4E84-0FB9-BBFF-93BD856418C8}"/>
              </a:ext>
            </a:extLst>
          </p:cNvPr>
          <p:cNvSpPr txBox="1"/>
          <p:nvPr/>
        </p:nvSpPr>
        <p:spPr>
          <a:xfrm>
            <a:off x="627566" y="2452881"/>
            <a:ext cx="966750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Botnet Attacks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doing this research.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the </a:t>
            </a:r>
            <a:r>
              <a:rPr lang="en-S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IoT-23 Dataset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careful </a:t>
            </a:r>
            <a:r>
              <a:rPr lang="en-S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 preparing Detection task and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task.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done the research and given the results. In summary, DT is the algorithm with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both tasks through evaluation and time.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to our results, we also propose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approached in two parts: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dataset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Completed with solid fill">
            <a:extLst>
              <a:ext uri="{FF2B5EF4-FFF2-40B4-BE49-F238E27FC236}">
                <a16:creationId xmlns:a16="http://schemas.microsoft.com/office/drawing/2014/main" id="{48F67866-A59D-6DF4-3429-B8DFA170093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0668" y="5584084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C6152F-1022-0E9A-D1E9-68AF144EE924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789D4D-F3A7-61B8-C784-1B204B2E8736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1. INTRODUCTION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</a:rPr>
                <a:t>3. EXPERIMENT &amp; PERFORMANCE EVALUATION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</a:rPr>
                <a:t>4.  CONCLUSIONS AND FUTURE RESEARCH DIRECTION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8721C-CB4F-C4A0-A25B-01CF511C995C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b="1" i="0" dirty="0">
                  <a:solidFill>
                    <a:schemeClr val="tx1"/>
                  </a:solidFill>
                  <a:effectLst/>
                  <a:latin typeface="+mj-lt"/>
                </a:rPr>
                <a:t>4.1 </a:t>
              </a:r>
              <a:r>
                <a:rPr lang="en-US" b="1" i="0" dirty="0" smtClean="0">
                  <a:solidFill>
                    <a:schemeClr val="tx1"/>
                  </a:solidFill>
                  <a:effectLst/>
                  <a:latin typeface="+mj-lt"/>
                </a:rPr>
                <a:t>C</a:t>
              </a:r>
              <a:r>
                <a:rPr lang="vi-VN" b="1" i="0" dirty="0" smtClean="0">
                  <a:solidFill>
                    <a:schemeClr val="tx1"/>
                  </a:solidFill>
                  <a:effectLst/>
                  <a:latin typeface="+mj-lt"/>
                </a:rPr>
                <a:t>onclusions</a:t>
              </a:r>
              <a:endParaRPr lang="vi-VN" b="1" i="0" dirty="0">
                <a:solidFill>
                  <a:schemeClr val="tx1"/>
                </a:solidFill>
                <a:effectLst/>
                <a:latin typeface="+mj-lt"/>
              </a:endParaRPr>
            </a:p>
            <a:p>
              <a:r>
                <a:rPr lang="vi-VN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4.2 Future research directions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0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BBF9D1-A712-E28D-0266-E766F03A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36" y="0"/>
            <a:ext cx="10976836" cy="503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15837-F929-8702-366E-78D03E045D49}"/>
              </a:ext>
            </a:extLst>
          </p:cNvPr>
          <p:cNvSpPr txBox="1"/>
          <p:nvPr/>
        </p:nvSpPr>
        <p:spPr>
          <a:xfrm>
            <a:off x="3677920" y="5598160"/>
            <a:ext cx="410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+mj-lt"/>
              </a:rPr>
              <a:t>THANKS FOR LISTENING!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E6A0F-8A81-636F-DAD2-A77BC5D2819B}"/>
              </a:ext>
            </a:extLst>
          </p:cNvPr>
          <p:cNvSpPr/>
          <p:nvPr/>
        </p:nvSpPr>
        <p:spPr>
          <a:xfrm>
            <a:off x="0" y="4852014"/>
            <a:ext cx="10972800" cy="461665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95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background with red and yellow text&#10;&#10;Description automatically generated">
            <a:extLst>
              <a:ext uri="{FF2B5EF4-FFF2-40B4-BE49-F238E27FC236}">
                <a16:creationId xmlns:a16="http://schemas.microsoft.com/office/drawing/2014/main" id="{456A5935-9A68-36DE-579D-73C5F3E53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52" y="28733"/>
            <a:ext cx="8481795" cy="1386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>
                <a:solidFill>
                  <a:schemeClr val="tx1"/>
                </a:solidFill>
                <a:latin typeface="+mj-lt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71600" lvl="2" indent="-457200">
              <a:spcAft>
                <a:spcPts val="600"/>
              </a:spcAft>
              <a:buAutoNum type="arabicPeriod"/>
            </a:pPr>
            <a:r>
              <a:rPr lang="vi-VN" sz="2400" b="1" dirty="0" smtClean="0">
                <a:solidFill>
                  <a:schemeClr val="tx1"/>
                </a:solidFill>
                <a:latin typeface="+mj-lt"/>
              </a:rPr>
              <a:t>INTRODUCTION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  <a:p>
            <a:pPr marL="2171700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 </a:t>
            </a:r>
            <a:endParaRPr lang="vi-VN" sz="2400" b="1" dirty="0">
              <a:solidFill>
                <a:schemeClr val="tx1"/>
              </a:solidFill>
              <a:latin typeface="+mj-lt"/>
            </a:endParaRPr>
          </a:p>
          <a:p>
            <a:pPr marL="2171700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vi-V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r>
              <a:rPr lang="vi-VN" sz="2400" b="1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vi-VN" sz="2400" b="1" dirty="0">
                <a:solidFill>
                  <a:schemeClr val="tx1"/>
                </a:solidFill>
                <a:latin typeface="+mj-lt"/>
              </a:rPr>
              <a:t>. PROPOSED </a:t>
            </a:r>
            <a:r>
              <a:rPr lang="vi-VN" sz="2400" b="1" dirty="0" smtClean="0">
                <a:solidFill>
                  <a:schemeClr val="tx1"/>
                </a:solidFill>
                <a:latin typeface="+mj-lt"/>
              </a:rPr>
              <a:t>MODEL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  <a:p>
            <a:pPr marL="2171700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rocessing dataset</a:t>
            </a:r>
            <a:endParaRPr lang="vi-V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r>
              <a:rPr lang="vi-VN" sz="2400" b="1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vi-VN" sz="2400" b="1" dirty="0">
                <a:solidFill>
                  <a:schemeClr val="tx1"/>
                </a:solidFill>
                <a:latin typeface="+mj-lt"/>
              </a:rPr>
              <a:t>. EXPERIMENT AND PERFORMANCE EVALUATION</a:t>
            </a:r>
          </a:p>
          <a:p>
            <a:pPr marL="2171700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esults of experiments</a:t>
            </a:r>
            <a:endParaRPr lang="vi-V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and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iscuss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vi-V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vi-V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lang="vi-V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r>
              <a:rPr lang="vi-VN" sz="2400" b="1" dirty="0">
                <a:solidFill>
                  <a:schemeClr val="tx1"/>
                </a:solidFill>
                <a:latin typeface="+mj-lt"/>
              </a:rPr>
              <a:t>4. </a:t>
            </a:r>
            <a:r>
              <a:rPr lang="vi-VN" sz="2400" b="1" dirty="0" smtClean="0">
                <a:solidFill>
                  <a:schemeClr val="tx1"/>
                </a:solidFill>
                <a:latin typeface="+mj-lt"/>
              </a:rPr>
              <a:t>FUTURE </a:t>
            </a:r>
            <a:r>
              <a:rPr lang="vi-VN" sz="2400" b="1" dirty="0">
                <a:solidFill>
                  <a:schemeClr val="tx1"/>
                </a:solidFill>
                <a:latin typeface="+mj-lt"/>
              </a:rPr>
              <a:t>RESEARCH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400" b="1" dirty="0" smtClean="0">
                <a:solidFill>
                  <a:schemeClr val="tx1"/>
                </a:solidFill>
                <a:latin typeface="+mj-lt"/>
              </a:rPr>
              <a:t>DIRECTIONS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CONCLUSIONS</a:t>
            </a: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60716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vi-V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172122" y="2481766"/>
            <a:ext cx="10693101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47EEB-F109-CF19-C6B0-5BEA63CF0C63}"/>
              </a:ext>
            </a:extLst>
          </p:cNvPr>
          <p:cNvSpPr txBox="1"/>
          <p:nvPr/>
        </p:nvSpPr>
        <p:spPr>
          <a:xfrm>
            <a:off x="4882871" y="2623868"/>
            <a:ext cx="53474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 report by the security firm McAfee, there are about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150,000 cyberattacks per day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these, about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attacks 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0E2CDE-EA09-38B1-A751-A156C0A648B4}"/>
              </a:ext>
            </a:extLst>
          </p:cNvPr>
          <p:cNvSpPr/>
          <p:nvPr/>
        </p:nvSpPr>
        <p:spPr>
          <a:xfrm>
            <a:off x="4896878" y="4634667"/>
            <a:ext cx="345127" cy="23317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3C3BE-B6F4-C56D-0D82-E31309704754}"/>
              </a:ext>
            </a:extLst>
          </p:cNvPr>
          <p:cNvSpPr txBox="1"/>
          <p:nvPr/>
        </p:nvSpPr>
        <p:spPr>
          <a:xfrm>
            <a:off x="5069441" y="5158078"/>
            <a:ext cx="5599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solidFill>
                  <a:srgbClr val="C00000"/>
                </a:solidFill>
                <a:latin typeface="+mj-lt"/>
              </a:rPr>
              <a:t>Challenges in IoT service deployment, information security, threats to users…</a:t>
            </a: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3D0EEDBC-3764-D221-F290-404E4F9E1FCA}"/>
              </a:ext>
            </a:extLst>
          </p:cNvPr>
          <p:cNvSpPr/>
          <p:nvPr/>
        </p:nvSpPr>
        <p:spPr>
          <a:xfrm rot="5400000">
            <a:off x="10136602" y="5072984"/>
            <a:ext cx="618177" cy="447040"/>
          </a:xfrm>
          <a:prstGeom prst="utur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268FA64A-438F-8693-51C7-35C2C1A8C0DA}"/>
              </a:ext>
            </a:extLst>
          </p:cNvPr>
          <p:cNvSpPr/>
          <p:nvPr/>
        </p:nvSpPr>
        <p:spPr>
          <a:xfrm>
            <a:off x="0" y="6383617"/>
            <a:ext cx="810228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pic>
        <p:nvPicPr>
          <p:cNvPr id="22" name="Picture 21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7804C6E-3241-AEF9-C6AB-1A3EE8E49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5" y="2685297"/>
            <a:ext cx="4387033" cy="338287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EC32DF-97B2-0CFC-AEFF-F9CD3250A612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0BCED6-00AA-DF4E-C5AE-E5872EB46419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 b="1" dirty="0">
                  <a:solidFill>
                    <a:schemeClr val="tx1"/>
                  </a:solidFill>
                  <a:latin typeface="+mj-lt"/>
                </a:rPr>
                <a:t>1. INTRODUCTION</a:t>
              </a:r>
            </a:p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2. PROPOSED MODEL</a:t>
              </a:r>
            </a:p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 EXPERIMENT PERFORMANCE EVALUATION</a:t>
              </a:r>
            </a:p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4. </a:t>
              </a:r>
              <a:r>
                <a:rPr lang="vi-VN" sz="16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FUTURE </a:t>
              </a:r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RESEARCH </a:t>
              </a:r>
              <a:r>
                <a:rPr lang="vi-VN" sz="16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DIRECTION</a:t>
              </a:r>
              <a:r>
                <a:rPr lang="en-US" sz="16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 </a:t>
              </a:r>
              <a:r>
                <a:rPr lang="en-US" sz="1600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CONCLUSIONS</a:t>
              </a:r>
              <a:endParaRPr lang="vi-VN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AA7571-3B84-8717-4D66-C50D498FE52B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b="1" i="0" dirty="0">
                  <a:solidFill>
                    <a:schemeClr val="tx1"/>
                  </a:solidFill>
                  <a:effectLst/>
                  <a:latin typeface="+mj-lt"/>
                </a:rPr>
                <a:t>1.1 </a:t>
              </a:r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Motivation</a:t>
              </a:r>
              <a:endParaRPr lang="vi-V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vi-VN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1.2 Research Objective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102261-B39B-F88A-AE0C-BCD5846C635F}"/>
              </a:ext>
            </a:extLst>
          </p:cNvPr>
          <p:cNvSpPr txBox="1"/>
          <p:nvPr/>
        </p:nvSpPr>
        <p:spPr>
          <a:xfrm>
            <a:off x="5286231" y="4517739"/>
            <a:ext cx="5843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+mj-lt"/>
              </a:rPr>
              <a:t>Common</a:t>
            </a:r>
            <a:r>
              <a:rPr lang="vi-VN" sz="2200" dirty="0">
                <a:latin typeface="+mj-lt"/>
              </a:rPr>
              <a:t> and </a:t>
            </a:r>
            <a:r>
              <a:rPr lang="vi-VN" sz="2200" b="1" dirty="0">
                <a:latin typeface="+mj-lt"/>
              </a:rPr>
              <a:t>sophisticated</a:t>
            </a:r>
            <a:r>
              <a:rPr lang="vi-VN" sz="2200" dirty="0">
                <a:latin typeface="+mj-lt"/>
              </a:rPr>
              <a:t> </a:t>
            </a:r>
            <a:r>
              <a:rPr lang="vi-VN" sz="2200" dirty="0" smtClean="0">
                <a:latin typeface="+mj-lt"/>
              </a:rPr>
              <a:t>cyber </a:t>
            </a:r>
            <a:r>
              <a:rPr lang="vi-VN" sz="2200" dirty="0">
                <a:latin typeface="+mj-lt"/>
              </a:rPr>
              <a:t>attacks</a:t>
            </a:r>
            <a:endParaRPr lang="vi-VN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92446" y="6570710"/>
            <a:ext cx="270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internet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4855" y="6101210"/>
            <a:ext cx="300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Botnets Attacks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60716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vi-V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172122" y="2481766"/>
            <a:ext cx="10693101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268FA64A-438F-8693-51C7-35C2C1A8C0DA}"/>
              </a:ext>
            </a:extLst>
          </p:cNvPr>
          <p:cNvSpPr/>
          <p:nvPr/>
        </p:nvSpPr>
        <p:spPr>
          <a:xfrm>
            <a:off x="0" y="6383617"/>
            <a:ext cx="810228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2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EC32DF-97B2-0CFC-AEFF-F9CD3250A612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0BCED6-00AA-DF4E-C5AE-E5872EB46419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 b="1" dirty="0">
                  <a:solidFill>
                    <a:schemeClr val="tx1"/>
                  </a:solidFill>
                  <a:latin typeface="+mj-lt"/>
                </a:rPr>
                <a:t>1. INTRODUCTION</a:t>
              </a:r>
            </a:p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2. PROPOSED MODEL</a:t>
              </a:r>
            </a:p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 EXPERIMENT PERFORMANCE EVALUATION</a:t>
              </a:r>
            </a:p>
            <a:p>
              <a:pPr algn="r"/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4. </a:t>
              </a:r>
              <a:r>
                <a:rPr lang="vi-VN" sz="16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FUTURE </a:t>
              </a:r>
              <a:r>
                <a:rPr lang="vi-VN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RESEARCH </a:t>
              </a:r>
              <a:r>
                <a:rPr lang="vi-VN" sz="16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DIRECTION</a:t>
              </a:r>
              <a:r>
                <a:rPr lang="en-US" sz="16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 </a:t>
              </a:r>
              <a:r>
                <a:rPr lang="en-US" sz="1600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CONCLUSIONS</a:t>
              </a:r>
              <a:endParaRPr lang="vi-VN" sz="16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AA7571-3B84-8717-4D66-C50D498FE52B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1.1 Significance</a:t>
              </a:r>
            </a:p>
            <a:p>
              <a:r>
                <a:rPr lang="vi-VN" b="0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1.2 Research Objective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CBA6B04-C2D9-3444-0416-C3F663BE758B}"/>
              </a:ext>
            </a:extLst>
          </p:cNvPr>
          <p:cNvSpPr/>
          <p:nvPr/>
        </p:nvSpPr>
        <p:spPr>
          <a:xfrm>
            <a:off x="3894617" y="3615048"/>
            <a:ext cx="2699821" cy="17222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traditional security systems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8508" y="3121272"/>
            <a:ext cx="3027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against new attacks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8994" y="5115661"/>
            <a:ext cx="3087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omplex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expensive to deploy and maintain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7468" y="3067206"/>
            <a:ext cx="3584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nflexible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difficult to adapt to new threats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0726" y="4246868"/>
            <a:ext cx="2592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94438" y="5349344"/>
            <a:ext cx="1635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speed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296" y="4091433"/>
            <a:ext cx="240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automate the process</a:t>
            </a:r>
          </a:p>
        </p:txBody>
      </p:sp>
    </p:spTree>
    <p:extLst>
      <p:ext uri="{BB962C8B-B14F-4D97-AF65-F5344CB8AC3E}">
        <p14:creationId xmlns:p14="http://schemas.microsoft.com/office/powerpoint/2010/main" val="3617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vi-V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E215093-9925-F7BD-FF54-188120C4E787}"/>
              </a:ext>
            </a:extLst>
          </p:cNvPr>
          <p:cNvSpPr/>
          <p:nvPr/>
        </p:nvSpPr>
        <p:spPr>
          <a:xfrm>
            <a:off x="52087" y="6197953"/>
            <a:ext cx="810228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3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BA6B04-C2D9-3444-0416-C3F663BE758B}"/>
              </a:ext>
            </a:extLst>
          </p:cNvPr>
          <p:cNvSpPr/>
          <p:nvPr/>
        </p:nvSpPr>
        <p:spPr>
          <a:xfrm>
            <a:off x="3993864" y="3191617"/>
            <a:ext cx="2665119" cy="17222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ML for Cyber Security</a:t>
            </a:r>
            <a:r>
              <a:rPr lang="vi-VN" sz="2000" b="1" dirty="0" smtClean="0"/>
              <a:t>?</a:t>
            </a:r>
            <a:endParaRPr lang="vi-V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D8D4E-3B70-A98C-5057-E95872E69D02}"/>
              </a:ext>
            </a:extLst>
          </p:cNvPr>
          <p:cNvSpPr txBox="1"/>
          <p:nvPr/>
        </p:nvSpPr>
        <p:spPr>
          <a:xfrm>
            <a:off x="1012291" y="2960574"/>
            <a:ext cx="34882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dirty="0">
                <a:latin typeface="+mj-lt"/>
              </a:rPr>
              <a:t>Handling large and complex </a:t>
            </a:r>
            <a:r>
              <a:rPr lang="vi-VN" sz="2200" dirty="0" smtClean="0">
                <a:latin typeface="+mj-lt"/>
              </a:rPr>
              <a:t>data</a:t>
            </a:r>
            <a:endParaRPr lang="vi-VN" sz="22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5BFEB2-CEFC-75F2-7EBC-F2FCDA1A6F60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402CA2-733C-3816-5C09-79CBA50FA4B7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 b="1">
                  <a:solidFill>
                    <a:schemeClr val="tx1"/>
                  </a:solidFill>
                  <a:latin typeface="+mj-lt"/>
                </a:rPr>
                <a:t>1. INTRODUCTION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 EXPERIMENT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4.  CONCLUSIONS AND FUTURE RESEARCH DIRECTION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122F62-5BAC-E61D-7B95-E1ECE2963399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b="1" i="0" dirty="0">
                  <a:solidFill>
                    <a:schemeClr val="tx1"/>
                  </a:solidFill>
                  <a:effectLst/>
                  <a:latin typeface="+mj-lt"/>
                </a:rPr>
                <a:t>1.1 </a:t>
              </a:r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Motivation</a:t>
              </a:r>
              <a:endParaRPr lang="vi-V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BD8D4E-3B70-A98C-5057-E95872E69D02}"/>
              </a:ext>
            </a:extLst>
          </p:cNvPr>
          <p:cNvSpPr txBox="1"/>
          <p:nvPr/>
        </p:nvSpPr>
        <p:spPr>
          <a:xfrm>
            <a:off x="6448144" y="2960573"/>
            <a:ext cx="41357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dirty="0" smtClean="0">
                <a:latin typeface="+mj-lt"/>
              </a:rPr>
              <a:t>Automatically </a:t>
            </a:r>
            <a:r>
              <a:rPr lang="vi-VN" sz="2200" dirty="0">
                <a:latin typeface="+mj-lt"/>
              </a:rPr>
              <a:t>detecting new </a:t>
            </a:r>
            <a:r>
              <a:rPr lang="vi-VN" sz="2200" dirty="0" smtClean="0">
                <a:latin typeface="+mj-lt"/>
              </a:rPr>
              <a:t>attacks</a:t>
            </a:r>
            <a:endParaRPr lang="vi-VN" sz="2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BD8D4E-3B70-A98C-5057-E95872E69D02}"/>
              </a:ext>
            </a:extLst>
          </p:cNvPr>
          <p:cNvSpPr txBox="1"/>
          <p:nvPr/>
        </p:nvSpPr>
        <p:spPr>
          <a:xfrm>
            <a:off x="998026" y="4813169"/>
            <a:ext cx="34192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dirty="0" smtClean="0">
                <a:latin typeface="+mj-lt"/>
              </a:rPr>
              <a:t>High </a:t>
            </a:r>
            <a:r>
              <a:rPr lang="vi-VN" sz="2200" dirty="0">
                <a:latin typeface="+mj-lt"/>
              </a:rPr>
              <a:t>performance and times </a:t>
            </a:r>
            <a:r>
              <a:rPr lang="vi-VN" sz="2200" dirty="0" smtClean="0">
                <a:latin typeface="+mj-lt"/>
              </a:rPr>
              <a:t>saving</a:t>
            </a:r>
            <a:endParaRPr lang="vi-VN" sz="22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BD8D4E-3B70-A98C-5057-E95872E69D02}"/>
              </a:ext>
            </a:extLst>
          </p:cNvPr>
          <p:cNvSpPr txBox="1"/>
          <p:nvPr/>
        </p:nvSpPr>
        <p:spPr>
          <a:xfrm>
            <a:off x="6176593" y="4845248"/>
            <a:ext cx="33036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dirty="0" smtClean="0">
                <a:latin typeface="+mj-lt"/>
              </a:rPr>
              <a:t>Continuous </a:t>
            </a:r>
            <a:r>
              <a:rPr lang="vi-VN" sz="2200" dirty="0">
                <a:latin typeface="+mj-lt"/>
              </a:rPr>
              <a:t>learning and improvement</a:t>
            </a:r>
          </a:p>
          <a:p>
            <a:pPr marL="285750" indent="-285750">
              <a:buFontTx/>
              <a:buChar char="-"/>
            </a:pPr>
            <a:endParaRPr lang="vi-VN" sz="2000" dirty="0">
              <a:latin typeface="+mj-lt"/>
            </a:endParaRPr>
          </a:p>
        </p:txBody>
      </p:sp>
      <p:sp>
        <p:nvSpPr>
          <p:cNvPr id="22" name="Arrow: Right 12">
            <a:extLst>
              <a:ext uri="{FF2B5EF4-FFF2-40B4-BE49-F238E27FC236}">
                <a16:creationId xmlns:a16="http://schemas.microsoft.com/office/drawing/2014/main" id="{0E0E2CDE-EA09-38B1-A751-A156C0A648B4}"/>
              </a:ext>
            </a:extLst>
          </p:cNvPr>
          <p:cNvSpPr/>
          <p:nvPr/>
        </p:nvSpPr>
        <p:spPr>
          <a:xfrm>
            <a:off x="991225" y="5796507"/>
            <a:ext cx="903761" cy="26292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AD6115F4-A3B8-15E3-4916-673E3C20B343}"/>
              </a:ext>
            </a:extLst>
          </p:cNvPr>
          <p:cNvSpPr/>
          <p:nvPr/>
        </p:nvSpPr>
        <p:spPr>
          <a:xfrm>
            <a:off x="2097543" y="5727078"/>
            <a:ext cx="7474909" cy="401783"/>
          </a:xfrm>
          <a:prstGeom prst="roundRect">
            <a:avLst>
              <a:gd name="adj" fmla="val 2615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</a:t>
            </a:r>
            <a:r>
              <a:rPr lang="en-SG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ML </a:t>
            </a:r>
            <a:r>
              <a:rPr lang="vi-V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Cyber Security</a:t>
            </a: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4668" y="3936248"/>
            <a:ext cx="2612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0955" y="3926541"/>
            <a:ext cx="208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70203" y="6470542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>
                <a:latin typeface="+mj-lt"/>
              </a:rPr>
              <a:t>Da Nang July 28</a:t>
            </a:r>
            <a:r>
              <a:rPr lang="vi-VN" sz="1500" i="1" baseline="30000">
                <a:latin typeface="+mj-lt"/>
              </a:rPr>
              <a:t>th</a:t>
            </a:r>
            <a:r>
              <a:rPr lang="vi-VN" sz="1500" i="1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i="0" dirty="0">
                <a:solidFill>
                  <a:schemeClr val="tx1"/>
                </a:solidFill>
                <a:effectLst/>
                <a:latin typeface="+mj-lt"/>
              </a:rPr>
              <a:t>PROPOSED MODEL</a:t>
            </a:r>
            <a:endParaRPr lang="vi-VN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397760"/>
            <a:ext cx="10048240" cy="398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52087" y="6197953"/>
            <a:ext cx="810228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F5C1AA69-DEE3-BF69-6FC2-2C9E2B828388}"/>
              </a:ext>
            </a:extLst>
          </p:cNvPr>
          <p:cNvSpPr/>
          <p:nvPr/>
        </p:nvSpPr>
        <p:spPr>
          <a:xfrm>
            <a:off x="1003122" y="2656390"/>
            <a:ext cx="1408445" cy="102053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chemeClr val="tx1"/>
                </a:solidFill>
                <a:latin typeface="+mj-lt"/>
              </a:rPr>
              <a:t>IoT-23</a:t>
            </a:r>
          </a:p>
          <a:p>
            <a:pPr algn="ctr"/>
            <a:r>
              <a:rPr lang="vi-VN" sz="2000" b="1">
                <a:solidFill>
                  <a:schemeClr val="tx1"/>
                </a:solidFill>
                <a:latin typeface="+mj-lt"/>
              </a:rPr>
              <a:t>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191A5B-6EDC-7B76-35F6-E66D723C5D48}"/>
              </a:ext>
            </a:extLst>
          </p:cNvPr>
          <p:cNvSpPr/>
          <p:nvPr/>
        </p:nvSpPr>
        <p:spPr>
          <a:xfrm>
            <a:off x="842246" y="4110389"/>
            <a:ext cx="1838453" cy="77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chemeClr val="tx1"/>
                </a:solidFill>
                <a:latin typeface="+mj-lt"/>
              </a:rPr>
              <a:t>Data</a:t>
            </a:r>
          </a:p>
          <a:p>
            <a:pPr algn="ctr"/>
            <a:r>
              <a:rPr lang="vi-VN" sz="2000" b="1">
                <a:solidFill>
                  <a:schemeClr val="tx1"/>
                </a:solidFill>
                <a:latin typeface="+mj-lt"/>
              </a:rPr>
              <a:t>preprocessing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76BBA6-195B-1341-B2F0-F8DC2BD83C91}"/>
              </a:ext>
            </a:extLst>
          </p:cNvPr>
          <p:cNvSpPr/>
          <p:nvPr/>
        </p:nvSpPr>
        <p:spPr>
          <a:xfrm>
            <a:off x="3141520" y="4110389"/>
            <a:ext cx="1367555" cy="782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chemeClr val="tx1"/>
                </a:solidFill>
                <a:latin typeface="+mj-lt"/>
              </a:rPr>
              <a:t>Data partition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CAF6E-EC8E-B7C0-335F-D2C840F96CB6}"/>
              </a:ext>
            </a:extLst>
          </p:cNvPr>
          <p:cNvGrpSpPr/>
          <p:nvPr/>
        </p:nvGrpSpPr>
        <p:grpSpPr>
          <a:xfrm>
            <a:off x="4519632" y="3818304"/>
            <a:ext cx="1778899" cy="1361281"/>
            <a:chOff x="5902061" y="4397091"/>
            <a:chExt cx="1778899" cy="1361281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0EA16435-C136-1C22-9202-41896FDF1FD5}"/>
                </a:ext>
              </a:extLst>
            </p:cNvPr>
            <p:cNvSpPr/>
            <p:nvPr/>
          </p:nvSpPr>
          <p:spPr>
            <a:xfrm>
              <a:off x="5902061" y="4482157"/>
              <a:ext cx="355637" cy="1224423"/>
            </a:xfrm>
            <a:prstGeom prst="leftBrace">
              <a:avLst>
                <a:gd name="adj1" fmla="val 3118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7CDB03-3C12-D4B5-8A3C-14EA44EDFCF1}"/>
                </a:ext>
              </a:extLst>
            </p:cNvPr>
            <p:cNvSpPr/>
            <p:nvPr/>
          </p:nvSpPr>
          <p:spPr>
            <a:xfrm>
              <a:off x="6328837" y="4397091"/>
              <a:ext cx="1352123" cy="33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>
                  <a:solidFill>
                    <a:schemeClr val="tx1"/>
                  </a:solidFill>
                  <a:latin typeface="+mj-lt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A21194-E74C-5EC0-D175-B18BFA2DCAE8}"/>
                </a:ext>
              </a:extLst>
            </p:cNvPr>
            <p:cNvSpPr/>
            <p:nvPr/>
          </p:nvSpPr>
          <p:spPr>
            <a:xfrm>
              <a:off x="6328836" y="4924061"/>
              <a:ext cx="1352124" cy="33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>
                  <a:solidFill>
                    <a:schemeClr val="tx1"/>
                  </a:solidFill>
                  <a:latin typeface="+mj-lt"/>
                </a:rPr>
                <a:t>Validation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262C9A-12A1-EC7F-2E49-B4BE2D89C225}"/>
                </a:ext>
              </a:extLst>
            </p:cNvPr>
            <p:cNvSpPr/>
            <p:nvPr/>
          </p:nvSpPr>
          <p:spPr>
            <a:xfrm>
              <a:off x="6328836" y="5428172"/>
              <a:ext cx="1352124" cy="33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>
                  <a:solidFill>
                    <a:schemeClr val="tx1"/>
                  </a:solidFill>
                  <a:latin typeface="+mj-lt"/>
                </a:rPr>
                <a:t>Testing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A151D9-844F-73E4-6532-57E0141698D5}"/>
              </a:ext>
            </a:extLst>
          </p:cNvPr>
          <p:cNvSpPr/>
          <p:nvPr/>
        </p:nvSpPr>
        <p:spPr>
          <a:xfrm>
            <a:off x="7380618" y="3693786"/>
            <a:ext cx="1155438" cy="155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chemeClr val="tx1"/>
                </a:solidFill>
                <a:latin typeface="+mj-lt"/>
              </a:rPr>
              <a:t>ML: DT, RF, kNN, XGB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C10386-D75C-AA17-F648-00F37947885A}"/>
              </a:ext>
            </a:extLst>
          </p:cNvPr>
          <p:cNvSpPr/>
          <p:nvPr/>
        </p:nvSpPr>
        <p:spPr>
          <a:xfrm>
            <a:off x="9056757" y="3676927"/>
            <a:ext cx="1269473" cy="782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chemeClr val="tx1"/>
                </a:solidFill>
                <a:latin typeface="+mj-lt"/>
              </a:rPr>
              <a:t>Model trained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6362FE1-1AD3-1874-A174-5D9BB5A9A1B7}"/>
              </a:ext>
            </a:extLst>
          </p:cNvPr>
          <p:cNvSpPr/>
          <p:nvPr/>
        </p:nvSpPr>
        <p:spPr>
          <a:xfrm>
            <a:off x="8957499" y="5179585"/>
            <a:ext cx="1467988" cy="782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>
                <a:solidFill>
                  <a:schemeClr val="tx1"/>
                </a:solidFill>
                <a:latin typeface="+mj-lt"/>
              </a:rPr>
              <a:t>Result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43BE1C-1964-1613-475C-824F93623FE1}"/>
              </a:ext>
            </a:extLst>
          </p:cNvPr>
          <p:cNvCxnSpPr>
            <a:cxnSpLocks/>
          </p:cNvCxnSpPr>
          <p:nvPr/>
        </p:nvCxnSpPr>
        <p:spPr>
          <a:xfrm>
            <a:off x="1726429" y="3693786"/>
            <a:ext cx="0" cy="37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F1A25D-6CCD-079B-71DF-98660DE57ADD}"/>
              </a:ext>
            </a:extLst>
          </p:cNvPr>
          <p:cNvCxnSpPr/>
          <p:nvPr/>
        </p:nvCxnSpPr>
        <p:spPr>
          <a:xfrm>
            <a:off x="2692265" y="4476464"/>
            <a:ext cx="467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9F73DB-B307-8246-C52E-77CC16D48563}"/>
              </a:ext>
            </a:extLst>
          </p:cNvPr>
          <p:cNvCxnSpPr>
            <a:cxnSpLocks/>
          </p:cNvCxnSpPr>
          <p:nvPr/>
        </p:nvCxnSpPr>
        <p:spPr>
          <a:xfrm>
            <a:off x="6285862" y="4510374"/>
            <a:ext cx="1082646" cy="0"/>
          </a:xfrm>
          <a:prstGeom prst="straightConnector1">
            <a:avLst/>
          </a:prstGeom>
          <a:ln w="1905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246D5-761E-06FC-1B91-6FEE016A56F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298531" y="3983404"/>
            <a:ext cx="10820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1F2205-6532-239E-AEE1-623D87290B61}"/>
              </a:ext>
            </a:extLst>
          </p:cNvPr>
          <p:cNvCxnSpPr>
            <a:cxnSpLocks/>
          </p:cNvCxnSpPr>
          <p:nvPr/>
        </p:nvCxnSpPr>
        <p:spPr>
          <a:xfrm>
            <a:off x="6285862" y="5013290"/>
            <a:ext cx="1078144" cy="0"/>
          </a:xfrm>
          <a:prstGeom prst="straightConnector1">
            <a:avLst/>
          </a:prstGeom>
          <a:ln w="19050"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421360-D958-8C59-F03E-75636485B928}"/>
              </a:ext>
            </a:extLst>
          </p:cNvPr>
          <p:cNvCxnSpPr/>
          <p:nvPr/>
        </p:nvCxnSpPr>
        <p:spPr>
          <a:xfrm>
            <a:off x="8536545" y="3956591"/>
            <a:ext cx="5147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8DF88D-6357-434F-BEDB-CCD552E468E7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691493" y="4459247"/>
            <a:ext cx="1" cy="7203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31EB7C-856E-B916-B648-783C2A0117BA}"/>
              </a:ext>
            </a:extLst>
          </p:cNvPr>
          <p:cNvCxnSpPr/>
          <p:nvPr/>
        </p:nvCxnSpPr>
        <p:spPr>
          <a:xfrm>
            <a:off x="8553477" y="4165436"/>
            <a:ext cx="51473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CAF478-0D3E-9C9F-ABB2-AC96281CC09C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4109BB-8838-553B-194B-7958DF33DF22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1. INTRODUCTION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  <a:latin typeface="+mj-lt"/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 EXPERIMENT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4.  CONCLUSIONS AND FUTURE RESEARCH DIRECTION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F421ED6-0C30-00C4-DBE1-7E57C62C5F2F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b="1">
                  <a:solidFill>
                    <a:schemeClr val="tx1"/>
                  </a:solidFill>
                  <a:latin typeface="+mj-lt"/>
                </a:rPr>
                <a:t>2</a:t>
              </a:r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.1 Proposed model</a:t>
              </a:r>
            </a:p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.2 The IoT-23 dataset</a:t>
              </a:r>
            </a:p>
            <a:p>
              <a:r>
                <a:rPr lang="vi-VN" b="0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2.3 Real-time data in network inviroment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914588" y="5961255"/>
            <a:ext cx="300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Proposed Model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448726" y="6575117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 dirty="0">
                <a:latin typeface="+mj-lt"/>
              </a:rPr>
              <a:t>Da Nang July 28</a:t>
            </a:r>
            <a:r>
              <a:rPr lang="vi-VN" sz="1500" i="1" baseline="30000" dirty="0">
                <a:latin typeface="+mj-lt"/>
              </a:rPr>
              <a:t>th</a:t>
            </a:r>
            <a:r>
              <a:rPr lang="vi-VN" sz="1500" i="1" dirty="0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>
                <a:solidFill>
                  <a:schemeClr val="tx1"/>
                </a:solidFill>
                <a:latin typeface="+mj-lt"/>
              </a:rPr>
              <a:t>THE IoT-23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389665" y="2260105"/>
            <a:ext cx="10193469" cy="4315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-98520" y="6443542"/>
            <a:ext cx="810228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6C83-C89A-5E91-BF02-BFB209DE540F}"/>
              </a:ext>
            </a:extLst>
          </p:cNvPr>
          <p:cNvSpPr txBox="1"/>
          <p:nvPr/>
        </p:nvSpPr>
        <p:spPr>
          <a:xfrm>
            <a:off x="521747" y="2260105"/>
            <a:ext cx="6147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SG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Stratosphere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IoT-23 dataset consists of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captures, 3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almost 300.000.000 records and 20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7EC291-422D-4066-5BB0-5BD7526DA224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DADFF-A31D-1777-2529-231B72CB6947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1. INTRODUCTION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  <a:latin typeface="+mj-lt"/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 EXPERIMENT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4.  CONCLUSIONS AND FUTURE RESEARCH DIRECTION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3F6578-DAB5-4F10-1BEC-6C45DE71C891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.1 Proposed model</a:t>
              </a:r>
            </a:p>
            <a:p>
              <a:r>
                <a:rPr lang="vi-VN" b="1">
                  <a:solidFill>
                    <a:schemeClr val="tx1"/>
                  </a:solidFill>
                  <a:latin typeface="+mj-lt"/>
                </a:rPr>
                <a:t>2</a:t>
              </a:r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.2 </a:t>
              </a:r>
              <a:r>
                <a:rPr lang="vi-VN" b="1">
                  <a:solidFill>
                    <a:schemeClr val="tx1"/>
                  </a:solidFill>
                  <a:latin typeface="+mj-lt"/>
                </a:rPr>
                <a:t>The</a:t>
              </a:r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 IoT-23 dataset</a:t>
              </a:r>
            </a:p>
            <a:p>
              <a:r>
                <a:rPr lang="vi-VN" b="0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2.3 Real-time data in network inviroment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20423-B901-B819-FF01-D59B00D6B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9" r="6751"/>
          <a:stretch/>
        </p:blipFill>
        <p:spPr>
          <a:xfrm>
            <a:off x="985465" y="3632964"/>
            <a:ext cx="3747899" cy="27286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23481C-CC5B-0948-A77F-1DB38B6D1559}"/>
              </a:ext>
            </a:extLst>
          </p:cNvPr>
          <p:cNvSpPr txBox="1"/>
          <p:nvPr/>
        </p:nvSpPr>
        <p:spPr>
          <a:xfrm>
            <a:off x="1043536" y="6270794"/>
            <a:ext cx="3214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attacks types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23" y="2260105"/>
            <a:ext cx="3647071" cy="40653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23481C-CC5B-0948-A77F-1DB38B6D1559}"/>
              </a:ext>
            </a:extLst>
          </p:cNvPr>
          <p:cNvSpPr txBox="1"/>
          <p:nvPr/>
        </p:nvSpPr>
        <p:spPr>
          <a:xfrm>
            <a:off x="7123866" y="6281030"/>
            <a:ext cx="2686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of dataset</a:t>
            </a:r>
            <a:endParaRPr lang="vi-V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data diagnostics&#10;&#10;Description automatically generated">
            <a:extLst>
              <a:ext uri="{FF2B5EF4-FFF2-40B4-BE49-F238E27FC236}">
                <a16:creationId xmlns:a16="http://schemas.microsoft.com/office/drawing/2014/main" id="{8A6B37F0-E558-F0B2-ADCF-6E3FAFC7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6" y="2073800"/>
            <a:ext cx="5018904" cy="42053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266733" y="6602298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 dirty="0">
                <a:latin typeface="+mj-lt"/>
              </a:rPr>
              <a:t>Da Nang July 28</a:t>
            </a:r>
            <a:r>
              <a:rPr lang="vi-VN" sz="1500" i="1" baseline="30000" dirty="0">
                <a:latin typeface="+mj-lt"/>
              </a:rPr>
              <a:t>th</a:t>
            </a:r>
            <a:r>
              <a:rPr lang="vi-VN" sz="1500" i="1" dirty="0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i="0">
                <a:solidFill>
                  <a:schemeClr val="tx1"/>
                </a:solidFill>
                <a:effectLst/>
                <a:latin typeface="+mj-lt"/>
              </a:rPr>
              <a:t>PREPROCESSING DATASET IoT-23</a:t>
            </a:r>
            <a:endParaRPr lang="vi-VN" sz="2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516804" y="2227930"/>
            <a:ext cx="10048240" cy="440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180450" y="6366132"/>
            <a:ext cx="892793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6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8B64-CF6A-AC81-E9EE-8A84D848CA29}"/>
              </a:ext>
            </a:extLst>
          </p:cNvPr>
          <p:cNvGrpSpPr/>
          <p:nvPr/>
        </p:nvGrpSpPr>
        <p:grpSpPr>
          <a:xfrm>
            <a:off x="1" y="-7783"/>
            <a:ext cx="10972800" cy="1428328"/>
            <a:chOff x="1" y="-7783"/>
            <a:chExt cx="10972800" cy="14283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23992D-3D2C-C338-E0E1-5DAF5D24F3D7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1. INTRODUCTION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  <a:latin typeface="+mj-lt"/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 EXPERIMENT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4.  CONCLUSIONS AND FUTURE RESEARCH DIRECTION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49CC93-F6E1-BB89-6D21-B7C13D4EC358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b="1">
                  <a:solidFill>
                    <a:schemeClr val="tx1"/>
                  </a:solidFill>
                  <a:latin typeface="+mj-lt"/>
                </a:rPr>
                <a:t>2</a:t>
              </a:r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.1 Proposed model</a:t>
              </a:r>
            </a:p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.2 The IoT-23 dataset</a:t>
              </a:r>
            </a:p>
            <a:p>
              <a:r>
                <a:rPr lang="vi-VN" b="0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2.3 Real-time data in network inviroment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6043" y="2490260"/>
            <a:ext cx="567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diagnostics and Dataset check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0665" y="3038014"/>
            <a:ext cx="4507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Outlier: Almost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2132" y="4064807"/>
            <a:ext cx="4432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Non-numeric format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0665" y="4813965"/>
            <a:ext cx="443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2132" y="5274378"/>
            <a:ext cx="4432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task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2477" y="6300622"/>
            <a:ext cx="300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Preprocessing Model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98EC0A-040F-A576-0358-B91F071D6416}"/>
              </a:ext>
            </a:extLst>
          </p:cNvPr>
          <p:cNvSpPr/>
          <p:nvPr/>
        </p:nvSpPr>
        <p:spPr>
          <a:xfrm>
            <a:off x="0" y="1504551"/>
            <a:ext cx="109728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CE2F4-EA21-7377-2D7C-F2C8997CAB94}"/>
              </a:ext>
            </a:extLst>
          </p:cNvPr>
          <p:cNvSpPr txBox="1"/>
          <p:nvPr/>
        </p:nvSpPr>
        <p:spPr>
          <a:xfrm>
            <a:off x="8506871" y="6575117"/>
            <a:ext cx="2134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i="1" dirty="0">
                <a:latin typeface="+mj-lt"/>
              </a:rPr>
              <a:t>Da Nang July 28</a:t>
            </a:r>
            <a:r>
              <a:rPr lang="vi-VN" sz="1500" i="1" baseline="30000" dirty="0">
                <a:latin typeface="+mj-lt"/>
              </a:rPr>
              <a:t>th</a:t>
            </a:r>
            <a:r>
              <a:rPr lang="vi-VN" sz="1500" i="1" dirty="0">
                <a:latin typeface="+mj-lt"/>
              </a:rPr>
              <a:t>,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07D55-EA2B-F973-B5BF-59B016554132}"/>
              </a:ext>
            </a:extLst>
          </p:cNvPr>
          <p:cNvSpPr/>
          <p:nvPr/>
        </p:nvSpPr>
        <p:spPr>
          <a:xfrm>
            <a:off x="0" y="1586673"/>
            <a:ext cx="10972800" cy="518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i="0">
                <a:solidFill>
                  <a:schemeClr val="tx1"/>
                </a:solidFill>
                <a:effectLst/>
                <a:latin typeface="+mj-lt"/>
              </a:rPr>
              <a:t>THE IOT-23 DATASET</a:t>
            </a:r>
            <a:endParaRPr lang="vi-VN" sz="2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491E-AC66-D045-27ED-E0C37E2F243E}"/>
              </a:ext>
            </a:extLst>
          </p:cNvPr>
          <p:cNvSpPr/>
          <p:nvPr/>
        </p:nvSpPr>
        <p:spPr>
          <a:xfrm>
            <a:off x="0" y="2141236"/>
            <a:ext cx="10972800" cy="502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6A71-CACE-3532-E8BA-184F6CA17601}"/>
              </a:ext>
            </a:extLst>
          </p:cNvPr>
          <p:cNvSpPr/>
          <p:nvPr/>
        </p:nvSpPr>
        <p:spPr>
          <a:xfrm>
            <a:off x="457201" y="2278221"/>
            <a:ext cx="10048240" cy="4331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vi-VN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DE1B29-2EED-0712-B329-9A68787A968D}"/>
              </a:ext>
            </a:extLst>
          </p:cNvPr>
          <p:cNvSpPr/>
          <p:nvPr/>
        </p:nvSpPr>
        <p:spPr>
          <a:xfrm>
            <a:off x="120478" y="6411849"/>
            <a:ext cx="810228" cy="377164"/>
          </a:xfrm>
          <a:prstGeom prst="chevron">
            <a:avLst>
              <a:gd name="adj" fmla="val 469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7</a:t>
            </a:r>
            <a:endParaRPr lang="vi-VN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3558E-F948-F79F-A9C9-F3572C1C29BF}"/>
              </a:ext>
            </a:extLst>
          </p:cNvPr>
          <p:cNvGrpSpPr/>
          <p:nvPr/>
        </p:nvGrpSpPr>
        <p:grpSpPr>
          <a:xfrm>
            <a:off x="1060774" y="2559546"/>
            <a:ext cx="2794909" cy="3852303"/>
            <a:chOff x="2458538" y="2463242"/>
            <a:chExt cx="2998549" cy="38523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48F5C5-5A76-2445-B36A-79C572EC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538" y="2463242"/>
              <a:ext cx="2998549" cy="38523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B254F4-9613-BEC1-4AFC-F451F24B03EC}"/>
                </a:ext>
              </a:extLst>
            </p:cNvPr>
            <p:cNvSpPr/>
            <p:nvPr/>
          </p:nvSpPr>
          <p:spPr>
            <a:xfrm>
              <a:off x="3720018" y="3033493"/>
              <a:ext cx="628761" cy="16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A9DCA9-225A-D367-38A9-2C25B80E97C3}"/>
                </a:ext>
              </a:extLst>
            </p:cNvPr>
            <p:cNvSpPr/>
            <p:nvPr/>
          </p:nvSpPr>
          <p:spPr>
            <a:xfrm>
              <a:off x="3720015" y="4399999"/>
              <a:ext cx="628761" cy="162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F1EAE2-DFB8-3EF5-F57B-A513B0663717}"/>
                </a:ext>
              </a:extLst>
            </p:cNvPr>
            <p:cNvSpPr/>
            <p:nvPr/>
          </p:nvSpPr>
          <p:spPr>
            <a:xfrm>
              <a:off x="3720017" y="5417770"/>
              <a:ext cx="628761" cy="162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415B78-00F4-A609-7D4A-AE80BC06D714}"/>
                </a:ext>
              </a:extLst>
            </p:cNvPr>
            <p:cNvSpPr/>
            <p:nvPr/>
          </p:nvSpPr>
          <p:spPr>
            <a:xfrm>
              <a:off x="3720016" y="4051264"/>
              <a:ext cx="628761" cy="162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B034C5-A43A-BCE1-A6F5-72E17204AF64}"/>
                </a:ext>
              </a:extLst>
            </p:cNvPr>
            <p:cNvSpPr/>
            <p:nvPr/>
          </p:nvSpPr>
          <p:spPr>
            <a:xfrm>
              <a:off x="3720015" y="4226834"/>
              <a:ext cx="628761" cy="162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101264-DA42-E023-0B06-CB1676C0F1B2}"/>
                </a:ext>
              </a:extLst>
            </p:cNvPr>
            <p:cNvSpPr/>
            <p:nvPr/>
          </p:nvSpPr>
          <p:spPr>
            <a:xfrm>
              <a:off x="3720014" y="3712188"/>
              <a:ext cx="628761" cy="162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33F80E-2469-9BF9-FD25-8E86FA32D342}"/>
                </a:ext>
              </a:extLst>
            </p:cNvPr>
            <p:cNvSpPr/>
            <p:nvPr/>
          </p:nvSpPr>
          <p:spPr>
            <a:xfrm>
              <a:off x="3720014" y="3887037"/>
              <a:ext cx="628761" cy="162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77AFA4-3B0B-E5AC-974F-9AA7316E25CC}"/>
                </a:ext>
              </a:extLst>
            </p:cNvPr>
            <p:cNvSpPr/>
            <p:nvPr/>
          </p:nvSpPr>
          <p:spPr>
            <a:xfrm>
              <a:off x="3720013" y="4576515"/>
              <a:ext cx="628761" cy="162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53281C-F339-132C-40A4-6117F398F83C}"/>
                </a:ext>
              </a:extLst>
            </p:cNvPr>
            <p:cNvSpPr/>
            <p:nvPr/>
          </p:nvSpPr>
          <p:spPr>
            <a:xfrm>
              <a:off x="3720012" y="2859805"/>
              <a:ext cx="628761" cy="16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80351E-C11F-0BD1-531E-EEFB0D7FEBBE}"/>
                </a:ext>
              </a:extLst>
            </p:cNvPr>
            <p:cNvSpPr/>
            <p:nvPr/>
          </p:nvSpPr>
          <p:spPr>
            <a:xfrm>
              <a:off x="3720012" y="3379084"/>
              <a:ext cx="628761" cy="16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19EB9C-75D6-E074-F824-529B50664BE8}"/>
                </a:ext>
              </a:extLst>
            </p:cNvPr>
            <p:cNvSpPr/>
            <p:nvPr/>
          </p:nvSpPr>
          <p:spPr>
            <a:xfrm>
              <a:off x="3720012" y="4752085"/>
              <a:ext cx="628761" cy="16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7C5291-1FF2-F8AB-24FC-6CC76D6B8A9D}"/>
                </a:ext>
              </a:extLst>
            </p:cNvPr>
            <p:cNvSpPr/>
            <p:nvPr/>
          </p:nvSpPr>
          <p:spPr>
            <a:xfrm>
              <a:off x="3720011" y="4916312"/>
              <a:ext cx="628761" cy="16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603815-6A6A-25A1-2C4A-69F14FAD40FA}"/>
                </a:ext>
              </a:extLst>
            </p:cNvPr>
            <p:cNvSpPr/>
            <p:nvPr/>
          </p:nvSpPr>
          <p:spPr>
            <a:xfrm>
              <a:off x="3742871" y="6105581"/>
              <a:ext cx="628761" cy="16256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028298-6C39-5007-31D0-CE5BA3968664}"/>
              </a:ext>
            </a:extLst>
          </p:cNvPr>
          <p:cNvGrpSpPr/>
          <p:nvPr/>
        </p:nvGrpSpPr>
        <p:grpSpPr>
          <a:xfrm>
            <a:off x="1" y="3506"/>
            <a:ext cx="10972800" cy="1428328"/>
            <a:chOff x="1" y="-7783"/>
            <a:chExt cx="10972800" cy="14283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271A5B-98A8-B763-C995-C6A4F805E5FD}"/>
                </a:ext>
              </a:extLst>
            </p:cNvPr>
            <p:cNvSpPr/>
            <p:nvPr/>
          </p:nvSpPr>
          <p:spPr>
            <a:xfrm>
              <a:off x="1" y="0"/>
              <a:ext cx="5415280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1. INTRODUCTION</a:t>
              </a:r>
            </a:p>
            <a:p>
              <a:pPr algn="r"/>
              <a:r>
                <a:rPr lang="vi-VN" sz="1600" b="1">
                  <a:solidFill>
                    <a:schemeClr val="tx1"/>
                  </a:solidFill>
                  <a:latin typeface="+mj-lt"/>
                </a:rPr>
                <a:t>2. PROPOSED MODEL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3. EXPERIMENT PERFORMANCE EVALUATION</a:t>
              </a:r>
            </a:p>
            <a:p>
              <a:pPr algn="r"/>
              <a:r>
                <a:rPr lang="vi-VN" sz="160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4.  CONCLUSIONS AND FUTURE RESEARCH DIRECTION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8D2EDF-6A84-E5C0-42EE-C6930816536A}"/>
                </a:ext>
              </a:extLst>
            </p:cNvPr>
            <p:cNvSpPr/>
            <p:nvPr/>
          </p:nvSpPr>
          <p:spPr>
            <a:xfrm>
              <a:off x="5560665" y="-7783"/>
              <a:ext cx="5412136" cy="142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2</a:t>
              </a:r>
              <a:r>
                <a:rPr lang="vi-VN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.1 Proposed model</a:t>
              </a:r>
            </a:p>
            <a:p>
              <a:r>
                <a:rPr lang="vi-VN" b="1">
                  <a:solidFill>
                    <a:schemeClr val="tx1"/>
                  </a:solidFill>
                  <a:latin typeface="+mj-lt"/>
                </a:rPr>
                <a:t>2</a:t>
              </a:r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.2 </a:t>
              </a:r>
              <a:r>
                <a:rPr lang="vi-VN" b="1">
                  <a:solidFill>
                    <a:schemeClr val="tx1"/>
                  </a:solidFill>
                  <a:latin typeface="+mj-lt"/>
                </a:rPr>
                <a:t>The</a:t>
              </a:r>
              <a:r>
                <a:rPr lang="vi-VN" b="1" i="0">
                  <a:solidFill>
                    <a:schemeClr val="tx1"/>
                  </a:solidFill>
                  <a:effectLst/>
                  <a:latin typeface="+mj-lt"/>
                </a:rPr>
                <a:t> IoT-23 dataset</a:t>
              </a:r>
            </a:p>
            <a:p>
              <a:r>
                <a:rPr lang="vi-VN" b="0" i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</a:rPr>
                <a:t>2.3 Real-time data in network inviroment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2492FF-363E-D28D-78A3-9E5250FF28CA}"/>
              </a:ext>
            </a:extLst>
          </p:cNvPr>
          <p:cNvGrpSpPr/>
          <p:nvPr/>
        </p:nvGrpSpPr>
        <p:grpSpPr>
          <a:xfrm>
            <a:off x="3507306" y="4099736"/>
            <a:ext cx="3078603" cy="1306938"/>
            <a:chOff x="7560061" y="5039757"/>
            <a:chExt cx="3579986" cy="13069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490643-1AD0-9D3B-1828-9F85F2314FBC}"/>
                </a:ext>
              </a:extLst>
            </p:cNvPr>
            <p:cNvGrpSpPr/>
            <p:nvPr/>
          </p:nvGrpSpPr>
          <p:grpSpPr>
            <a:xfrm>
              <a:off x="7560061" y="5516991"/>
              <a:ext cx="3579986" cy="400110"/>
              <a:chOff x="3893107" y="4310585"/>
              <a:chExt cx="3579986" cy="40011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9692ECC-6568-8471-2A21-C8302D242DA6}"/>
                  </a:ext>
                </a:extLst>
              </p:cNvPr>
              <p:cNvSpPr/>
              <p:nvPr/>
            </p:nvSpPr>
            <p:spPr>
              <a:xfrm>
                <a:off x="3893107" y="4345612"/>
                <a:ext cx="405114" cy="2066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3EE28-6317-D66F-CE6F-78AA9CAF91C1}"/>
                  </a:ext>
                </a:extLst>
              </p:cNvPr>
              <p:cNvSpPr txBox="1"/>
              <p:nvPr/>
            </p:nvSpPr>
            <p:spPr>
              <a:xfrm>
                <a:off x="4510715" y="4310585"/>
                <a:ext cx="2962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Amenable be encoding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7BBC89-E3B5-551A-554E-C2EC330C5305}"/>
                </a:ext>
              </a:extLst>
            </p:cNvPr>
            <p:cNvGrpSpPr/>
            <p:nvPr/>
          </p:nvGrpSpPr>
          <p:grpSpPr>
            <a:xfrm>
              <a:off x="7560061" y="5946585"/>
              <a:ext cx="2677777" cy="400110"/>
              <a:chOff x="3893107" y="4819195"/>
              <a:chExt cx="2677777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5E53C0E-6C7F-C176-5554-5A25651DA8AF}"/>
                  </a:ext>
                </a:extLst>
              </p:cNvPr>
              <p:cNvSpPr/>
              <p:nvPr/>
            </p:nvSpPr>
            <p:spPr>
              <a:xfrm>
                <a:off x="3893107" y="4876260"/>
                <a:ext cx="405114" cy="20668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5815D9-5270-E93A-9009-C8EC365F0476}"/>
                  </a:ext>
                </a:extLst>
              </p:cNvPr>
              <p:cNvSpPr txBox="1"/>
              <p:nvPr/>
            </p:nvSpPr>
            <p:spPr>
              <a:xfrm>
                <a:off x="4510715" y="4819195"/>
                <a:ext cx="2060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vi-VN" sz="20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 encoding</a:t>
                </a:r>
                <a:endParaRPr lang="vi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8B3264-A1D0-C531-8E82-A76CCDEE16BA}"/>
                </a:ext>
              </a:extLst>
            </p:cNvPr>
            <p:cNvGrpSpPr/>
            <p:nvPr/>
          </p:nvGrpSpPr>
          <p:grpSpPr>
            <a:xfrm>
              <a:off x="7560061" y="5039757"/>
              <a:ext cx="3150717" cy="400110"/>
              <a:chOff x="3894445" y="3791726"/>
              <a:chExt cx="3150717" cy="4001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0DDC148-0506-F99A-9463-9F30290903C5}"/>
                  </a:ext>
                </a:extLst>
              </p:cNvPr>
              <p:cNvSpPr/>
              <p:nvPr/>
            </p:nvSpPr>
            <p:spPr>
              <a:xfrm>
                <a:off x="3894445" y="3839891"/>
                <a:ext cx="405114" cy="20668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CD194D-6866-30AF-FDFF-1193947E9830}"/>
                  </a:ext>
                </a:extLst>
              </p:cNvPr>
              <p:cNvSpPr txBox="1"/>
              <p:nvPr/>
            </p:nvSpPr>
            <p:spPr>
              <a:xfrm>
                <a:off x="4545072" y="3791726"/>
                <a:ext cx="2500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Cannot be encoded</a:t>
                </a: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125" y="2611656"/>
            <a:ext cx="3467100" cy="38001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93997" y="2240089"/>
            <a:ext cx="5529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data type of feature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3481C-CC5B-0948-A77F-1DB38B6D1559}"/>
              </a:ext>
            </a:extLst>
          </p:cNvPr>
          <p:cNvSpPr txBox="1"/>
          <p:nvPr/>
        </p:nvSpPr>
        <p:spPr>
          <a:xfrm>
            <a:off x="887988" y="6335920"/>
            <a:ext cx="337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before handling</a:t>
            </a:r>
            <a:endParaRPr lang="vi-V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23481C-CC5B-0948-A77F-1DB38B6D1559}"/>
              </a:ext>
            </a:extLst>
          </p:cNvPr>
          <p:cNvSpPr txBox="1"/>
          <p:nvPr/>
        </p:nvSpPr>
        <p:spPr>
          <a:xfrm>
            <a:off x="6819690" y="6338032"/>
            <a:ext cx="324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</a:t>
            </a:r>
            <a:r>
              <a:rPr lang="vi-V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after handling</a:t>
            </a:r>
            <a:endParaRPr lang="vi-V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4546</TotalTime>
  <Words>1487</Words>
  <Application>Microsoft Office PowerPoint</Application>
  <PresentationFormat>Custom</PresentationFormat>
  <Paragraphs>306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Úc Ngô Văn</dc:creator>
  <cp:lastModifiedBy>Admin</cp:lastModifiedBy>
  <cp:revision>810</cp:revision>
  <dcterms:created xsi:type="dcterms:W3CDTF">2023-07-16T14:02:42Z</dcterms:created>
  <dcterms:modified xsi:type="dcterms:W3CDTF">2023-07-27T07:59:32Z</dcterms:modified>
</cp:coreProperties>
</file>