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63" r:id="rId5"/>
    <p:sldId id="264" r:id="rId6"/>
    <p:sldId id="265" r:id="rId7"/>
    <p:sldId id="266" r:id="rId8"/>
    <p:sldId id="267" r:id="rId9"/>
    <p:sldId id="268" r:id="rId10"/>
    <p:sldId id="269" r:id="rId11"/>
    <p:sldId id="270" r:id="rId12"/>
    <p:sldId id="271" r:id="rId13"/>
    <p:sldId id="272" r:id="rId14"/>
    <p:sldId id="274" r:id="rId15"/>
    <p:sldId id="273" r:id="rId16"/>
    <p:sldId id="260"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B0AE-F76F-1A43-554E-195503363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A8482EEE-BF46-83B0-5578-2AF595CB0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BEADF87-A69D-7BBE-9A2E-63218B94DD99}"/>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8ADD08FD-7F36-33F3-6D09-6552D28EC95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E9052BB-6311-F431-E3CB-82C99E77A7FF}"/>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44938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E326-AFF2-0A21-5B9C-187A77133C7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7D6938F-5627-9C5E-99AD-A01409E83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8A28538-9FAA-A767-53CA-90F0EEA4606F}"/>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C50D64E1-34A4-66BD-883F-ECACFA0EAA5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6AFC540-7DC8-8FFA-736F-3AA92D10D578}"/>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15052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CBED8-838B-D473-41C4-25857A4A7B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1D08D8F-81E0-E463-941F-2EBDD0593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8BC79CB-17E0-7E7F-2164-B021E2AB7B8C}"/>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D8EEBBF4-32DD-8B9F-E0FE-C0B3CB85EB8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B3EBF40-F34D-F435-3B7E-B4B2A88E8DCD}"/>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170190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A988-32EC-2DD4-5F61-80F2C2EB9BD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155DEC-7B51-A56E-A1F8-E65AA2527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FBA813A-529B-27CA-77F9-415B66509D45}"/>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8FC33F04-F71F-3C75-E191-6B989023F0E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F369B5A-24D5-6836-7503-50BA4EA4C2FE}"/>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409474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D779-A214-90FA-D92E-112F3E3B0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6B7DC919-1C24-B08C-F603-FF97459BE4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DA81D-BC01-CEB8-B5C2-075E81C4D2E7}"/>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6D839778-DEF5-D1A8-BF0A-EE44A4B2EBB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1D5BA83-0232-F035-EA33-3058CFC94BE0}"/>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251353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9C57-CB6A-D802-77F5-F44C3AE87DA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63D0920-94FF-AA92-CC7D-D4B03F49F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23B25846-78D8-9BE6-938F-7249429087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70C27E96-C080-7D36-9E70-BD4D3EAF802A}"/>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6" name="Footer Placeholder 5">
            <a:extLst>
              <a:ext uri="{FF2B5EF4-FFF2-40B4-BE49-F238E27FC236}">
                <a16:creationId xmlns:a16="http://schemas.microsoft.com/office/drawing/2014/main" id="{3A446DF8-1D73-F1D0-638E-0D8CC6C56B1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ECEE507-DD3D-92B1-7976-504CDB93C82F}"/>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67431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4D61-3970-937C-8E26-481AC67F2F96}"/>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C71A798-8B4A-B89C-5528-A459AA4FA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7693E-4C26-00CB-56BC-EF41DB91C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8BB3380-EF6E-B240-A53B-AD2605740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342F9-1B89-DF8A-AEF1-CD8D50CBF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85DA0EA9-CD7F-8845-607E-B1484689B894}"/>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8" name="Footer Placeholder 7">
            <a:extLst>
              <a:ext uri="{FF2B5EF4-FFF2-40B4-BE49-F238E27FC236}">
                <a16:creationId xmlns:a16="http://schemas.microsoft.com/office/drawing/2014/main" id="{0D75776F-9A58-A1BB-0B00-049921E6EEAA}"/>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4664E0CE-81F4-CFB8-778E-18013AFEE5DE}"/>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85398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B005-E3AD-38F7-E7C4-097F3D9437B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8165268C-02CE-AF06-C707-4DCBDD4337EC}"/>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4" name="Footer Placeholder 3">
            <a:extLst>
              <a:ext uri="{FF2B5EF4-FFF2-40B4-BE49-F238E27FC236}">
                <a16:creationId xmlns:a16="http://schemas.microsoft.com/office/drawing/2014/main" id="{39A5C76A-360B-AACD-13FE-1495B4634710}"/>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1030B13-F317-5901-F123-D023707F7896}"/>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205096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3A917-A249-49E6-C950-33D8E551E0A0}"/>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3" name="Footer Placeholder 2">
            <a:extLst>
              <a:ext uri="{FF2B5EF4-FFF2-40B4-BE49-F238E27FC236}">
                <a16:creationId xmlns:a16="http://schemas.microsoft.com/office/drawing/2014/main" id="{C859F61F-8372-2987-E996-F729244AB86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5EEB250-CE74-C7C4-25C7-AD900D4B2591}"/>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19685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135A-7C27-4537-8220-6A2E76D3B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2FA88ED9-E953-41FA-6A9C-23E0B0BFB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E31A5631-4349-C340-26D2-5656B9A06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83B63-6214-3923-D164-05D88E16A6A1}"/>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6" name="Footer Placeholder 5">
            <a:extLst>
              <a:ext uri="{FF2B5EF4-FFF2-40B4-BE49-F238E27FC236}">
                <a16:creationId xmlns:a16="http://schemas.microsoft.com/office/drawing/2014/main" id="{EC971170-9A00-48C7-DDC8-E12113E4FBF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C7DF701-BBA1-1C30-0CA8-0864219A4052}"/>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86202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55D6-545C-1068-A2A6-EBB1CF3DF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79C5060-053D-B3C8-C721-4D917A258E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9B00971C-3912-C531-A00B-BBF264894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7CE33-5E13-F223-A795-EFAA4424E746}"/>
              </a:ext>
            </a:extLst>
          </p:cNvPr>
          <p:cNvSpPr>
            <a:spLocks noGrp="1"/>
          </p:cNvSpPr>
          <p:nvPr>
            <p:ph type="dt" sz="half" idx="10"/>
          </p:nvPr>
        </p:nvSpPr>
        <p:spPr/>
        <p:txBody>
          <a:bodyPr/>
          <a:lstStyle/>
          <a:p>
            <a:fld id="{E81DDDD9-2FA0-427E-B638-338821189F74}" type="datetimeFigureOut">
              <a:rPr lang="vi-VN" smtClean="0"/>
              <a:t>17/05/2024</a:t>
            </a:fld>
            <a:endParaRPr lang="vi-VN"/>
          </a:p>
        </p:txBody>
      </p:sp>
      <p:sp>
        <p:nvSpPr>
          <p:cNvPr id="6" name="Footer Placeholder 5">
            <a:extLst>
              <a:ext uri="{FF2B5EF4-FFF2-40B4-BE49-F238E27FC236}">
                <a16:creationId xmlns:a16="http://schemas.microsoft.com/office/drawing/2014/main" id="{898D0B4D-6B6A-D9DC-B751-D4C2B19112F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355A119-284D-447C-1BFB-345EF88D7897}"/>
              </a:ext>
            </a:extLst>
          </p:cNvPr>
          <p:cNvSpPr>
            <a:spLocks noGrp="1"/>
          </p:cNvSpPr>
          <p:nvPr>
            <p:ph type="sldNum" sz="quarter" idx="12"/>
          </p:nvPr>
        </p:nvSpPr>
        <p:spPr/>
        <p:txBody>
          <a:bodyPr/>
          <a:lstStyle/>
          <a:p>
            <a:fld id="{92EB6E03-814E-405F-AB00-AC426B720257}" type="slidenum">
              <a:rPr lang="vi-VN" smtClean="0"/>
              <a:t>‹#›</a:t>
            </a:fld>
            <a:endParaRPr lang="vi-VN"/>
          </a:p>
        </p:txBody>
      </p:sp>
    </p:spTree>
    <p:extLst>
      <p:ext uri="{BB962C8B-B14F-4D97-AF65-F5344CB8AC3E}">
        <p14:creationId xmlns:p14="http://schemas.microsoft.com/office/powerpoint/2010/main" val="308497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F59C6-9963-1C19-4B5A-6B9518AFC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5899F50-D71C-46DD-5FD0-5261BE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E03E7C9-2384-B2E9-643A-F9A2F68E2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1DDDD9-2FA0-427E-B638-338821189F74}" type="datetimeFigureOut">
              <a:rPr lang="vi-VN" smtClean="0"/>
              <a:t>17/05/2024</a:t>
            </a:fld>
            <a:endParaRPr lang="vi-VN"/>
          </a:p>
        </p:txBody>
      </p:sp>
      <p:sp>
        <p:nvSpPr>
          <p:cNvPr id="5" name="Footer Placeholder 4">
            <a:extLst>
              <a:ext uri="{FF2B5EF4-FFF2-40B4-BE49-F238E27FC236}">
                <a16:creationId xmlns:a16="http://schemas.microsoft.com/office/drawing/2014/main" id="{A3EC4660-4A2C-F5A3-9F72-73484F11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28D15529-AF0A-D33E-9985-9ACF87D11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EB6E03-814E-405F-AB00-AC426B720257}" type="slidenum">
              <a:rPr lang="vi-VN" smtClean="0"/>
              <a:t>‹#›</a:t>
            </a:fld>
            <a:endParaRPr lang="vi-VN"/>
          </a:p>
        </p:txBody>
      </p:sp>
    </p:spTree>
    <p:extLst>
      <p:ext uri="{BB962C8B-B14F-4D97-AF65-F5344CB8AC3E}">
        <p14:creationId xmlns:p14="http://schemas.microsoft.com/office/powerpoint/2010/main" val="94688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524000" y="1823403"/>
            <a:ext cx="9144000" cy="2387600"/>
          </a:xfrm>
        </p:spPr>
        <p:txBody>
          <a:bodyPr anchor="ctr">
            <a:noAutofit/>
          </a:bodyPr>
          <a:lstStyle/>
          <a:p>
            <a:pPr>
              <a:lnSpc>
                <a:spcPct val="150000"/>
              </a:lnSpc>
            </a:pPr>
            <a:r>
              <a:rPr lang="vi-VN" sz="3600" b="1"/>
              <a:t>HỆ THỐNG CẢNH BÁO XÂM NHẬP</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6096000" y="4770438"/>
            <a:ext cx="4572000" cy="1173162"/>
          </a:xfrm>
        </p:spPr>
        <p:txBody>
          <a:bodyPr>
            <a:normAutofit/>
          </a:bodyPr>
          <a:lstStyle/>
          <a:p>
            <a:pPr algn="l"/>
            <a:r>
              <a:rPr lang="vi-VN" sz="1800">
                <a:latin typeface="+mj-lt"/>
              </a:rPr>
              <a:t>SVTH :  Ngô Văn Úc</a:t>
            </a:r>
          </a:p>
          <a:p>
            <a:pPr algn="l"/>
            <a:r>
              <a:rPr lang="vi-VN" sz="1800">
                <a:latin typeface="+mj-lt"/>
              </a:rPr>
              <a:t>Lớp     :  AI20A1A</a:t>
            </a:r>
          </a:p>
          <a:p>
            <a:pPr algn="l"/>
            <a:r>
              <a:rPr lang="vi-VN" sz="1800">
                <a:latin typeface="+mj-lt"/>
              </a:rPr>
              <a:t>GVHD: TS. Nguyễn Sĩ Thìn</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Subtitle 2">
            <a:extLst>
              <a:ext uri="{FF2B5EF4-FFF2-40B4-BE49-F238E27FC236}">
                <a16:creationId xmlns:a16="http://schemas.microsoft.com/office/drawing/2014/main" id="{62EC95D3-9F84-72A5-3D08-1AC9AB668BC8}"/>
              </a:ext>
            </a:extLst>
          </p:cNvPr>
          <p:cNvSpPr txBox="1">
            <a:spLocks/>
          </p:cNvSpPr>
          <p:nvPr/>
        </p:nvSpPr>
        <p:spPr>
          <a:xfrm>
            <a:off x="2621280" y="4770438"/>
            <a:ext cx="3159760" cy="11731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vi-VN" sz="1800">
                <a:latin typeface="+mj-lt"/>
              </a:rPr>
              <a:t>Học Phần:</a:t>
            </a:r>
          </a:p>
          <a:p>
            <a:pPr algn="r"/>
            <a:r>
              <a:rPr lang="vi-VN" sz="2000" b="1">
                <a:latin typeface="+mj-lt"/>
              </a:rPr>
              <a:t>Thị Giác Máy Tính II</a:t>
            </a:r>
          </a:p>
        </p:txBody>
      </p:sp>
      <p:cxnSp>
        <p:nvCxnSpPr>
          <p:cNvPr id="8" name="Straight Connector 7">
            <a:extLst>
              <a:ext uri="{FF2B5EF4-FFF2-40B4-BE49-F238E27FC236}">
                <a16:creationId xmlns:a16="http://schemas.microsoft.com/office/drawing/2014/main" id="{A1F81C29-0024-6D8C-0876-0DE8125DD573}"/>
              </a:ext>
            </a:extLst>
          </p:cNvPr>
          <p:cNvCxnSpPr/>
          <p:nvPr/>
        </p:nvCxnSpPr>
        <p:spPr>
          <a:xfrm>
            <a:off x="5933440" y="4770438"/>
            <a:ext cx="0" cy="10817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404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5:</a:t>
            </a:r>
            <a:r>
              <a:rPr lang="vi-VN" sz="2000">
                <a:latin typeface="+mj-lt"/>
              </a:rPr>
              <a:t> Nhận email: Máy chủ SMTP của người nhận đáp ứng với lệnh "RCPT TO", chỉ định địa chỉ email của người nhận.</a:t>
            </a:r>
            <a:endParaRPr lang="vi-VN" sz="2000" b="0" i="0">
              <a:solidFill>
                <a:srgbClr val="ECECEC"/>
              </a:solidFill>
              <a:effectLst/>
              <a:highlight>
                <a:srgbClr val="212121"/>
              </a:highlight>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0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6:</a:t>
            </a:r>
            <a:r>
              <a:rPr lang="vi-VN" sz="2000">
                <a:latin typeface="+mj-lt"/>
              </a:rPr>
              <a:t> Truyền dữ liệu: Sau khi người gửi và người nhận được xác định, người gửi truyền nội dung của email đến máy chủ SMTP bằng lệnh "DATA". Dữ liệu của email được truyền dưới dạng văn bản ASCII và kết thúc bằng một dòng trống.</a:t>
            </a:r>
          </a:p>
          <a:p>
            <a:br>
              <a:rPr lang="vi-VN" sz="1600"/>
            </a:br>
            <a:endParaRPr lang="vi-VN" sz="2000" b="0" i="0">
              <a:solidFill>
                <a:srgbClr val="ECECEC"/>
              </a:solidFill>
              <a:effectLst/>
              <a:highlight>
                <a:srgbClr val="212121"/>
              </a:highlight>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8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7:</a:t>
            </a:r>
            <a:r>
              <a:rPr lang="vi-VN" sz="2000">
                <a:latin typeface="+mj-lt"/>
              </a:rPr>
              <a:t> Kết thúc phiên: Sau khi dữ liệu email đã được truyền, người gửi gửi lệnh "QUIT" để kết thúc phiên giao tiếp với máy chủ SMTP.</a:t>
            </a:r>
            <a:br>
              <a:rPr lang="vi-VN" sz="2000">
                <a:latin typeface="+mj-lt"/>
              </a:rPr>
            </a:br>
            <a:endParaRPr lang="vi-VN" sz="2000">
              <a:latin typeface="+mj-lt"/>
            </a:endParaRPr>
          </a:p>
          <a:p>
            <a:br>
              <a:rPr lang="vi-VN" sz="1600"/>
            </a:br>
            <a:endParaRPr lang="vi-VN" sz="2000" b="0" i="0">
              <a:solidFill>
                <a:srgbClr val="ECECEC"/>
              </a:solidFill>
              <a:effectLst/>
              <a:highlight>
                <a:srgbClr val="212121"/>
              </a:highlight>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9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KẾT QUẢ THỰC HIỆN</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 name="Picture 2" descr="A person wearing a hoodie&#10;&#10;Description automatically generated">
            <a:extLst>
              <a:ext uri="{FF2B5EF4-FFF2-40B4-BE49-F238E27FC236}">
                <a16:creationId xmlns:a16="http://schemas.microsoft.com/office/drawing/2014/main" id="{1AD73DD0-A157-59CA-CBE5-8D6DA2AE9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36" y="1756727"/>
            <a:ext cx="3385757" cy="4640982"/>
          </a:xfrm>
          <a:prstGeom prst="rect">
            <a:avLst/>
          </a:prstGeom>
        </p:spPr>
      </p:pic>
      <p:pic>
        <p:nvPicPr>
          <p:cNvPr id="7" name="Picture 6" descr="A person wearing a plaid shirt&#10;&#10;Description automatically generated">
            <a:extLst>
              <a:ext uri="{FF2B5EF4-FFF2-40B4-BE49-F238E27FC236}">
                <a16:creationId xmlns:a16="http://schemas.microsoft.com/office/drawing/2014/main" id="{92D84594-BF02-411C-1EC8-4384A81F2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4032" y="1756727"/>
            <a:ext cx="3384876" cy="4640982"/>
          </a:xfrm>
          <a:prstGeom prst="rect">
            <a:avLst/>
          </a:prstGeom>
        </p:spPr>
      </p:pic>
      <p:pic>
        <p:nvPicPr>
          <p:cNvPr id="8" name="Picture 7" descr="A person wearing a black and white plaid jacket&#10;&#10;Description automatically generated">
            <a:extLst>
              <a:ext uri="{FF2B5EF4-FFF2-40B4-BE49-F238E27FC236}">
                <a16:creationId xmlns:a16="http://schemas.microsoft.com/office/drawing/2014/main" id="{7C13493B-BA23-546C-77FD-936700313F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265" y="1756728"/>
            <a:ext cx="1826422" cy="4640981"/>
          </a:xfrm>
          <a:prstGeom prst="rect">
            <a:avLst/>
          </a:prstGeom>
        </p:spPr>
      </p:pic>
    </p:spTree>
    <p:extLst>
      <p:ext uri="{BB962C8B-B14F-4D97-AF65-F5344CB8AC3E}">
        <p14:creationId xmlns:p14="http://schemas.microsoft.com/office/powerpoint/2010/main" val="368961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4. HẠN CHẾ VÀ ĐỊNH HƯỚNG</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7" name="Picture 6" descr="A person in a plaid shirt&#10;&#10;Description automatically generated">
            <a:extLst>
              <a:ext uri="{FF2B5EF4-FFF2-40B4-BE49-F238E27FC236}">
                <a16:creationId xmlns:a16="http://schemas.microsoft.com/office/drawing/2014/main" id="{8C7AA4DD-EE14-20C7-B743-452645614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433" y="2305287"/>
            <a:ext cx="1495425" cy="3352800"/>
          </a:xfrm>
          <a:prstGeom prst="rect">
            <a:avLst/>
          </a:prstGeom>
        </p:spPr>
      </p:pic>
      <p:pic>
        <p:nvPicPr>
          <p:cNvPr id="8" name="Picture 7" descr="A blurry image of a person's face&#10;&#10;Description automatically generated">
            <a:extLst>
              <a:ext uri="{FF2B5EF4-FFF2-40B4-BE49-F238E27FC236}">
                <a16:creationId xmlns:a16="http://schemas.microsoft.com/office/drawing/2014/main" id="{F1940A0A-1FBE-83E6-3C42-4874AB8E8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384" y="2305287"/>
            <a:ext cx="1341120" cy="3352800"/>
          </a:xfrm>
          <a:prstGeom prst="rect">
            <a:avLst/>
          </a:prstGeom>
        </p:spPr>
      </p:pic>
    </p:spTree>
    <p:extLst>
      <p:ext uri="{BB962C8B-B14F-4D97-AF65-F5344CB8AC3E}">
        <p14:creationId xmlns:p14="http://schemas.microsoft.com/office/powerpoint/2010/main" val="4045650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4. HẠN CHẾ VÀ ĐỊNH HƯỚNG</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8" name="TextBox 7">
            <a:extLst>
              <a:ext uri="{FF2B5EF4-FFF2-40B4-BE49-F238E27FC236}">
                <a16:creationId xmlns:a16="http://schemas.microsoft.com/office/drawing/2014/main" id="{61F7295D-CA17-4886-5238-737FFC3FDC8C}"/>
              </a:ext>
            </a:extLst>
          </p:cNvPr>
          <p:cNvSpPr txBox="1"/>
          <p:nvPr/>
        </p:nvSpPr>
        <p:spPr>
          <a:xfrm>
            <a:off x="725864" y="1749027"/>
            <a:ext cx="10633435" cy="4062651"/>
          </a:xfrm>
          <a:prstGeom prst="rect">
            <a:avLst/>
          </a:prstGeom>
          <a:noFill/>
        </p:spPr>
        <p:txBody>
          <a:bodyPr wrap="square" rtlCol="0">
            <a:spAutoFit/>
          </a:bodyPr>
          <a:lstStyle/>
          <a:p>
            <a:r>
              <a:rPr lang="vi-VN" sz="2000" b="0">
                <a:effectLst/>
                <a:latin typeface="Times New Roman" panose="02020603050405020304" pitchFamily="18" charset="0"/>
                <a:ea typeface="Arial" panose="020B0604020202020204" pitchFamily="34" charset="0"/>
              </a:rPr>
              <a:t>- </a:t>
            </a:r>
            <a:r>
              <a:rPr lang="vi-VN" sz="2000" b="1">
                <a:solidFill>
                  <a:srgbClr val="00B0F0"/>
                </a:solidFill>
                <a:effectLst/>
                <a:latin typeface="Times New Roman" panose="02020603050405020304" pitchFamily="18" charset="0"/>
                <a:ea typeface="Arial" panose="020B0604020202020204" pitchFamily="34" charset="0"/>
              </a:rPr>
              <a:t>Mở rộng chức năng cảnh báo thông minh</a:t>
            </a:r>
            <a:r>
              <a:rPr lang="vi-VN" sz="2000" b="0">
                <a:effectLst/>
                <a:latin typeface="Times New Roman" panose="02020603050405020304" pitchFamily="18" charset="0"/>
                <a:ea typeface="Arial" panose="020B0604020202020204" pitchFamily="34" charset="0"/>
              </a:rPr>
              <a:t>: </a:t>
            </a:r>
            <a:r>
              <a:rPr lang="vi-VN" sz="2000">
                <a:effectLst/>
                <a:latin typeface="Times New Roman" panose="02020603050405020304" pitchFamily="18" charset="0"/>
                <a:ea typeface="Arial" panose="020B0604020202020204" pitchFamily="34" charset="0"/>
              </a:rPr>
              <a:t>mở rộng hệ thống để có khả năng phát hiện các hành vi đáng ngờ và phản ứng phù hợp, chẳng hạn như việc gửi cảnh báo đến nhiều người được chỉ định, quản lí hoặc các phương pháp bảo mật tự động.</a:t>
            </a:r>
          </a:p>
          <a:p>
            <a:r>
              <a:rPr lang="vi-VN" sz="2000"/>
              <a:t>- </a:t>
            </a:r>
            <a:r>
              <a:rPr lang="vi-VN" sz="2000" b="1">
                <a:solidFill>
                  <a:srgbClr val="00B0F0"/>
                </a:solidFill>
                <a:effectLst/>
                <a:latin typeface="Times New Roman" panose="02020603050405020304" pitchFamily="18" charset="0"/>
                <a:ea typeface="Arial" panose="020B0604020202020204" pitchFamily="34" charset="0"/>
              </a:rPr>
              <a:t>Tăng cường tính linh hoạt và cấu hình</a:t>
            </a:r>
            <a:r>
              <a:rPr lang="vi-VN" sz="2000">
                <a:effectLst/>
                <a:latin typeface="Times New Roman" panose="02020603050405020304" pitchFamily="18" charset="0"/>
                <a:ea typeface="Arial" panose="020B0604020202020204" pitchFamily="34" charset="0"/>
              </a:rPr>
              <a:t>: phát triển giao diện người dùng thân thiện hơn và tùy chỉnh hệ thống,  bao gồm cả việc thay đổi ngưỡng nhận dạng, kích thước vùng quan sát và các thông số khác để phù hợp với môi trường cụ thể.</a:t>
            </a:r>
          </a:p>
          <a:p>
            <a:r>
              <a:rPr lang="vi-VN" sz="2000"/>
              <a:t>- </a:t>
            </a:r>
            <a:r>
              <a:rPr lang="vi-VN" sz="2000" b="1">
                <a:solidFill>
                  <a:srgbClr val="00B0F0"/>
                </a:solidFill>
                <a:effectLst/>
                <a:latin typeface="Times New Roman" panose="02020603050405020304" pitchFamily="18" charset="0"/>
                <a:ea typeface="Arial" panose="020B0604020202020204" pitchFamily="34" charset="0"/>
              </a:rPr>
              <a:t>Kiểm thử và tối ưu hóa hệ thống</a:t>
            </a:r>
            <a:r>
              <a:rPr lang="vi-VN" sz="2000">
                <a:effectLst/>
                <a:latin typeface="Times New Roman" panose="02020603050405020304" pitchFamily="18" charset="0"/>
                <a:ea typeface="Arial" panose="020B0604020202020204" pitchFamily="34" charset="0"/>
              </a:rPr>
              <a:t>: tiến hành các bài kiểm tra kỹ lưỡng để đảm bảo tính ổn định và hiệu suất của hệ thống trong nhiều điều kiện khác nhau. Từ đó tối ưu hóa các thông số và cấu hình để đạt được kết quả tốt nhất.</a:t>
            </a:r>
          </a:p>
          <a:p>
            <a:r>
              <a:rPr lang="vi-VN" sz="2000"/>
              <a:t>- </a:t>
            </a:r>
            <a:r>
              <a:rPr lang="vi-VN" sz="2000" b="1">
                <a:solidFill>
                  <a:srgbClr val="00B0F0"/>
                </a:solidFill>
                <a:effectLst/>
                <a:latin typeface="Times New Roman" panose="02020603050405020304" pitchFamily="18" charset="0"/>
                <a:ea typeface="Arial" panose="020B0604020202020204" pitchFamily="34" charset="0"/>
              </a:rPr>
              <a:t>Triển khai thực tế và đánh giá hiệu suất</a:t>
            </a:r>
            <a:r>
              <a:rPr lang="vi-VN" sz="2000">
                <a:effectLst/>
                <a:latin typeface="Times New Roman" panose="02020603050405020304" pitchFamily="18" charset="0"/>
                <a:ea typeface="Arial" panose="020B0604020202020204" pitchFamily="34" charset="0"/>
              </a:rPr>
              <a:t>: triển khai hệ thống trong môi trường thực tế và thu thập dữ liệu về hệ thống và hiệu suất trong nhiều điều kiện khác nhau. Từ đó tối ưu hóa và các thông số và cấu hình để đạt được kết quả tốt nhất.</a:t>
            </a:r>
          </a:p>
          <a:p>
            <a:endParaRPr lang="vi-VN" sz="2000"/>
          </a:p>
        </p:txBody>
      </p:sp>
    </p:spTree>
    <p:extLst>
      <p:ext uri="{BB962C8B-B14F-4D97-AF65-F5344CB8AC3E}">
        <p14:creationId xmlns:p14="http://schemas.microsoft.com/office/powerpoint/2010/main" val="135354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13" name="Title 1">
            <a:extLst>
              <a:ext uri="{FF2B5EF4-FFF2-40B4-BE49-F238E27FC236}">
                <a16:creationId xmlns:a16="http://schemas.microsoft.com/office/drawing/2014/main" id="{94198560-1C13-D488-162D-6DFD07B749E5}"/>
              </a:ext>
            </a:extLst>
          </p:cNvPr>
          <p:cNvSpPr>
            <a:spLocks noGrp="1"/>
          </p:cNvSpPr>
          <p:nvPr>
            <p:ph type="ctrTitle"/>
          </p:nvPr>
        </p:nvSpPr>
        <p:spPr>
          <a:xfrm>
            <a:off x="1524000" y="3336428"/>
            <a:ext cx="9144000" cy="463231"/>
          </a:xfrm>
        </p:spPr>
        <p:txBody>
          <a:bodyPr anchor="ctr">
            <a:noAutofit/>
          </a:bodyPr>
          <a:lstStyle/>
          <a:p>
            <a:pPr>
              <a:lnSpc>
                <a:spcPct val="150000"/>
              </a:lnSpc>
            </a:pPr>
            <a:r>
              <a:rPr lang="vi-VN" sz="3600" b="1"/>
              <a:t>THANKS FOR YOUR ATTENTION ❤️</a:t>
            </a:r>
          </a:p>
        </p:txBody>
      </p:sp>
    </p:spTree>
    <p:extLst>
      <p:ext uri="{BB962C8B-B14F-4D97-AF65-F5344CB8AC3E}">
        <p14:creationId xmlns:p14="http://schemas.microsoft.com/office/powerpoint/2010/main" val="40092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NỘI DUNG</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4600135" y="2562877"/>
            <a:ext cx="4080235" cy="2374390"/>
          </a:xfrm>
        </p:spPr>
        <p:txBody>
          <a:bodyPr>
            <a:normAutofit/>
          </a:bodyPr>
          <a:lstStyle/>
          <a:p>
            <a:pPr marL="342900" indent="-342900" algn="l">
              <a:lnSpc>
                <a:spcPct val="150000"/>
              </a:lnSpc>
              <a:buFont typeface="+mj-lt"/>
              <a:buAutoNum type="arabicPeriod"/>
            </a:pPr>
            <a:r>
              <a:rPr lang="vi-VN" sz="1800">
                <a:latin typeface="+mj-lt"/>
              </a:rPr>
              <a:t>ĐẶT VẤN ĐỀ</a:t>
            </a:r>
          </a:p>
          <a:p>
            <a:pPr marL="342900" indent="-342900" algn="l">
              <a:lnSpc>
                <a:spcPct val="150000"/>
              </a:lnSpc>
              <a:buFont typeface="+mj-lt"/>
              <a:buAutoNum type="arabicPeriod"/>
            </a:pPr>
            <a:r>
              <a:rPr lang="vi-VN" sz="1800">
                <a:latin typeface="+mj-lt"/>
              </a:rPr>
              <a:t>TRIỂN KHAI HỆ THỐNG</a:t>
            </a:r>
          </a:p>
          <a:p>
            <a:pPr marL="342900" indent="-342900" algn="l">
              <a:lnSpc>
                <a:spcPct val="150000"/>
              </a:lnSpc>
              <a:buFont typeface="+mj-lt"/>
              <a:buAutoNum type="arabicPeriod"/>
            </a:pPr>
            <a:r>
              <a:rPr lang="vi-VN" sz="1800">
                <a:latin typeface="+mj-lt"/>
              </a:rPr>
              <a:t>KẾT QUẢ THỰC HIỆN</a:t>
            </a:r>
          </a:p>
          <a:p>
            <a:pPr marL="342900" indent="-342900" algn="l">
              <a:lnSpc>
                <a:spcPct val="150000"/>
              </a:lnSpc>
              <a:buFont typeface="+mj-lt"/>
              <a:buAutoNum type="arabicPeriod"/>
            </a:pPr>
            <a:r>
              <a:rPr lang="vi-VN" sz="1800">
                <a:latin typeface="+mj-lt"/>
              </a:rPr>
              <a:t>HẠN CHẾ VÀ ĐỊNH HƯỚNG</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189044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1. ĐẶT VẤN ĐỀ</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2592372" y="2873553"/>
            <a:ext cx="3139126" cy="1868130"/>
          </a:xfrm>
        </p:spPr>
        <p:txBody>
          <a:bodyPr>
            <a:normAutofit lnSpcReduction="10000"/>
          </a:bodyPr>
          <a:lstStyle/>
          <a:p>
            <a:pPr marL="285750" indent="-285750" algn="l">
              <a:lnSpc>
                <a:spcPct val="150000"/>
              </a:lnSpc>
              <a:buFontTx/>
              <a:buChar char="-"/>
            </a:pPr>
            <a:r>
              <a:rPr lang="vi-VN">
                <a:latin typeface="+mj-lt"/>
              </a:rPr>
              <a:t>Giám sát an ninh</a:t>
            </a:r>
          </a:p>
          <a:p>
            <a:pPr marL="285750" indent="-285750" algn="l">
              <a:lnSpc>
                <a:spcPct val="150000"/>
              </a:lnSpc>
              <a:buFontTx/>
              <a:buChar char="-"/>
            </a:pPr>
            <a:r>
              <a:rPr lang="vi-VN">
                <a:latin typeface="+mj-lt"/>
              </a:rPr>
              <a:t>Ngăn chặn tổn thất</a:t>
            </a:r>
          </a:p>
          <a:p>
            <a:pPr marL="285750" indent="-285750" algn="l">
              <a:lnSpc>
                <a:spcPct val="150000"/>
              </a:lnSpc>
              <a:buFontTx/>
              <a:buChar char="-"/>
            </a:pPr>
            <a:r>
              <a:rPr lang="vi-VN">
                <a:latin typeface="+mj-lt"/>
              </a:rPr>
              <a:t>Tuân thủ quy định</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9" name="Picture 8" descr="A person wearing a mask and holding a phone&#10;&#10;Description automatically generated">
            <a:extLst>
              <a:ext uri="{FF2B5EF4-FFF2-40B4-BE49-F238E27FC236}">
                <a16:creationId xmlns:a16="http://schemas.microsoft.com/office/drawing/2014/main" id="{5E6E1818-61A8-99A3-40A7-31CD93E88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416" y="2341879"/>
            <a:ext cx="5143500" cy="3048000"/>
          </a:xfrm>
          <a:prstGeom prst="rect">
            <a:avLst/>
          </a:prstGeom>
        </p:spPr>
      </p:pic>
    </p:spTree>
    <p:extLst>
      <p:ext uri="{BB962C8B-B14F-4D97-AF65-F5344CB8AC3E}">
        <p14:creationId xmlns:p14="http://schemas.microsoft.com/office/powerpoint/2010/main" val="410274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707982" y="2514678"/>
            <a:ext cx="3139126" cy="914322"/>
          </a:xfrm>
        </p:spPr>
        <p:txBody>
          <a:bodyPr>
            <a:normAutofit/>
          </a:bodyPr>
          <a:lstStyle/>
          <a:p>
            <a:pPr algn="l">
              <a:lnSpc>
                <a:spcPct val="150000"/>
              </a:lnSpc>
            </a:pPr>
            <a:r>
              <a:rPr lang="vi-VN">
                <a:latin typeface="+mj-lt"/>
              </a:rPr>
              <a:t>Mô hình đề xuất</a:t>
            </a:r>
          </a:p>
          <a:p>
            <a:pPr marL="285750" indent="-285750" algn="l">
              <a:lnSpc>
                <a:spcPct val="150000"/>
              </a:lnSpc>
              <a:buFontTx/>
              <a:buChar char="-"/>
            </a:pPr>
            <a:endParaRPr lang="vi-VN">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7" name="Picture 6" descr="A diagram of a video camera&#10;&#10;Description automatically generated">
            <a:extLst>
              <a:ext uri="{FF2B5EF4-FFF2-40B4-BE49-F238E27FC236}">
                <a16:creationId xmlns:a16="http://schemas.microsoft.com/office/drawing/2014/main" id="{B4706323-E9CD-98D0-8D11-823F3740422B}"/>
              </a:ext>
            </a:extLst>
          </p:cNvPr>
          <p:cNvPicPr>
            <a:picLocks noChangeAspect="1"/>
          </p:cNvPicPr>
          <p:nvPr/>
        </p:nvPicPr>
        <p:blipFill>
          <a:blip r:embed="rId3"/>
          <a:stretch>
            <a:fillRect/>
          </a:stretch>
        </p:blipFill>
        <p:spPr>
          <a:xfrm>
            <a:off x="4140969" y="1961868"/>
            <a:ext cx="3457575" cy="4181475"/>
          </a:xfrm>
          <a:prstGeom prst="rect">
            <a:avLst/>
          </a:prstGeom>
        </p:spPr>
      </p:pic>
    </p:spTree>
    <p:extLst>
      <p:ext uri="{BB962C8B-B14F-4D97-AF65-F5344CB8AC3E}">
        <p14:creationId xmlns:p14="http://schemas.microsoft.com/office/powerpoint/2010/main" val="18046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2" y="2258829"/>
            <a:ext cx="3736158" cy="3095595"/>
          </a:xfrm>
        </p:spPr>
        <p:txBody>
          <a:bodyPr>
            <a:noAutofit/>
          </a:bodyPr>
          <a:lstStyle/>
          <a:p>
            <a:pPr algn="l">
              <a:lnSpc>
                <a:spcPct val="150000"/>
              </a:lnSpc>
            </a:pPr>
            <a:r>
              <a:rPr lang="vi-VN" sz="2000">
                <a:latin typeface="+mj-lt"/>
              </a:rPr>
              <a:t>Giao thức SMTP</a:t>
            </a:r>
          </a:p>
          <a:p>
            <a:pPr algn="l">
              <a:lnSpc>
                <a:spcPct val="150000"/>
              </a:lnSpc>
            </a:pPr>
            <a:r>
              <a:rPr lang="vi-VN" sz="2000" b="1">
                <a:latin typeface="+mj-lt"/>
              </a:rPr>
              <a:t>Simple Mail Transfer Protocol</a:t>
            </a:r>
            <a:r>
              <a:rPr lang="vi-VN" sz="2000">
                <a:latin typeface="+mj-lt"/>
              </a:rPr>
              <a:t> là giao thức tiêu chuẩn được sử dụng để truyền tải email qua mạng enternet.</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7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095595"/>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1: </a:t>
            </a:r>
            <a:r>
              <a:rPr lang="vi-VN" sz="2000">
                <a:latin typeface="+mj-lt"/>
              </a:rPr>
              <a:t>Kết nối: Máy chủ email của người gửi (Mail User Agent - MUA) thiết lập kết nối với máy chủ SMTP của họ (Mail Submission Agent - MSA). Một kết nối TCP/IP được thiết lập thông qua cổng 25 (hoặc cổng 587 cho SMTPS).</a:t>
            </a:r>
          </a:p>
          <a:p>
            <a:pPr algn="l">
              <a:lnSpc>
                <a:spcPct val="150000"/>
              </a:lnSpc>
            </a:pPr>
            <a:endParaRPr lang="vi-VN" sz="20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5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2:</a:t>
            </a:r>
            <a:r>
              <a:rPr lang="vi-VN" sz="2000">
                <a:latin typeface="+mj-lt"/>
              </a:rPr>
              <a:t> Xác thực (nếu cần thiết): Nếu máy chủ SMTP yêu cầu xác thực, người gửi cung cấp thông tin đăng nhập (tên người dùng và mật khẩu).</a:t>
            </a:r>
          </a:p>
          <a:p>
            <a:pPr algn="l">
              <a:lnSpc>
                <a:spcPct val="150000"/>
              </a:lnSpc>
            </a:pPr>
            <a:endParaRPr lang="vi-VN" sz="2000">
              <a:latin typeface="+mj-lt"/>
            </a:endParaRPr>
          </a:p>
          <a:p>
            <a:pPr algn="l">
              <a:lnSpc>
                <a:spcPct val="150000"/>
              </a:lnSpc>
            </a:pPr>
            <a:endParaRPr lang="vi-VN" sz="20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9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3: </a:t>
            </a:r>
            <a:r>
              <a:rPr lang="vi-VN" sz="2000">
                <a:latin typeface="+mj-lt"/>
              </a:rPr>
              <a:t>Bắt đầu phiên: Máy chủ SMTP khởi động một phiên giao tiếp với người gửi. Quá trình này bao gồm việc gửi các lệnh và nhận các phản hồi từ máy chủ.</a:t>
            </a:r>
          </a:p>
          <a:p>
            <a:pPr algn="l">
              <a:lnSpc>
                <a:spcPct val="150000"/>
              </a:lnSpc>
            </a:pPr>
            <a:endParaRPr lang="vi-VN" sz="20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TRIỂN KHAI HỆ THỐNG </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7236641" y="2258829"/>
            <a:ext cx="4782533" cy="3736618"/>
          </a:xfrm>
        </p:spPr>
        <p:txBody>
          <a:bodyPr>
            <a:noAutofit/>
          </a:bodyPr>
          <a:lstStyle/>
          <a:p>
            <a:pPr algn="l">
              <a:lnSpc>
                <a:spcPct val="150000"/>
              </a:lnSpc>
            </a:pPr>
            <a:r>
              <a:rPr lang="vi-VN" sz="2000">
                <a:latin typeface="+mj-lt"/>
              </a:rPr>
              <a:t>Cách thức hoạt động giao thức SMTP</a:t>
            </a:r>
          </a:p>
          <a:p>
            <a:pPr algn="l">
              <a:lnSpc>
                <a:spcPct val="150000"/>
              </a:lnSpc>
            </a:pPr>
            <a:r>
              <a:rPr lang="vi-VN" sz="2000" b="1">
                <a:latin typeface="+mj-lt"/>
              </a:rPr>
              <a:t>Bước 4:</a:t>
            </a:r>
            <a:r>
              <a:rPr lang="vi-VN" sz="2000">
                <a:latin typeface="+mj-lt"/>
              </a:rPr>
              <a:t> Gửi email: Người gửi gửi email đến máy chủ SMTP thông qua lệnh "MAIL FROM". Lệnh này chỉ định địa chỉ email của người gửi.</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05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AutoShape 2">
            <a:extLst>
              <a:ext uri="{FF2B5EF4-FFF2-40B4-BE49-F238E27FC236}">
                <a16:creationId xmlns:a16="http://schemas.microsoft.com/office/drawing/2014/main" id="{182AD17C-73A9-DB8D-6940-E6DFC2F996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0" name="Picture 2" descr="What is an SMTP Server? Protocol Explained (How Email Works?)">
            <a:extLst>
              <a:ext uri="{FF2B5EF4-FFF2-40B4-BE49-F238E27FC236}">
                <a16:creationId xmlns:a16="http://schemas.microsoft.com/office/drawing/2014/main" id="{93653C40-9B6C-C189-93DC-F0FADDA6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6" y="2036369"/>
            <a:ext cx="5427926" cy="415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935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1155</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Times  New Roman</vt:lpstr>
      <vt:lpstr>Times New Roman</vt:lpstr>
      <vt:lpstr>Office Theme</vt:lpstr>
      <vt:lpstr>HỆ THỐNG CẢNH BÁO XÂM NHẬP</vt:lpstr>
      <vt:lpstr>NỘI DUNG</vt:lpstr>
      <vt:lpstr>1. ĐẶT VẤN ĐỀ</vt:lpstr>
      <vt:lpstr>2. TRIỂN KHAI HỆ THỐNG </vt:lpstr>
      <vt:lpstr>2. TRIỂN KHAI HỆ THỐNG </vt:lpstr>
      <vt:lpstr>2. TRIỂN KHAI HỆ THỐNG </vt:lpstr>
      <vt:lpstr>2. TRIỂN KHAI HỆ THỐNG </vt:lpstr>
      <vt:lpstr>2. TRIỂN KHAI HỆ THỐNG </vt:lpstr>
      <vt:lpstr>2. TRIỂN KHAI HỆ THỐNG </vt:lpstr>
      <vt:lpstr>2. TRIỂN KHAI HỆ THỐNG </vt:lpstr>
      <vt:lpstr>2. TRIỂN KHAI HỆ THỐNG </vt:lpstr>
      <vt:lpstr>2. TRIỂN KHAI HỆ THỐNG </vt:lpstr>
      <vt:lpstr>3. KẾT QUẢ THỰC HIỆN</vt:lpstr>
      <vt:lpstr>4. HẠN CHẾ VÀ ĐỊNH HƯỚNG</vt:lpstr>
      <vt:lpstr>4. HẠN CHẾ VÀ ĐỊNH HƯỚNG</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CẢNH BÁO XÂM NHẬP</dc:title>
  <dc:creator>Úc Ngô Văn</dc:creator>
  <cp:lastModifiedBy>Úc Ngô Văn</cp:lastModifiedBy>
  <cp:revision>38</cp:revision>
  <dcterms:created xsi:type="dcterms:W3CDTF">2024-05-14T09:58:10Z</dcterms:created>
  <dcterms:modified xsi:type="dcterms:W3CDTF">2024-05-17T02:48:55Z</dcterms:modified>
</cp:coreProperties>
</file>