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87" r:id="rId5"/>
    <p:sldId id="289" r:id="rId6"/>
    <p:sldId id="286" r:id="rId7"/>
    <p:sldId id="296" r:id="rId8"/>
    <p:sldId id="298" r:id="rId9"/>
    <p:sldId id="299" r:id="rId10"/>
    <p:sldId id="291" r:id="rId11"/>
    <p:sldId id="288" r:id="rId12"/>
    <p:sldId id="293" r:id="rId13"/>
    <p:sldId id="294" r:id="rId14"/>
    <p:sldId id="295" r:id="rId15"/>
    <p:sldId id="285" r:id="rId16"/>
    <p:sldId id="297"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1D2FA-FE7E-45E7-82F5-43EFA64FFF0D}" type="datetimeFigureOut">
              <a:rPr lang="vi-VN" smtClean="0"/>
              <a:t>22/03/2024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84BD3-6C6D-430D-B8CD-8EF53ACB20B3}" type="slidenum">
              <a:rPr lang="vi-VN" smtClean="0"/>
              <a:t>‹#›</a:t>
            </a:fld>
            <a:endParaRPr lang="vi-VN"/>
          </a:p>
        </p:txBody>
      </p:sp>
    </p:spTree>
    <p:extLst>
      <p:ext uri="{BB962C8B-B14F-4D97-AF65-F5344CB8AC3E}">
        <p14:creationId xmlns:p14="http://schemas.microsoft.com/office/powerpoint/2010/main" val="1678946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B30E-A05C-ECE2-6B92-7DAB6D4EB3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B44C6B66-B88F-8AB1-CF51-2B99AA7E3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B2D5317A-DB34-1FA9-9C25-AF41B530A20D}"/>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5" name="Footer Placeholder 4">
            <a:extLst>
              <a:ext uri="{FF2B5EF4-FFF2-40B4-BE49-F238E27FC236}">
                <a16:creationId xmlns:a16="http://schemas.microsoft.com/office/drawing/2014/main" id="{A150C54A-63C3-287B-797E-E3549CB721E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7D2789B-58B3-256F-9D09-35EF5B6BF02B}"/>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304038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D3FC-3906-EF34-E8C5-E4AB5F583EEA}"/>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42D9A63-8822-E5E1-8E5A-056F8DAA4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CA3CE74-B17F-21BA-8154-DDA310FC4249}"/>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5" name="Footer Placeholder 4">
            <a:extLst>
              <a:ext uri="{FF2B5EF4-FFF2-40B4-BE49-F238E27FC236}">
                <a16:creationId xmlns:a16="http://schemas.microsoft.com/office/drawing/2014/main" id="{13BBB483-0BAB-6038-DF87-C91BEB284B6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AA95E38-D292-0B46-B754-FB052B9142BF}"/>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228665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CA75C-CEC5-CCA7-2D9E-9492ECCCC3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5C7B5F3-4304-E4B7-7217-FC7C6847E3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A87E4E5-A2DD-6BA8-366F-261CDF6C203A}"/>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5" name="Footer Placeholder 4">
            <a:extLst>
              <a:ext uri="{FF2B5EF4-FFF2-40B4-BE49-F238E27FC236}">
                <a16:creationId xmlns:a16="http://schemas.microsoft.com/office/drawing/2014/main" id="{4F9B7211-0750-5F7A-CE62-E5648A1E5DF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63377B2-8886-70EE-30C4-E1457E90D157}"/>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331601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862D-F0EC-1D85-B0F0-400DC995AC7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292DAC2-739A-84B3-5EC7-B8AAAE0823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6D28E13-144C-890C-FC52-03C0657D444D}"/>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5" name="Footer Placeholder 4">
            <a:extLst>
              <a:ext uri="{FF2B5EF4-FFF2-40B4-BE49-F238E27FC236}">
                <a16:creationId xmlns:a16="http://schemas.microsoft.com/office/drawing/2014/main" id="{182974FF-04EE-4F89-0F3D-7A0A9FDBBF8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CEDF4FA-86F4-826B-238E-DD41D272C370}"/>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70083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7E98-6EBB-2A32-B7BB-18ECD6D1D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EA1E46B-EBA1-9DA0-AF9D-B91F77D0A8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90B76-7B16-D378-8489-DEB9CC8136E1}"/>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5" name="Footer Placeholder 4">
            <a:extLst>
              <a:ext uri="{FF2B5EF4-FFF2-40B4-BE49-F238E27FC236}">
                <a16:creationId xmlns:a16="http://schemas.microsoft.com/office/drawing/2014/main" id="{FACF9BE6-E3DD-641E-D8C1-E9228B7FE5D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86E759A-8D6B-66C3-E650-EB1DE94EA62A}"/>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403140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7502-0E84-FEAF-82A2-BD23E9A89032}"/>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71CF08B-A8BE-61A0-E589-4521D4FE1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BBFBBB62-0E70-29C4-CCE8-6D110B0E9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2B74DB0-69D6-E391-F9B4-931BFBB03F74}"/>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6" name="Footer Placeholder 5">
            <a:extLst>
              <a:ext uri="{FF2B5EF4-FFF2-40B4-BE49-F238E27FC236}">
                <a16:creationId xmlns:a16="http://schemas.microsoft.com/office/drawing/2014/main" id="{D81E841B-2871-B8DB-2D43-FB1F82A971D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6BE1CDA-0CF3-415B-91D1-D05EC33775F5}"/>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214378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03EF-2EBB-1EED-4E1F-67814DB1C957}"/>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8B45128-5399-C8F6-86E4-444FB5EC8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1D2F6-4DAB-F445-023C-2D1E47144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0156A70-D87F-2C57-4353-883015E4C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C4CDC-8F21-2725-DDBB-F50DDFDB1E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3F4520C9-F476-B32F-C854-56C34F290C24}"/>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8" name="Footer Placeholder 7">
            <a:extLst>
              <a:ext uri="{FF2B5EF4-FFF2-40B4-BE49-F238E27FC236}">
                <a16:creationId xmlns:a16="http://schemas.microsoft.com/office/drawing/2014/main" id="{6FD02C0F-AC3B-900D-8925-23976487AD70}"/>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CD15FB94-C9F5-99CF-ADF1-AAA4012CFC90}"/>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381868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32E9-A859-DCFC-7E7E-179DF3E675A5}"/>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4890E21-758F-B73B-D5FF-4DFDA059BB07}"/>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4" name="Footer Placeholder 3">
            <a:extLst>
              <a:ext uri="{FF2B5EF4-FFF2-40B4-BE49-F238E27FC236}">
                <a16:creationId xmlns:a16="http://schemas.microsoft.com/office/drawing/2014/main" id="{1AA840EB-2867-4AD0-F501-A756F9F89124}"/>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48F320BF-54B9-0400-9168-71871160B1B5}"/>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44004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D7745-8DD8-9C9C-B958-FF6843188CFD}"/>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3" name="Footer Placeholder 2">
            <a:extLst>
              <a:ext uri="{FF2B5EF4-FFF2-40B4-BE49-F238E27FC236}">
                <a16:creationId xmlns:a16="http://schemas.microsoft.com/office/drawing/2014/main" id="{43AF01AE-B58B-98DC-1A1C-4732F2425B6A}"/>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08DF4BAC-4F4D-24ED-9593-D89D8AC83191}"/>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406668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704E-F868-5F60-6907-2E2B6F0CA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3F07466-B1E2-1F14-9AA8-4F3C467E8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E4C59369-CD5D-B807-7D2C-1E99D55D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48CF2-6DE9-7363-5033-33F8BBC5E622}"/>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6" name="Footer Placeholder 5">
            <a:extLst>
              <a:ext uri="{FF2B5EF4-FFF2-40B4-BE49-F238E27FC236}">
                <a16:creationId xmlns:a16="http://schemas.microsoft.com/office/drawing/2014/main" id="{52400625-5114-00B2-CFF9-9AD0216BC8D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4FA5605-28CD-58E9-19D5-F3867499E969}"/>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90355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5C18-A9D1-255F-5E1A-55EA56BD4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5BC18B81-570F-081B-5462-ABA1D03466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CB00763-0197-3ADB-7A64-FE2DDF74D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ADC63-322A-A20D-AB09-88502DCDF118}"/>
              </a:ext>
            </a:extLst>
          </p:cNvPr>
          <p:cNvSpPr>
            <a:spLocks noGrp="1"/>
          </p:cNvSpPr>
          <p:nvPr>
            <p:ph type="dt" sz="half" idx="10"/>
          </p:nvPr>
        </p:nvSpPr>
        <p:spPr/>
        <p:txBody>
          <a:bodyPr/>
          <a:lstStyle/>
          <a:p>
            <a:fld id="{2D22A920-BD2C-416C-B118-97F252AD023C}" type="datetimeFigureOut">
              <a:rPr lang="vi-VN" smtClean="0"/>
              <a:t>22/03/2024</a:t>
            </a:fld>
            <a:endParaRPr lang="vi-VN"/>
          </a:p>
        </p:txBody>
      </p:sp>
      <p:sp>
        <p:nvSpPr>
          <p:cNvPr id="6" name="Footer Placeholder 5">
            <a:extLst>
              <a:ext uri="{FF2B5EF4-FFF2-40B4-BE49-F238E27FC236}">
                <a16:creationId xmlns:a16="http://schemas.microsoft.com/office/drawing/2014/main" id="{B820A1D8-D013-FFCD-E7C8-DA5707C9600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73677E0-3FE2-4216-139F-17E3048FA5B2}"/>
              </a:ext>
            </a:extLst>
          </p:cNvPr>
          <p:cNvSpPr>
            <a:spLocks noGrp="1"/>
          </p:cNvSpPr>
          <p:nvPr>
            <p:ph type="sldNum" sz="quarter" idx="12"/>
          </p:nvPr>
        </p:nvSpPr>
        <p:spPr/>
        <p:txBody>
          <a:bodyPr/>
          <a:lstStyle/>
          <a:p>
            <a:fld id="{515E84A3-B483-4255-B77F-29B7A0A08D9C}" type="slidenum">
              <a:rPr lang="vi-VN" smtClean="0"/>
              <a:t>‹#›</a:t>
            </a:fld>
            <a:endParaRPr lang="vi-VN"/>
          </a:p>
        </p:txBody>
      </p:sp>
    </p:spTree>
    <p:extLst>
      <p:ext uri="{BB962C8B-B14F-4D97-AF65-F5344CB8AC3E}">
        <p14:creationId xmlns:p14="http://schemas.microsoft.com/office/powerpoint/2010/main" val="262102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933F7-4815-E2AF-D831-96ECB2CE4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564E80A-FE89-232C-624D-2D5AF2FE7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D938AE3-1847-09AA-CD04-67BC0BD7E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2A920-BD2C-416C-B118-97F252AD023C}" type="datetimeFigureOut">
              <a:rPr lang="vi-VN" smtClean="0"/>
              <a:t>22/03/2024</a:t>
            </a:fld>
            <a:endParaRPr lang="vi-VN"/>
          </a:p>
        </p:txBody>
      </p:sp>
      <p:sp>
        <p:nvSpPr>
          <p:cNvPr id="5" name="Footer Placeholder 4">
            <a:extLst>
              <a:ext uri="{FF2B5EF4-FFF2-40B4-BE49-F238E27FC236}">
                <a16:creationId xmlns:a16="http://schemas.microsoft.com/office/drawing/2014/main" id="{2991F681-27D4-5EB7-0598-C1B93183B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34FA99A1-1492-037A-010F-DAAE4A380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E84A3-B483-4255-B77F-29B7A0A08D9C}" type="slidenum">
              <a:rPr lang="vi-VN" smtClean="0"/>
              <a:t>‹#›</a:t>
            </a:fld>
            <a:endParaRPr lang="vi-VN"/>
          </a:p>
        </p:txBody>
      </p:sp>
    </p:spTree>
    <p:extLst>
      <p:ext uri="{BB962C8B-B14F-4D97-AF65-F5344CB8AC3E}">
        <p14:creationId xmlns:p14="http://schemas.microsoft.com/office/powerpoint/2010/main" val="99305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paperswithcode.com/method/selective-search"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miai.vn/2020/07/04/co-ban-ve-object-detection-voi-r-cnn-fast-r-cnn-faster-r-cnn-va-yol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524000" y="1823403"/>
            <a:ext cx="9144000" cy="2387600"/>
          </a:xfrm>
        </p:spPr>
        <p:txBody>
          <a:bodyPr anchor="ctr">
            <a:noAutofit/>
          </a:bodyPr>
          <a:lstStyle/>
          <a:p>
            <a:pPr>
              <a:lnSpc>
                <a:spcPct val="150000"/>
              </a:lnSpc>
            </a:pPr>
            <a:r>
              <a:rPr lang="vi-VN" sz="3600" b="1"/>
              <a:t>TÌM HIỂU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6096000" y="4770438"/>
            <a:ext cx="4572000" cy="1173162"/>
          </a:xfrm>
        </p:spPr>
        <p:txBody>
          <a:bodyPr>
            <a:normAutofit/>
          </a:bodyPr>
          <a:lstStyle/>
          <a:p>
            <a:pPr algn="l"/>
            <a:r>
              <a:rPr lang="vi-VN" sz="1800">
                <a:latin typeface="+mj-lt"/>
              </a:rPr>
              <a:t>SVTH :  Ngô Văn Úc</a:t>
            </a:r>
          </a:p>
          <a:p>
            <a:pPr algn="l"/>
            <a:r>
              <a:rPr lang="vi-VN" sz="1800">
                <a:latin typeface="+mj-lt"/>
              </a:rPr>
              <a:t>Lớp     :  AI20A1A</a:t>
            </a:r>
          </a:p>
          <a:p>
            <a:pPr algn="l"/>
            <a:r>
              <a:rPr lang="vi-VN" sz="1800">
                <a:latin typeface="+mj-lt"/>
              </a:rPr>
              <a:t>GVHD: TS. Nguyễn Sĩ Thìn</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4" name="Subtitle 2">
            <a:extLst>
              <a:ext uri="{FF2B5EF4-FFF2-40B4-BE49-F238E27FC236}">
                <a16:creationId xmlns:a16="http://schemas.microsoft.com/office/drawing/2014/main" id="{62EC95D3-9F84-72A5-3D08-1AC9AB668BC8}"/>
              </a:ext>
            </a:extLst>
          </p:cNvPr>
          <p:cNvSpPr txBox="1">
            <a:spLocks/>
          </p:cNvSpPr>
          <p:nvPr/>
        </p:nvSpPr>
        <p:spPr>
          <a:xfrm>
            <a:off x="2621280" y="4770438"/>
            <a:ext cx="3159760" cy="11731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vi-VN" sz="1800">
                <a:latin typeface="+mj-lt"/>
              </a:rPr>
              <a:t>Học Phần:</a:t>
            </a:r>
          </a:p>
          <a:p>
            <a:pPr algn="r"/>
            <a:r>
              <a:rPr lang="vi-VN" sz="2000" b="1">
                <a:latin typeface="+mj-lt"/>
              </a:rPr>
              <a:t>Thị Giác Máy Tính II</a:t>
            </a:r>
          </a:p>
        </p:txBody>
      </p:sp>
      <p:cxnSp>
        <p:nvCxnSpPr>
          <p:cNvPr id="8" name="Straight Connector 7">
            <a:extLst>
              <a:ext uri="{FF2B5EF4-FFF2-40B4-BE49-F238E27FC236}">
                <a16:creationId xmlns:a16="http://schemas.microsoft.com/office/drawing/2014/main" id="{A1F81C29-0024-6D8C-0876-0DE8125DD573}"/>
              </a:ext>
            </a:extLst>
          </p:cNvPr>
          <p:cNvCxnSpPr/>
          <p:nvPr/>
        </p:nvCxnSpPr>
        <p:spPr>
          <a:xfrm>
            <a:off x="5933440" y="4770438"/>
            <a:ext cx="0" cy="108172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404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3. Các thành phần chính của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712960" cy="4399280"/>
          </a:xfrm>
        </p:spPr>
        <p:txBody>
          <a:bodyPr>
            <a:noAutofit/>
          </a:bodyPr>
          <a:lstStyle/>
          <a:p>
            <a:pPr algn="l">
              <a:lnSpc>
                <a:spcPct val="150000"/>
              </a:lnSpc>
            </a:pPr>
            <a:r>
              <a:rPr lang="vi-VN" sz="2200" b="1">
                <a:latin typeface="+mj-lt"/>
              </a:rPr>
              <a:t>Các thành phần chính:</a:t>
            </a:r>
          </a:p>
          <a:p>
            <a:pPr marL="342900" indent="-342900" algn="l">
              <a:lnSpc>
                <a:spcPct val="150000"/>
              </a:lnSpc>
              <a:buFont typeface="Arial" panose="020B0604020202020204" pitchFamily="34" charset="0"/>
              <a:buChar char="•"/>
            </a:pPr>
            <a:r>
              <a:rPr lang="vi-VN" sz="2200">
                <a:latin typeface="+mj-lt"/>
              </a:rPr>
              <a:t>Trích rút đặc trưng: </a:t>
            </a:r>
            <a:r>
              <a:rPr lang="vi-VN" sz="2200" b="0" i="0">
                <a:effectLst/>
                <a:latin typeface="+mj-lt"/>
              </a:rPr>
              <a:t>Sử dụng một mạng CNN để rút trích đặc trưng từ toàn bộ ảnh</a:t>
            </a:r>
          </a:p>
          <a:p>
            <a:pPr algn="l">
              <a:lnSpc>
                <a:spcPct val="150000"/>
              </a:lnSpc>
            </a:pPr>
            <a:endParaRPr lang="vi-VN" sz="2200">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pic>
        <p:nvPicPr>
          <p:cNvPr id="8" name="Picture 7">
            <a:extLst>
              <a:ext uri="{FF2B5EF4-FFF2-40B4-BE49-F238E27FC236}">
                <a16:creationId xmlns:a16="http://schemas.microsoft.com/office/drawing/2014/main" id="{8D894FEF-C011-9234-C7D3-FC0E82480A03}"/>
              </a:ext>
            </a:extLst>
          </p:cNvPr>
          <p:cNvPicPr>
            <a:picLocks noChangeAspect="1"/>
          </p:cNvPicPr>
          <p:nvPr/>
        </p:nvPicPr>
        <p:blipFill>
          <a:blip r:embed="rId3"/>
          <a:stretch>
            <a:fillRect/>
          </a:stretch>
        </p:blipFill>
        <p:spPr>
          <a:xfrm>
            <a:off x="3043925" y="3235689"/>
            <a:ext cx="6104149" cy="3124471"/>
          </a:xfrm>
          <a:prstGeom prst="rect">
            <a:avLst/>
          </a:prstGeom>
        </p:spPr>
      </p:pic>
    </p:spTree>
    <p:extLst>
      <p:ext uri="{BB962C8B-B14F-4D97-AF65-F5344CB8AC3E}">
        <p14:creationId xmlns:p14="http://schemas.microsoft.com/office/powerpoint/2010/main" val="147084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3. Các thành phần chính của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4306871" cy="4399280"/>
          </a:xfrm>
        </p:spPr>
        <p:txBody>
          <a:bodyPr>
            <a:noAutofit/>
          </a:bodyPr>
          <a:lstStyle/>
          <a:p>
            <a:pPr algn="l">
              <a:lnSpc>
                <a:spcPct val="150000"/>
              </a:lnSpc>
            </a:pPr>
            <a:r>
              <a:rPr lang="vi-VN" sz="2200" b="1">
                <a:latin typeface="+mj-lt"/>
              </a:rPr>
              <a:t>Các thành phần chính:</a:t>
            </a:r>
          </a:p>
          <a:p>
            <a:pPr marL="342900" indent="-342900" algn="l">
              <a:lnSpc>
                <a:spcPct val="150000"/>
              </a:lnSpc>
              <a:buFont typeface="Arial" panose="020B0604020202020204" pitchFamily="34" charset="0"/>
              <a:buChar char="•"/>
            </a:pPr>
            <a:r>
              <a:rPr lang="vi-VN" sz="2200">
                <a:latin typeface="+mj-lt"/>
              </a:rPr>
              <a:t>Tính toán các phân cụm: </a:t>
            </a:r>
            <a:r>
              <a:rPr lang="vi-VN" sz="2200" b="0" i="0">
                <a:effectLst/>
                <a:latin typeface="+mj-lt"/>
              </a:rPr>
              <a:t>cơ chế RoI pooling để chọn các phân cụm cố định kích thước từ các đặc trưng được trích xuất, giúp mô hình làm việc với các khu vực đầu vào có kích thước khác nhau mà không cần thay đổi kích thước đầu vào của mạng CNN.</a:t>
            </a:r>
          </a:p>
          <a:p>
            <a:pPr marL="342900" indent="-342900" algn="l">
              <a:lnSpc>
                <a:spcPct val="150000"/>
              </a:lnSpc>
              <a:buFont typeface="Arial" panose="020B0604020202020204" pitchFamily="34" charset="0"/>
              <a:buChar char="•"/>
            </a:pPr>
            <a:endParaRPr lang="vi-VN" sz="2200">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pic>
        <p:nvPicPr>
          <p:cNvPr id="7" name="Picture 6">
            <a:extLst>
              <a:ext uri="{FF2B5EF4-FFF2-40B4-BE49-F238E27FC236}">
                <a16:creationId xmlns:a16="http://schemas.microsoft.com/office/drawing/2014/main" id="{32D196E3-83E5-B526-B1DB-39314B6157DB}"/>
              </a:ext>
            </a:extLst>
          </p:cNvPr>
          <p:cNvPicPr>
            <a:picLocks noChangeAspect="1"/>
          </p:cNvPicPr>
          <p:nvPr/>
        </p:nvPicPr>
        <p:blipFill>
          <a:blip r:embed="rId3"/>
          <a:stretch>
            <a:fillRect/>
          </a:stretch>
        </p:blipFill>
        <p:spPr>
          <a:xfrm>
            <a:off x="6065587" y="2958195"/>
            <a:ext cx="5811386" cy="2595624"/>
          </a:xfrm>
          <a:prstGeom prst="rect">
            <a:avLst/>
          </a:prstGeom>
        </p:spPr>
      </p:pic>
    </p:spTree>
    <p:extLst>
      <p:ext uri="{BB962C8B-B14F-4D97-AF65-F5344CB8AC3E}">
        <p14:creationId xmlns:p14="http://schemas.microsoft.com/office/powerpoint/2010/main" val="403796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3. Các thành phần chính của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4306871" cy="4399280"/>
          </a:xfrm>
        </p:spPr>
        <p:txBody>
          <a:bodyPr>
            <a:noAutofit/>
          </a:bodyPr>
          <a:lstStyle/>
          <a:p>
            <a:pPr algn="l">
              <a:lnSpc>
                <a:spcPct val="150000"/>
              </a:lnSpc>
            </a:pPr>
            <a:r>
              <a:rPr lang="vi-VN" sz="2200" b="1">
                <a:latin typeface="+mj-lt"/>
              </a:rPr>
              <a:t>Các thành phần chính:</a:t>
            </a:r>
          </a:p>
          <a:p>
            <a:pPr marL="342900" indent="-342900" algn="l">
              <a:lnSpc>
                <a:spcPct val="150000"/>
              </a:lnSpc>
              <a:buFont typeface="Arial" panose="020B0604020202020204" pitchFamily="34" charset="0"/>
              <a:buChar char="•"/>
            </a:pPr>
            <a:r>
              <a:rPr lang="vi-VN" sz="2200">
                <a:latin typeface="+mj-lt"/>
              </a:rPr>
              <a:t>Phân loại và hồi quy: </a:t>
            </a:r>
            <a:r>
              <a:rPr lang="vi-VN" sz="2200" b="0" i="0">
                <a:effectLst/>
                <a:latin typeface="+mj-lt"/>
              </a:rPr>
              <a:t>Sử dụng các đặc trưng từ các phân cụm, Fast R-CNN thực hiện phân loại vật thể và dự đoán hộp giới hạn cho mỗi vật thể.</a:t>
            </a:r>
            <a:endParaRPr lang="vi-VN" sz="2200">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pic>
        <p:nvPicPr>
          <p:cNvPr id="7" name="Picture 6">
            <a:extLst>
              <a:ext uri="{FF2B5EF4-FFF2-40B4-BE49-F238E27FC236}">
                <a16:creationId xmlns:a16="http://schemas.microsoft.com/office/drawing/2014/main" id="{32D196E3-83E5-B526-B1DB-39314B6157DB}"/>
              </a:ext>
            </a:extLst>
          </p:cNvPr>
          <p:cNvPicPr>
            <a:picLocks noChangeAspect="1"/>
          </p:cNvPicPr>
          <p:nvPr/>
        </p:nvPicPr>
        <p:blipFill>
          <a:blip r:embed="rId3"/>
          <a:stretch>
            <a:fillRect/>
          </a:stretch>
        </p:blipFill>
        <p:spPr>
          <a:xfrm>
            <a:off x="6065587" y="2958195"/>
            <a:ext cx="5811386" cy="2595624"/>
          </a:xfrm>
          <a:prstGeom prst="rect">
            <a:avLst/>
          </a:prstGeom>
        </p:spPr>
      </p:pic>
    </p:spTree>
    <p:extLst>
      <p:ext uri="{BB962C8B-B14F-4D97-AF65-F5344CB8AC3E}">
        <p14:creationId xmlns:p14="http://schemas.microsoft.com/office/powerpoint/2010/main" val="307885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4. Ví dụ triển khai</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712960" cy="4399280"/>
          </a:xfrm>
        </p:spPr>
        <p:txBody>
          <a:bodyPr>
            <a:noAutofit/>
          </a:bodyPr>
          <a:lstStyle/>
          <a:p>
            <a:pPr algn="l">
              <a:lnSpc>
                <a:spcPct val="150000"/>
              </a:lnSpc>
            </a:pPr>
            <a:r>
              <a:rPr lang="vi-VN" sz="2200">
                <a:latin typeface="+mj-lt"/>
              </a:rPr>
              <a:t>Mô hình FastR-CNN đơn giản sử dụng Keras</a:t>
            </a:r>
          </a:p>
          <a:p>
            <a:pPr algn="l">
              <a:lnSpc>
                <a:spcPct val="150000"/>
              </a:lnSpc>
            </a:pPr>
            <a:endParaRPr lang="vi-VN" sz="2200">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pic>
        <p:nvPicPr>
          <p:cNvPr id="7" name="Picture 6">
            <a:extLst>
              <a:ext uri="{FF2B5EF4-FFF2-40B4-BE49-F238E27FC236}">
                <a16:creationId xmlns:a16="http://schemas.microsoft.com/office/drawing/2014/main" id="{B5F2DA45-40A1-FF78-2F42-3014991D5E40}"/>
              </a:ext>
            </a:extLst>
          </p:cNvPr>
          <p:cNvPicPr>
            <a:picLocks noChangeAspect="1"/>
          </p:cNvPicPr>
          <p:nvPr/>
        </p:nvPicPr>
        <p:blipFill>
          <a:blip r:embed="rId3"/>
          <a:stretch>
            <a:fillRect/>
          </a:stretch>
        </p:blipFill>
        <p:spPr>
          <a:xfrm>
            <a:off x="1422400" y="2559073"/>
            <a:ext cx="5982218" cy="3970364"/>
          </a:xfrm>
          <a:prstGeom prst="rect">
            <a:avLst/>
          </a:prstGeom>
        </p:spPr>
      </p:pic>
    </p:spTree>
    <p:extLst>
      <p:ext uri="{BB962C8B-B14F-4D97-AF65-F5344CB8AC3E}">
        <p14:creationId xmlns:p14="http://schemas.microsoft.com/office/powerpoint/2010/main" val="235203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5. Những hạn chế</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712960" cy="4399280"/>
          </a:xfrm>
        </p:spPr>
        <p:txBody>
          <a:bodyPr>
            <a:noAutofit/>
          </a:bodyPr>
          <a:lstStyle/>
          <a:p>
            <a:pPr marL="342900" indent="-342900" algn="l">
              <a:lnSpc>
                <a:spcPct val="150000"/>
              </a:lnSpc>
              <a:buFont typeface="Arial" panose="020B0604020202020204" pitchFamily="34" charset="0"/>
              <a:buChar char="•"/>
            </a:pPr>
            <a:r>
              <a:rPr lang="vi-VN" sz="2200">
                <a:latin typeface="+mj-lt"/>
              </a:rPr>
              <a:t>Phụ thuộc lớn vào quá trình đề xuất khu vực: giảm tốc độ của toàn bộ hệ thống, mất thông tin quan trọng.</a:t>
            </a:r>
          </a:p>
          <a:p>
            <a:pPr marL="342900" indent="-342900" algn="l">
              <a:lnSpc>
                <a:spcPct val="150000"/>
              </a:lnSpc>
              <a:buFont typeface="Arial" panose="020B0604020202020204" pitchFamily="34" charset="0"/>
              <a:buChar char="•"/>
            </a:pPr>
            <a:r>
              <a:rPr lang="vi-VN" sz="2200">
                <a:latin typeface="+mj-lt"/>
              </a:rPr>
              <a:t>Tốc độ tính toán chưa đạt được tối ưu hoàn toàn</a:t>
            </a:r>
          </a:p>
          <a:p>
            <a:pPr marL="342900" indent="-342900" algn="l">
              <a:lnSpc>
                <a:spcPct val="150000"/>
              </a:lnSpc>
              <a:buFont typeface="Arial" panose="020B0604020202020204" pitchFamily="34" charset="0"/>
              <a:buChar char="•"/>
            </a:pPr>
            <a:r>
              <a:rPr lang="vi-VN" sz="2200">
                <a:latin typeface="+mj-lt"/>
              </a:rPr>
              <a:t>Khả năng tổng quát hóa mô hình chưa tốt: không có hiệu quả tốt đối với dữ liệu mới ngoài tập huấn luyện, đặc biệt khi có sự chênh lệch lớn về ngữ cảnh hoặc phong cảnh giữa dữ liệu huấn luyện và dữ liệu thực tế.</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Tree>
    <p:extLst>
      <p:ext uri="{BB962C8B-B14F-4D97-AF65-F5344CB8AC3E}">
        <p14:creationId xmlns:p14="http://schemas.microsoft.com/office/powerpoint/2010/main" val="2929729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524000" y="3197384"/>
            <a:ext cx="9144000" cy="463231"/>
          </a:xfrm>
        </p:spPr>
        <p:txBody>
          <a:bodyPr anchor="ctr">
            <a:noAutofit/>
          </a:bodyPr>
          <a:lstStyle/>
          <a:p>
            <a:pPr>
              <a:lnSpc>
                <a:spcPct val="150000"/>
              </a:lnSpc>
            </a:pPr>
            <a:r>
              <a:rPr lang="vi-VN" sz="2800" b="1"/>
              <a:t>THANKS FOR YOUR ATTENTION!</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12 năm 2023</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Tree>
    <p:extLst>
      <p:ext uri="{BB962C8B-B14F-4D97-AF65-F5344CB8AC3E}">
        <p14:creationId xmlns:p14="http://schemas.microsoft.com/office/powerpoint/2010/main" val="398808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676400" y="1642904"/>
            <a:ext cx="9144000" cy="463231"/>
          </a:xfrm>
        </p:spPr>
        <p:txBody>
          <a:bodyPr anchor="ctr">
            <a:noAutofit/>
          </a:bodyPr>
          <a:lstStyle/>
          <a:p>
            <a:pPr>
              <a:lnSpc>
                <a:spcPct val="150000"/>
              </a:lnSpc>
            </a:pPr>
            <a:r>
              <a:rPr lang="vi-VN" sz="2800" b="1"/>
              <a:t>References</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12 năm 2023</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
        <p:nvSpPr>
          <p:cNvPr id="3" name="TextBox 2">
            <a:extLst>
              <a:ext uri="{FF2B5EF4-FFF2-40B4-BE49-F238E27FC236}">
                <a16:creationId xmlns:a16="http://schemas.microsoft.com/office/drawing/2014/main" id="{736669F7-7C44-63C6-84AB-F00EA7A93D4D}"/>
              </a:ext>
            </a:extLst>
          </p:cNvPr>
          <p:cNvSpPr txBox="1"/>
          <p:nvPr/>
        </p:nvSpPr>
        <p:spPr>
          <a:xfrm>
            <a:off x="2489200" y="2377440"/>
            <a:ext cx="6898640" cy="3477875"/>
          </a:xfrm>
          <a:prstGeom prst="rect">
            <a:avLst/>
          </a:prstGeom>
          <a:noFill/>
        </p:spPr>
        <p:txBody>
          <a:bodyPr wrap="square" rtlCol="0">
            <a:spAutoFit/>
          </a:bodyPr>
          <a:lstStyle/>
          <a:p>
            <a:r>
              <a:rPr lang="vi-VN" sz="2200" b="0" i="0">
                <a:solidFill>
                  <a:srgbClr val="000000"/>
                </a:solidFill>
                <a:effectLst/>
                <a:latin typeface="+mj-lt"/>
              </a:rPr>
              <a:t>Tìm kiếm có chọn lọc</a:t>
            </a:r>
            <a:endParaRPr lang="vi-VN" sz="2200">
              <a:latin typeface="+mj-lt"/>
              <a:hlinkClick r:id="rId3"/>
            </a:endParaRPr>
          </a:p>
          <a:p>
            <a:r>
              <a:rPr lang="vi-VN" sz="2200">
                <a:latin typeface="+mj-lt"/>
                <a:hlinkClick r:id="rId3"/>
              </a:rPr>
              <a:t>https://paperswithcode.com/method/selective-search</a:t>
            </a:r>
            <a:endParaRPr lang="vi-VN" sz="2200">
              <a:latin typeface="+mj-lt"/>
            </a:endParaRPr>
          </a:p>
          <a:p>
            <a:endParaRPr lang="vi-VN" sz="2200">
              <a:latin typeface="+mj-lt"/>
            </a:endParaRPr>
          </a:p>
          <a:p>
            <a:endParaRPr lang="vi-VN" sz="2200">
              <a:latin typeface="+mj-lt"/>
            </a:endParaRPr>
          </a:p>
          <a:p>
            <a:r>
              <a:rPr lang="vi-VN" sz="2200" i="0">
                <a:solidFill>
                  <a:srgbClr val="1C1E1F"/>
                </a:solidFill>
                <a:effectLst/>
                <a:latin typeface="+mj-lt"/>
              </a:rPr>
              <a:t>Cơ bản về Object Detection với R-CNN, Fast R-CNN, Faster R-CNN và YOLO</a:t>
            </a:r>
            <a:endParaRPr lang="vi-VN" sz="2200">
              <a:latin typeface="+mj-lt"/>
            </a:endParaRPr>
          </a:p>
          <a:p>
            <a:r>
              <a:rPr lang="vi-VN" sz="2200">
                <a:latin typeface="+mj-lt"/>
                <a:hlinkClick r:id="rId4"/>
              </a:rPr>
              <a:t>https://miai.vn/2020/07/04/co-ban-ve-object-detection-voi-r-cnn-fast-r-cnn-faster-r-cnn-va-yolo/</a:t>
            </a:r>
            <a:endParaRPr lang="vi-VN" sz="2200">
              <a:latin typeface="+mj-lt"/>
            </a:endParaRPr>
          </a:p>
          <a:p>
            <a:endParaRPr lang="vi-VN" sz="2200">
              <a:latin typeface="+mj-lt"/>
            </a:endParaRPr>
          </a:p>
          <a:p>
            <a:endParaRPr lang="vi-VN" sz="2200">
              <a:latin typeface="+mj-lt"/>
            </a:endParaRPr>
          </a:p>
        </p:txBody>
      </p:sp>
    </p:spTree>
    <p:extLst>
      <p:ext uri="{BB962C8B-B14F-4D97-AF65-F5344CB8AC3E}">
        <p14:creationId xmlns:p14="http://schemas.microsoft.com/office/powerpoint/2010/main" val="156199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NỘI DUNG</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3810000" y="2405000"/>
            <a:ext cx="6035040" cy="4186775"/>
          </a:xfrm>
        </p:spPr>
        <p:txBody>
          <a:bodyPr>
            <a:normAutofit/>
          </a:bodyPr>
          <a:lstStyle/>
          <a:p>
            <a:pPr marL="342900" indent="-342900" algn="l">
              <a:lnSpc>
                <a:spcPct val="150000"/>
              </a:lnSpc>
              <a:buFont typeface="+mj-lt"/>
              <a:buAutoNum type="arabicPeriod"/>
            </a:pPr>
            <a:r>
              <a:rPr lang="vi-VN" sz="1800">
                <a:latin typeface="+mj-lt"/>
              </a:rPr>
              <a:t>ĐẶT VẤN ĐỀ</a:t>
            </a:r>
          </a:p>
          <a:p>
            <a:pPr marL="342900" indent="-342900" algn="l">
              <a:lnSpc>
                <a:spcPct val="150000"/>
              </a:lnSpc>
              <a:buFont typeface="+mj-lt"/>
              <a:buAutoNum type="arabicPeriod"/>
            </a:pPr>
            <a:r>
              <a:rPr lang="vi-VN" sz="1800">
                <a:latin typeface="+mj-lt"/>
              </a:rPr>
              <a:t>GIỚI THIỆU MÔ HÌNH FastR-CNN</a:t>
            </a:r>
          </a:p>
          <a:p>
            <a:pPr marL="342900" indent="-342900" algn="l">
              <a:lnSpc>
                <a:spcPct val="150000"/>
              </a:lnSpc>
              <a:buFont typeface="+mj-lt"/>
              <a:buAutoNum type="arabicPeriod"/>
            </a:pPr>
            <a:r>
              <a:rPr lang="vi-VN" sz="1800">
                <a:latin typeface="+mj-lt"/>
              </a:rPr>
              <a:t>CÁC THÀNH PHẦN CHÍNH CỦA FastR-CNN</a:t>
            </a:r>
          </a:p>
          <a:p>
            <a:pPr marL="342900" indent="-342900" algn="l">
              <a:lnSpc>
                <a:spcPct val="150000"/>
              </a:lnSpc>
              <a:buFont typeface="+mj-lt"/>
              <a:buAutoNum type="arabicPeriod"/>
            </a:pPr>
            <a:r>
              <a:rPr lang="vi-VN" sz="1800">
                <a:latin typeface="+mj-lt"/>
              </a:rPr>
              <a:t>VÍ DỤ TRIỂN KHAI</a:t>
            </a:r>
          </a:p>
          <a:p>
            <a:pPr marL="342900" indent="-342900" algn="l">
              <a:lnSpc>
                <a:spcPct val="150000"/>
              </a:lnSpc>
              <a:buFont typeface="+mj-lt"/>
              <a:buAutoNum type="arabicPeriod"/>
            </a:pPr>
            <a:r>
              <a:rPr lang="vi-VN" sz="1800">
                <a:latin typeface="+mj-lt"/>
              </a:rPr>
              <a:t>HẠN CHẾ VÀ ĐỊNH HƯỚNG</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Tree>
    <p:extLst>
      <p:ext uri="{BB962C8B-B14F-4D97-AF65-F5344CB8AC3E}">
        <p14:creationId xmlns:p14="http://schemas.microsoft.com/office/powerpoint/2010/main" val="189044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1. ĐẶT VẤN ĐỀ</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712960" cy="4399280"/>
          </a:xfrm>
        </p:spPr>
        <p:txBody>
          <a:bodyPr>
            <a:normAutofit/>
          </a:bodyPr>
          <a:lstStyle/>
          <a:p>
            <a:pPr algn="l">
              <a:lnSpc>
                <a:spcPct val="150000"/>
              </a:lnSpc>
            </a:pPr>
            <a:r>
              <a:rPr lang="vi-VN" sz="2200" b="1">
                <a:latin typeface="+mj-lt"/>
              </a:rPr>
              <a:t>Nhận diện vật thể và phân vùng</a:t>
            </a:r>
            <a:r>
              <a:rPr lang="vi-VN" sz="2200">
                <a:latin typeface="+mj-lt"/>
              </a:rPr>
              <a:t> chúng trong hình ảnh</a:t>
            </a:r>
          </a:p>
          <a:p>
            <a:pPr marL="342900" indent="-342900" algn="l">
              <a:lnSpc>
                <a:spcPct val="150000"/>
              </a:lnSpc>
              <a:buFont typeface="Symbol" panose="05050102010706020507" pitchFamily="18" charset="2"/>
              <a:buChar char="Þ"/>
            </a:pPr>
            <a:r>
              <a:rPr lang="vi-VN" sz="2200">
                <a:latin typeface="+mj-lt"/>
              </a:rPr>
              <a:t>Vấn đề phức tạp trong thị giác máy tính</a:t>
            </a:r>
          </a:p>
          <a:p>
            <a:pPr algn="l">
              <a:lnSpc>
                <a:spcPct val="150000"/>
              </a:lnSpc>
            </a:pPr>
            <a:endParaRPr lang="vi-VN" sz="2200">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pic>
        <p:nvPicPr>
          <p:cNvPr id="15" name="Picture 14">
            <a:extLst>
              <a:ext uri="{FF2B5EF4-FFF2-40B4-BE49-F238E27FC236}">
                <a16:creationId xmlns:a16="http://schemas.microsoft.com/office/drawing/2014/main" id="{C7FFBC21-85E6-FD8E-53F5-07EEF0D0AFDF}"/>
              </a:ext>
            </a:extLst>
          </p:cNvPr>
          <p:cNvPicPr>
            <a:picLocks noChangeAspect="1"/>
          </p:cNvPicPr>
          <p:nvPr/>
        </p:nvPicPr>
        <p:blipFill>
          <a:blip r:embed="rId3"/>
          <a:stretch>
            <a:fillRect/>
          </a:stretch>
        </p:blipFill>
        <p:spPr>
          <a:xfrm>
            <a:off x="5658778" y="3534304"/>
            <a:ext cx="6043184" cy="2430991"/>
          </a:xfrm>
          <a:prstGeom prst="rect">
            <a:avLst/>
          </a:prstGeom>
        </p:spPr>
      </p:pic>
      <p:pic>
        <p:nvPicPr>
          <p:cNvPr id="17" name="Picture 16">
            <a:extLst>
              <a:ext uri="{FF2B5EF4-FFF2-40B4-BE49-F238E27FC236}">
                <a16:creationId xmlns:a16="http://schemas.microsoft.com/office/drawing/2014/main" id="{4EA1B0EF-6B8E-F196-847F-BDBD19EA82D5}"/>
              </a:ext>
            </a:extLst>
          </p:cNvPr>
          <p:cNvPicPr>
            <a:picLocks noChangeAspect="1"/>
          </p:cNvPicPr>
          <p:nvPr/>
        </p:nvPicPr>
        <p:blipFill>
          <a:blip r:embed="rId4"/>
          <a:stretch>
            <a:fillRect/>
          </a:stretch>
        </p:blipFill>
        <p:spPr>
          <a:xfrm>
            <a:off x="1099296" y="3534304"/>
            <a:ext cx="4145280" cy="2540656"/>
          </a:xfrm>
          <a:prstGeom prst="rect">
            <a:avLst/>
          </a:prstGeom>
        </p:spPr>
      </p:pic>
    </p:spTree>
    <p:extLst>
      <p:ext uri="{BB962C8B-B14F-4D97-AF65-F5344CB8AC3E}">
        <p14:creationId xmlns:p14="http://schemas.microsoft.com/office/powerpoint/2010/main" val="153545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Giới thiệu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712960" cy="4399280"/>
          </a:xfrm>
        </p:spPr>
        <p:txBody>
          <a:bodyPr>
            <a:normAutofit fontScale="92500" lnSpcReduction="10000"/>
          </a:bodyPr>
          <a:lstStyle/>
          <a:p>
            <a:pPr algn="l">
              <a:lnSpc>
                <a:spcPct val="150000"/>
              </a:lnSpc>
            </a:pPr>
            <a:r>
              <a:rPr lang="en-SG" b="1" i="0">
                <a:solidFill>
                  <a:schemeClr val="tx1">
                    <a:lumMod val="95000"/>
                    <a:lumOff val="5000"/>
                  </a:schemeClr>
                </a:solidFill>
                <a:effectLst/>
                <a:latin typeface="Times  New Roman"/>
              </a:rPr>
              <a:t>Mô hình Fast R-CNN (Region-based Convolutional Neural Network)</a:t>
            </a:r>
            <a:endParaRPr lang="vi-VN" b="1" i="0">
              <a:solidFill>
                <a:schemeClr val="tx1">
                  <a:lumMod val="95000"/>
                  <a:lumOff val="5000"/>
                </a:schemeClr>
              </a:solidFill>
              <a:effectLst/>
              <a:latin typeface="Times  New Roman"/>
            </a:endParaRPr>
          </a:p>
          <a:p>
            <a:pPr marL="342900" indent="-342900" algn="l">
              <a:lnSpc>
                <a:spcPct val="150000"/>
              </a:lnSpc>
              <a:buFont typeface="Symbol" panose="05050102010706020507" pitchFamily="18" charset="2"/>
              <a:buChar char="Þ"/>
            </a:pPr>
            <a:r>
              <a:rPr lang="vi-VN" b="0" i="0">
                <a:solidFill>
                  <a:schemeClr val="tx1">
                    <a:lumMod val="95000"/>
                    <a:lumOff val="5000"/>
                  </a:schemeClr>
                </a:solidFill>
                <a:effectLst/>
                <a:latin typeface="Times  New Roman"/>
              </a:rPr>
              <a:t>một </a:t>
            </a:r>
            <a:r>
              <a:rPr lang="vi-VN" i="0">
                <a:solidFill>
                  <a:schemeClr val="tx1">
                    <a:lumMod val="95000"/>
                    <a:lumOff val="5000"/>
                  </a:schemeClr>
                </a:solidFill>
                <a:effectLst/>
                <a:latin typeface="Times  New Roman"/>
              </a:rPr>
              <a:t>tiến bộ quan trọng</a:t>
            </a:r>
            <a:r>
              <a:rPr lang="vi-VN" b="0" i="0">
                <a:solidFill>
                  <a:schemeClr val="tx1">
                    <a:lumMod val="95000"/>
                    <a:lumOff val="5000"/>
                  </a:schemeClr>
                </a:solidFill>
                <a:effectLst/>
                <a:latin typeface="Times  New Roman"/>
              </a:rPr>
              <a:t> trong lĩnh vực nhận diện vật thể trong ảnh và phân vùng chúng.</a:t>
            </a:r>
            <a:endParaRPr lang="vi-VN" b="1">
              <a:solidFill>
                <a:schemeClr val="tx1">
                  <a:lumMod val="95000"/>
                  <a:lumOff val="5000"/>
                </a:schemeClr>
              </a:solidFill>
              <a:latin typeface="Times  New Roman"/>
            </a:endParaRPr>
          </a:p>
          <a:p>
            <a:pPr marL="342900" indent="-342900" algn="l">
              <a:lnSpc>
                <a:spcPct val="150000"/>
              </a:lnSpc>
              <a:buFont typeface="Symbol" panose="05050102010706020507" pitchFamily="18" charset="2"/>
              <a:buChar char="Þ"/>
            </a:pPr>
            <a:r>
              <a:rPr lang="vi-VN" b="0" i="0">
                <a:solidFill>
                  <a:schemeClr val="tx1">
                    <a:lumMod val="95000"/>
                    <a:lumOff val="5000"/>
                  </a:schemeClr>
                </a:solidFill>
                <a:effectLst/>
                <a:latin typeface="Times  New Roman"/>
              </a:rPr>
              <a:t>giới thiệu vào năm 2015 bởi Ross Girshick.</a:t>
            </a:r>
            <a:endParaRPr lang="vi-VN" b="1" i="0">
              <a:solidFill>
                <a:schemeClr val="tx1">
                  <a:lumMod val="95000"/>
                  <a:lumOff val="5000"/>
                </a:schemeClr>
              </a:solidFill>
              <a:effectLst/>
              <a:latin typeface="Times  New Roman"/>
            </a:endParaRPr>
          </a:p>
          <a:p>
            <a:pPr marL="342900" indent="-342900" algn="l">
              <a:lnSpc>
                <a:spcPct val="150000"/>
              </a:lnSpc>
              <a:buFont typeface="Symbol" panose="05050102010706020507" pitchFamily="18" charset="2"/>
              <a:buChar char="Þ"/>
            </a:pPr>
            <a:r>
              <a:rPr lang="vi-VN" b="0" i="0">
                <a:solidFill>
                  <a:schemeClr val="tx1">
                    <a:lumMod val="95000"/>
                    <a:lumOff val="5000"/>
                  </a:schemeClr>
                </a:solidFill>
                <a:effectLst/>
                <a:latin typeface="Times  New Roman"/>
              </a:rPr>
              <a:t>Fast R-CNN là bước tiến từ mô hình R-CNN trước đó, nhằm tăng tốc độ và hiệu suất của quá trình nhận diện vật thể.</a:t>
            </a:r>
          </a:p>
          <a:p>
            <a:pPr marL="342900" indent="-342900" algn="l">
              <a:lnSpc>
                <a:spcPct val="150000"/>
              </a:lnSpc>
              <a:buFont typeface="Symbol" panose="05050102010706020507" pitchFamily="18" charset="2"/>
              <a:buChar char="Þ"/>
            </a:pPr>
            <a:r>
              <a:rPr lang="vi-VN" b="0" i="0">
                <a:solidFill>
                  <a:schemeClr val="tx1">
                    <a:lumMod val="95000"/>
                    <a:lumOff val="5000"/>
                  </a:schemeClr>
                </a:solidFill>
                <a:effectLst/>
                <a:latin typeface="Times  New Roman"/>
              </a:rPr>
              <a:t>Fast R-CNN là sự kết hợp của các bước quan trọng trong quá trình nhận diện vật thể vào một mô hình duy nhất, giúp tăng cường tốc độ tính toán</a:t>
            </a:r>
            <a:endParaRPr lang="vi-VN" b="1">
              <a:solidFill>
                <a:schemeClr val="tx1">
                  <a:lumMod val="95000"/>
                  <a:lumOff val="5000"/>
                </a:schemeClr>
              </a:solidFill>
              <a:latin typeface="Times  New Roman"/>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Tree>
    <p:extLst>
      <p:ext uri="{BB962C8B-B14F-4D97-AF65-F5344CB8AC3E}">
        <p14:creationId xmlns:p14="http://schemas.microsoft.com/office/powerpoint/2010/main" val="318304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2. Giới thiệu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712960" cy="4399280"/>
          </a:xfrm>
        </p:spPr>
        <p:txBody>
          <a:bodyPr>
            <a:noAutofit/>
          </a:bodyPr>
          <a:lstStyle/>
          <a:p>
            <a:pPr algn="l">
              <a:lnSpc>
                <a:spcPct val="150000"/>
              </a:lnSpc>
            </a:pPr>
            <a:r>
              <a:rPr lang="vi-VN" sz="2200">
                <a:solidFill>
                  <a:srgbClr val="00B0F0"/>
                </a:solidFill>
                <a:latin typeface="+mj-lt"/>
              </a:rPr>
              <a:t>=&gt; </a:t>
            </a:r>
            <a:r>
              <a:rPr lang="vi-VN" sz="2200" b="0" i="0">
                <a:solidFill>
                  <a:srgbClr val="00B0F0"/>
                </a:solidFill>
                <a:effectLst/>
                <a:latin typeface="+mj-lt"/>
              </a:rPr>
              <a:t>Fast R-CNN là một mô hình nhận diện vật thể được thiết kế để tối ưu hóa tốc độ và hiệu suất bằng cách kết hợp các bước quan trọng trong quá trình nhận diện vào một mô hình duy nhất. </a:t>
            </a:r>
            <a:endParaRPr lang="vi-VN" sz="2200">
              <a:solidFill>
                <a:srgbClr val="00B0F0"/>
              </a:solidFill>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Tree>
    <p:extLst>
      <p:ext uri="{BB962C8B-B14F-4D97-AF65-F5344CB8AC3E}">
        <p14:creationId xmlns:p14="http://schemas.microsoft.com/office/powerpoint/2010/main" val="117363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3. Các thành phần chính của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712960" cy="4399280"/>
          </a:xfrm>
        </p:spPr>
        <p:txBody>
          <a:bodyPr>
            <a:noAutofit/>
          </a:bodyPr>
          <a:lstStyle/>
          <a:p>
            <a:pPr algn="l">
              <a:lnSpc>
                <a:spcPct val="150000"/>
              </a:lnSpc>
            </a:pPr>
            <a:r>
              <a:rPr lang="vi-VN" sz="2200" b="1">
                <a:latin typeface="+mj-lt"/>
              </a:rPr>
              <a:t>Các thành phần chính:</a:t>
            </a:r>
          </a:p>
          <a:p>
            <a:pPr marL="342900" indent="-342900" algn="l">
              <a:lnSpc>
                <a:spcPct val="150000"/>
              </a:lnSpc>
              <a:buFont typeface="Arial" panose="020B0604020202020204" pitchFamily="34" charset="0"/>
              <a:buChar char="•"/>
            </a:pPr>
            <a:r>
              <a:rPr lang="vi-VN" sz="2200">
                <a:latin typeface="+mj-lt"/>
              </a:rPr>
              <a:t>Quá trình đề xuất: </a:t>
            </a:r>
            <a:r>
              <a:rPr lang="vi-VN" sz="2200" b="0" i="0">
                <a:effectLst/>
                <a:latin typeface="+mj-lt"/>
              </a:rPr>
              <a:t>phương pháp Selective Search để tạo ra các khu vực ứng cử có thể chứa vật thể trong ảnh.</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pic>
        <p:nvPicPr>
          <p:cNvPr id="7" name="Picture 6">
            <a:extLst>
              <a:ext uri="{FF2B5EF4-FFF2-40B4-BE49-F238E27FC236}">
                <a16:creationId xmlns:a16="http://schemas.microsoft.com/office/drawing/2014/main" id="{A5CA280C-A907-6E3E-033E-02B8693F4247}"/>
              </a:ext>
            </a:extLst>
          </p:cNvPr>
          <p:cNvPicPr>
            <a:picLocks noChangeAspect="1"/>
          </p:cNvPicPr>
          <p:nvPr/>
        </p:nvPicPr>
        <p:blipFill>
          <a:blip r:embed="rId3"/>
          <a:stretch>
            <a:fillRect/>
          </a:stretch>
        </p:blipFill>
        <p:spPr>
          <a:xfrm>
            <a:off x="3251200" y="3809843"/>
            <a:ext cx="6644640" cy="1982529"/>
          </a:xfrm>
          <a:prstGeom prst="rect">
            <a:avLst/>
          </a:prstGeom>
        </p:spPr>
      </p:pic>
    </p:spTree>
    <p:extLst>
      <p:ext uri="{BB962C8B-B14F-4D97-AF65-F5344CB8AC3E}">
        <p14:creationId xmlns:p14="http://schemas.microsoft.com/office/powerpoint/2010/main" val="105267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3. Các thành phần chính của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712960" cy="4399280"/>
          </a:xfrm>
        </p:spPr>
        <p:txBody>
          <a:bodyPr>
            <a:noAutofit/>
          </a:bodyPr>
          <a:lstStyle/>
          <a:p>
            <a:pPr algn="l">
              <a:lnSpc>
                <a:spcPct val="150000"/>
              </a:lnSpc>
            </a:pPr>
            <a:r>
              <a:rPr lang="vi-VN" sz="2200" b="0" i="0">
                <a:solidFill>
                  <a:srgbClr val="FF0000"/>
                </a:solidFill>
                <a:effectLst/>
                <a:latin typeface="+mj-lt"/>
              </a:rPr>
              <a:t>Selective Search: tìm kiếm có chọn lọc</a:t>
            </a:r>
          </a:p>
          <a:p>
            <a:pPr algn="l">
              <a:lnSpc>
                <a:spcPct val="150000"/>
              </a:lnSpc>
            </a:pPr>
            <a:r>
              <a:rPr lang="vi-VN" sz="2200" b="0" i="0">
                <a:solidFill>
                  <a:srgbClr val="212529"/>
                </a:solidFill>
                <a:effectLst/>
                <a:latin typeface="+mj-lt"/>
              </a:rPr>
              <a:t>là một thuật toán đề xuất vùng cho các tác vụ phát hiện đối tượng. Nó bắt đầu bằng cách phân đoạn quá mức hình ảnh dựa trên cường độ của các pixel bằng phương pháp phân đoạn dựa trên biểu đồ của Felzenszwalb và Huttenlocher. Tìm kiếm có chọn lọc sau đó lấy các phân đoạn quá mức này làm đầu vào ban đầu.</a:t>
            </a:r>
            <a:endParaRPr lang="vi-VN" sz="2200" b="0" i="0">
              <a:effectLst/>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Tree>
    <p:extLst>
      <p:ext uri="{BB962C8B-B14F-4D97-AF65-F5344CB8AC3E}">
        <p14:creationId xmlns:p14="http://schemas.microsoft.com/office/powerpoint/2010/main" val="418864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3. Các thành phần chính của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9398000" cy="4399280"/>
          </a:xfrm>
        </p:spPr>
        <p:txBody>
          <a:bodyPr>
            <a:noAutofit/>
          </a:bodyPr>
          <a:lstStyle/>
          <a:p>
            <a:pPr algn="l">
              <a:lnSpc>
                <a:spcPct val="150000"/>
              </a:lnSpc>
            </a:pPr>
            <a:r>
              <a:rPr lang="vi-VN" sz="2200" b="0" i="0">
                <a:solidFill>
                  <a:srgbClr val="FF0000"/>
                </a:solidFill>
                <a:effectLst/>
                <a:latin typeface="+mj-lt"/>
              </a:rPr>
              <a:t>Selective Search: tìm kiếm có chọn lọc</a:t>
            </a:r>
          </a:p>
          <a:p>
            <a:pPr algn="l">
              <a:lnSpc>
                <a:spcPct val="150000"/>
              </a:lnSpc>
            </a:pPr>
            <a:endParaRPr lang="vi-VN" sz="2200" b="0" i="0">
              <a:effectLst/>
              <a:latin typeface="+mj-lt"/>
            </a:endParaRPr>
          </a:p>
          <a:p>
            <a:pPr algn="l"/>
            <a:r>
              <a:rPr lang="vi-VN" sz="2200" b="0" i="0">
                <a:solidFill>
                  <a:srgbClr val="212529"/>
                </a:solidFill>
                <a:effectLst/>
                <a:latin typeface="+mj-lt"/>
              </a:rPr>
              <a:t>Các bước thực hiện:</a:t>
            </a:r>
          </a:p>
          <a:p>
            <a:pPr marL="457200" indent="-457200" algn="l">
              <a:buFont typeface="+mj-lt"/>
              <a:buAutoNum type="arabicPeriod"/>
            </a:pPr>
            <a:r>
              <a:rPr lang="vi-VN" sz="2200" b="0" i="0">
                <a:solidFill>
                  <a:srgbClr val="212529"/>
                </a:solidFill>
                <a:effectLst/>
                <a:latin typeface="+mj-lt"/>
              </a:rPr>
              <a:t>Thêm tất cả các hộp giới hạn tương ứng với các phần được phân đoạn vào danh sách đề xuất khu vực</a:t>
            </a:r>
          </a:p>
          <a:p>
            <a:pPr marL="457200" indent="-457200" algn="l">
              <a:buFont typeface="+mj-lt"/>
              <a:buAutoNum type="arabicPeriod"/>
            </a:pPr>
            <a:endParaRPr lang="vi-VN" sz="2200" b="0" i="0">
              <a:solidFill>
                <a:srgbClr val="212529"/>
              </a:solidFill>
              <a:effectLst/>
              <a:latin typeface="+mj-lt"/>
            </a:endParaRPr>
          </a:p>
          <a:p>
            <a:pPr marL="457200" indent="-457200" algn="l">
              <a:buFont typeface="+mj-lt"/>
              <a:buAutoNum type="arabicPeriod"/>
            </a:pPr>
            <a:r>
              <a:rPr lang="vi-VN" sz="2200" b="0" i="0">
                <a:solidFill>
                  <a:srgbClr val="212529"/>
                </a:solidFill>
                <a:effectLst/>
                <a:latin typeface="+mj-lt"/>
              </a:rPr>
              <a:t>Nhóm các phân đoạn liền kề dựa trên sự tương đồng</a:t>
            </a:r>
          </a:p>
          <a:p>
            <a:pPr marL="457200" indent="-457200" algn="l">
              <a:buFont typeface="+mj-lt"/>
              <a:buAutoNum type="arabicPeriod"/>
            </a:pPr>
            <a:endParaRPr lang="vi-VN" sz="2200" b="0" i="0">
              <a:solidFill>
                <a:srgbClr val="212529"/>
              </a:solidFill>
              <a:effectLst/>
              <a:latin typeface="+mj-lt"/>
            </a:endParaRPr>
          </a:p>
          <a:p>
            <a:pPr marL="457200" indent="-457200" algn="l">
              <a:buFont typeface="+mj-lt"/>
              <a:buAutoNum type="arabicPeriod"/>
            </a:pPr>
            <a:r>
              <a:rPr lang="vi-VN" sz="2200" b="0" i="0">
                <a:solidFill>
                  <a:srgbClr val="212529"/>
                </a:solidFill>
                <a:effectLst/>
                <a:latin typeface="+mj-lt"/>
              </a:rPr>
              <a:t>Chuyển đến bước </a:t>
            </a:r>
            <a:r>
              <a:rPr lang="vi-VN" sz="2200">
                <a:solidFill>
                  <a:srgbClr val="212529"/>
                </a:solidFill>
                <a:latin typeface="+mj-lt"/>
              </a:rPr>
              <a:t>1</a:t>
            </a:r>
            <a:endParaRPr lang="vi-VN" sz="2200" b="0" i="0">
              <a:solidFill>
                <a:srgbClr val="212529"/>
              </a:solidFill>
              <a:effectLst/>
              <a:latin typeface="+mj-lt"/>
            </a:endParaRP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spTree>
    <p:extLst>
      <p:ext uri="{BB962C8B-B14F-4D97-AF65-F5344CB8AC3E}">
        <p14:creationId xmlns:p14="http://schemas.microsoft.com/office/powerpoint/2010/main" val="152707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FF7E-2D19-151E-309B-B44F3AA7A372}"/>
              </a:ext>
            </a:extLst>
          </p:cNvPr>
          <p:cNvSpPr>
            <a:spLocks noGrp="1"/>
          </p:cNvSpPr>
          <p:nvPr>
            <p:ph type="ctrTitle"/>
          </p:nvPr>
        </p:nvSpPr>
        <p:spPr>
          <a:xfrm>
            <a:off x="1422400" y="1139983"/>
            <a:ext cx="9144000" cy="463231"/>
          </a:xfrm>
        </p:spPr>
        <p:txBody>
          <a:bodyPr anchor="ctr">
            <a:noAutofit/>
          </a:bodyPr>
          <a:lstStyle/>
          <a:p>
            <a:pPr>
              <a:lnSpc>
                <a:spcPct val="150000"/>
              </a:lnSpc>
            </a:pPr>
            <a:r>
              <a:rPr lang="vi-VN" sz="2400" b="1"/>
              <a:t>3. Các thành phần chính của mô hình FastR-CNN</a:t>
            </a:r>
          </a:p>
        </p:txBody>
      </p:sp>
      <p:sp>
        <p:nvSpPr>
          <p:cNvPr id="3" name="Subtitle 2">
            <a:extLst>
              <a:ext uri="{FF2B5EF4-FFF2-40B4-BE49-F238E27FC236}">
                <a16:creationId xmlns:a16="http://schemas.microsoft.com/office/drawing/2014/main" id="{507A081F-1779-AD71-324A-600FEE996F54}"/>
              </a:ext>
            </a:extLst>
          </p:cNvPr>
          <p:cNvSpPr>
            <a:spLocks noGrp="1"/>
          </p:cNvSpPr>
          <p:nvPr>
            <p:ph type="subTitle" idx="1"/>
          </p:nvPr>
        </p:nvSpPr>
        <p:spPr>
          <a:xfrm>
            <a:off x="1574800" y="1879601"/>
            <a:ext cx="4734560" cy="4399280"/>
          </a:xfrm>
        </p:spPr>
        <p:txBody>
          <a:bodyPr>
            <a:noAutofit/>
          </a:bodyPr>
          <a:lstStyle/>
          <a:p>
            <a:pPr algn="l">
              <a:lnSpc>
                <a:spcPct val="150000"/>
              </a:lnSpc>
            </a:pPr>
            <a:r>
              <a:rPr lang="vi-VN" sz="2200" b="0" i="0">
                <a:solidFill>
                  <a:srgbClr val="FF0000"/>
                </a:solidFill>
                <a:effectLst/>
                <a:latin typeface="+mj-lt"/>
              </a:rPr>
              <a:t>Selective Search: tìm kiếm có chọn lọc</a:t>
            </a:r>
          </a:p>
          <a:p>
            <a:pPr algn="l"/>
            <a:r>
              <a:rPr lang="vi-VN" sz="2200" b="0" i="0">
                <a:solidFill>
                  <a:srgbClr val="212529"/>
                </a:solidFill>
                <a:effectLst/>
                <a:latin typeface="+mj-lt"/>
              </a:rPr>
              <a:t>Ở mỗi lần lặp lại, các phân đoạn lớn hơn sẽ được hình thành và thêm vào danh sách đề xuất khu vực. Do đó, chúng tôi tạo các đề xuất khu vực từ các phân khúc nhỏ hơn đến các phân khúc lớn hơn theo cách tiếp cận từ dưới lên. Đây chính là điều chúng tôi muốn nói khi tính toán các phân đoạn “thứ bậc” bằng cách sử dụng các phân đoạn vượt mức của Felzenszwalb và Huttenlocher.</a:t>
            </a:r>
          </a:p>
        </p:txBody>
      </p:sp>
      <p:sp>
        <p:nvSpPr>
          <p:cNvPr id="6" name="TextBox 5">
            <a:extLst>
              <a:ext uri="{FF2B5EF4-FFF2-40B4-BE49-F238E27FC236}">
                <a16:creationId xmlns:a16="http://schemas.microsoft.com/office/drawing/2014/main" id="{0BA094CA-945F-90AA-B80C-A3CD6E77CA3D}"/>
              </a:ext>
            </a:extLst>
          </p:cNvPr>
          <p:cNvSpPr txBox="1"/>
          <p:nvPr/>
        </p:nvSpPr>
        <p:spPr>
          <a:xfrm>
            <a:off x="585153" y="421640"/>
            <a:ext cx="6156960" cy="646331"/>
          </a:xfrm>
          <a:prstGeom prst="rect">
            <a:avLst/>
          </a:prstGeom>
          <a:noFill/>
        </p:spPr>
        <p:txBody>
          <a:bodyPr wrap="square" rtlCol="0">
            <a:spAutoFit/>
          </a:bodyPr>
          <a:lstStyle/>
          <a:p>
            <a:r>
              <a:rPr lang="vi-VN">
                <a:latin typeface="Times  New Roman"/>
              </a:rPr>
              <a:t>ĐẠI HỌC ĐÔNG Á – KHOA CÔNG NGHỆ THÔNG TIN</a:t>
            </a:r>
          </a:p>
          <a:p>
            <a:r>
              <a:rPr lang="vi-VN">
                <a:latin typeface="Times  New Roman"/>
              </a:rPr>
              <a:t>Ngành Trí tuệ nhân tạo &amp; Khoa học dữ liệu</a:t>
            </a:r>
          </a:p>
        </p:txBody>
      </p:sp>
      <p:sp>
        <p:nvSpPr>
          <p:cNvPr id="5" name="TextBox 4">
            <a:extLst>
              <a:ext uri="{FF2B5EF4-FFF2-40B4-BE49-F238E27FC236}">
                <a16:creationId xmlns:a16="http://schemas.microsoft.com/office/drawing/2014/main" id="{9F3BF71E-F1EC-3907-17E2-967541519A37}"/>
              </a:ext>
            </a:extLst>
          </p:cNvPr>
          <p:cNvSpPr txBox="1"/>
          <p:nvPr/>
        </p:nvSpPr>
        <p:spPr>
          <a:xfrm>
            <a:off x="8971280" y="6360160"/>
            <a:ext cx="2635567" cy="338554"/>
          </a:xfrm>
          <a:prstGeom prst="rect">
            <a:avLst/>
          </a:prstGeom>
          <a:noFill/>
        </p:spPr>
        <p:txBody>
          <a:bodyPr wrap="square" rtlCol="0">
            <a:spAutoFit/>
          </a:bodyPr>
          <a:lstStyle/>
          <a:p>
            <a:r>
              <a:rPr lang="vi-VN" sz="1600" i="1">
                <a:latin typeface="+mj-lt"/>
              </a:rPr>
              <a:t>Đà Nẵng, tháng 03 năm 2024</a:t>
            </a:r>
          </a:p>
        </p:txBody>
      </p:sp>
      <p:pic>
        <p:nvPicPr>
          <p:cNvPr id="10" name="Picture 9" descr="A picture containing graphics, graphic design, design&#10;&#10;Description automatically generated">
            <a:extLst>
              <a:ext uri="{FF2B5EF4-FFF2-40B4-BE49-F238E27FC236}">
                <a16:creationId xmlns:a16="http://schemas.microsoft.com/office/drawing/2014/main" id="{BAE72205-2992-8EFB-52A7-E6509892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370" y="27206"/>
            <a:ext cx="3217386" cy="1344393"/>
          </a:xfrm>
          <a:prstGeom prst="rect">
            <a:avLst/>
          </a:prstGeom>
        </p:spPr>
      </p:pic>
      <p:pic>
        <p:nvPicPr>
          <p:cNvPr id="7" name="Picture 6">
            <a:extLst>
              <a:ext uri="{FF2B5EF4-FFF2-40B4-BE49-F238E27FC236}">
                <a16:creationId xmlns:a16="http://schemas.microsoft.com/office/drawing/2014/main" id="{97D53E30-4C64-DC38-753E-5C2D16190FD1}"/>
              </a:ext>
            </a:extLst>
          </p:cNvPr>
          <p:cNvPicPr>
            <a:picLocks noChangeAspect="1"/>
          </p:cNvPicPr>
          <p:nvPr/>
        </p:nvPicPr>
        <p:blipFill>
          <a:blip r:embed="rId3"/>
          <a:stretch>
            <a:fillRect/>
          </a:stretch>
        </p:blipFill>
        <p:spPr>
          <a:xfrm>
            <a:off x="6309360" y="2066790"/>
            <a:ext cx="5739771" cy="3732727"/>
          </a:xfrm>
          <a:prstGeom prst="rect">
            <a:avLst/>
          </a:prstGeom>
        </p:spPr>
      </p:pic>
    </p:spTree>
    <p:extLst>
      <p:ext uri="{BB962C8B-B14F-4D97-AF65-F5344CB8AC3E}">
        <p14:creationId xmlns:p14="http://schemas.microsoft.com/office/powerpoint/2010/main" val="92968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1262</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Times New Roman</vt:lpstr>
      <vt:lpstr>Office Theme</vt:lpstr>
      <vt:lpstr>TÌM HIỂU MÔ HÌNH FastR-CNN</vt:lpstr>
      <vt:lpstr>NỘI DUNG</vt:lpstr>
      <vt:lpstr>1. ĐẶT VẤN ĐỀ</vt:lpstr>
      <vt:lpstr>2. Giới thiệu mô hình FastR-CNN</vt:lpstr>
      <vt:lpstr>2. Giới thiệu mô hình FastR-CNN</vt:lpstr>
      <vt:lpstr>3. Các thành phần chính của mô hình FastR-CNN</vt:lpstr>
      <vt:lpstr>3. Các thành phần chính của mô hình FastR-CNN</vt:lpstr>
      <vt:lpstr>3. Các thành phần chính của mô hình FastR-CNN</vt:lpstr>
      <vt:lpstr>3. Các thành phần chính của mô hình FastR-CNN</vt:lpstr>
      <vt:lpstr>3. Các thành phần chính của mô hình FastR-CNN</vt:lpstr>
      <vt:lpstr>3. Các thành phần chính của mô hình FastR-CNN</vt:lpstr>
      <vt:lpstr>3. Các thành phần chính của mô hình FastR-CNN</vt:lpstr>
      <vt:lpstr>4. Ví dụ triển khai</vt:lpstr>
      <vt:lpstr>5. Những hạn chế</vt:lpstr>
      <vt:lpstr>THANKS FOR YOUR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TRÍCH XUẤT VĂN BẢN TỪ HÌNH ẢNH SỬ DỤNG MÔ HÌNH CNN  VÀ CÁC BIẾN THỂ</dc:title>
  <dc:creator>Úc Ngô Văn</dc:creator>
  <cp:lastModifiedBy>Úc Ngô Văn</cp:lastModifiedBy>
  <cp:revision>224</cp:revision>
  <dcterms:created xsi:type="dcterms:W3CDTF">2023-12-27T02:05:44Z</dcterms:created>
  <dcterms:modified xsi:type="dcterms:W3CDTF">2024-03-22T07:16:50Z</dcterms:modified>
</cp:coreProperties>
</file>