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Arial Narrow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ArialNarrow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boldItalic.fntdata"/><Relationship Id="rId30" Type="http://schemas.openxmlformats.org/officeDocument/2006/relationships/font" Target="fonts/ArialNarrow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5dc43e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35dc43e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5dc43e2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5dc43e2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5dc43e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5dc43e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57c817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357c817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57c8170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57c8170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6028a5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6028a5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6028a55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6028a55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357c8170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357c817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5dc43e2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5dc43e2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eb08445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2eb08445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5dc43e2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5dc43e2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Danny - I will talk about the </a:t>
            </a:r>
            <a:r>
              <a:rPr lang="en"/>
              <a:t>project</a:t>
            </a:r>
            <a:r>
              <a:rPr lang="en"/>
              <a:t> motivation and how we approached the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- Data Aggregation and a high level view of out data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- Will show the resulting visualizations of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Navina  - Will share our solution for the customer and what we would do differently for next year’s gala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35dc43e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35dc43e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5dc43e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5dc43e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57c817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57c817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we decided on is the number of riders. If more people pass by the WTWY employees, they are more likely to get </a:t>
            </a:r>
            <a:r>
              <a:rPr lang="en"/>
              <a:t>signatures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Second, the income per capita of an area. If a given area has more wealthy people, and they choose to attend the event then they are more likely to have the means to contribute.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-If an area has historically been more charitable, if they attend, they will be more likely to donate to the cause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57c817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57c817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utilized five sets data t</a:t>
            </a:r>
            <a:r>
              <a:rPr lang="en" sz="1400"/>
              <a:t>o conduct our analysis.</a:t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57c8170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57c817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54545"/>
                </a:solidFill>
              </a:rPr>
              <a:t>We wrote scripts to scrape and interact with websites to </a:t>
            </a:r>
            <a:r>
              <a:rPr lang="en" sz="1400">
                <a:solidFill>
                  <a:srgbClr val="454545"/>
                </a:solidFill>
              </a:rPr>
              <a:t>programmatically</a:t>
            </a:r>
            <a:r>
              <a:rPr lang="en" sz="1400">
                <a:solidFill>
                  <a:srgbClr val="454545"/>
                </a:solidFill>
              </a:rPr>
              <a:t> obtain information:</a:t>
            </a:r>
            <a:endParaRPr sz="1400">
              <a:solidFill>
                <a:srgbClr val="4545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545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54545"/>
                </a:solidFill>
              </a:rPr>
              <a:t>These include </a:t>
            </a:r>
            <a:endParaRPr sz="1400">
              <a:solidFill>
                <a:srgbClr val="454545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Char char="●"/>
            </a:pPr>
            <a:r>
              <a:rPr lang="en" sz="1400">
                <a:solidFill>
                  <a:srgbClr val="454545"/>
                </a:solidFill>
              </a:rPr>
              <a:t>the MTA website, to get ridership data and station location,</a:t>
            </a:r>
            <a:endParaRPr sz="1400">
              <a:solidFill>
                <a:srgbClr val="454545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Char char="●"/>
            </a:pPr>
            <a:r>
              <a:rPr lang="en" sz="1400">
                <a:solidFill>
                  <a:srgbClr val="454545"/>
                </a:solidFill>
              </a:rPr>
              <a:t>Google’s Reverse Geocode API, used to identify the zip code of each station, </a:t>
            </a:r>
            <a:endParaRPr sz="1400">
              <a:solidFill>
                <a:srgbClr val="454545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Char char="●"/>
            </a:pPr>
            <a:r>
              <a:rPr lang="en" sz="1400">
                <a:solidFill>
                  <a:srgbClr val="454545"/>
                </a:solidFill>
              </a:rPr>
              <a:t>city-data.com, to obtain the history of charitable giving by zip code, as well as </a:t>
            </a:r>
            <a:endParaRPr sz="1400">
              <a:solidFill>
                <a:srgbClr val="454545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Char char="●"/>
            </a:pPr>
            <a:r>
              <a:rPr lang="en" sz="1400">
                <a:solidFill>
                  <a:srgbClr val="454545"/>
                </a:solidFill>
              </a:rPr>
              <a:t>income data from incomebyzipcode.com, to identify the zip codes with the most means to donate.</a:t>
            </a:r>
            <a:endParaRPr sz="1400">
              <a:solidFill>
                <a:srgbClr val="4545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57c817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57c817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Once obtaining the raw data, our steps forward were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clean and manipulate it into a useable form,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then to assess station ridership, as well as charity and income by zipcode.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Combining these findings, we arrived at a plan of action for a given number of volunteers.</a:t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57c8170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57c8170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57c817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57c817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Benson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6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Danny, Kevin, John, </a:t>
            </a:r>
            <a:r>
              <a:rPr lang="en"/>
              <a:t>Navina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Rankings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438" y="1162650"/>
            <a:ext cx="5339134" cy="38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Charity Contribution Data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438" y="1126275"/>
            <a:ext cx="5339134" cy="38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Data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675" y="1152425"/>
            <a:ext cx="7238644" cy="38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9137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Plan for Action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276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Top Picks</a:t>
            </a:r>
            <a:endParaRPr sz="36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983500"/>
            <a:ext cx="85206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</a:t>
            </a:r>
            <a:r>
              <a:rPr lang="en" sz="3000"/>
              <a:t>rand Central Station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42nd St Port Authority Station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34th St Penn Station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WTC Station</a:t>
            </a:r>
            <a:endParaRPr sz="3000"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Percent volunteer allocation</a:t>
            </a:r>
            <a:r>
              <a:rPr lang="en" sz="2400"/>
              <a:t> per station</a:t>
            </a:r>
            <a:r>
              <a:rPr lang="en" sz="2400"/>
              <a:t>: 40-30-20-10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Ridership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336150" y="4565650"/>
            <a:ext cx="8471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Weekday: Penn Station, Grand Central						                  Weekend: Penn Station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53" y="699153"/>
            <a:ext cx="8471700" cy="388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6064350" y="433550"/>
            <a:ext cx="2880600" cy="4222800"/>
          </a:xfrm>
          <a:prstGeom prst="rect">
            <a:avLst/>
          </a:prstGeom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42nd St Grand Central                             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4:00 pm - 8:00 pm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42nd St Port Auth                                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10:00 am - 2:00 pm</a:t>
            </a:r>
            <a:endParaRPr sz="3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34th St Penn Station                                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8:00 am - 1:00 pm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WTC Station                                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7:00 pm - 9:00 pm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00" y="449725"/>
            <a:ext cx="5572575" cy="4436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7" name="Google Shape;167;p28"/>
          <p:cNvSpPr/>
          <p:nvPr/>
        </p:nvSpPr>
        <p:spPr>
          <a:xfrm>
            <a:off x="6542700" y="1149075"/>
            <a:ext cx="169500" cy="222300"/>
          </a:xfrm>
          <a:prstGeom prst="triangle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6542700" y="3962175"/>
            <a:ext cx="169500" cy="222300"/>
          </a:xfrm>
          <a:prstGeom prst="triangle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6542700" y="3024475"/>
            <a:ext cx="169500" cy="222300"/>
          </a:xfrm>
          <a:prstGeom prst="triangle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6542700" y="2086775"/>
            <a:ext cx="169500" cy="222300"/>
          </a:xfrm>
          <a:prstGeom prst="triangle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-698025" y="0"/>
            <a:ext cx="77748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Ridership by Time of Day</a:t>
            </a:r>
            <a:endParaRPr sz="2400"/>
          </a:p>
        </p:txBody>
      </p:sp>
      <p:sp>
        <p:nvSpPr>
          <p:cNvPr id="172" name="Google Shape;172;p28"/>
          <p:cNvSpPr txBox="1"/>
          <p:nvPr/>
        </p:nvSpPr>
        <p:spPr>
          <a:xfrm rot="-5400000">
            <a:off x="-406200" y="2460600"/>
            <a:ext cx="1544100" cy="2223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3720000" dist="9525">
              <a:srgbClr val="000000">
                <a:alpha val="7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Arial Narrow"/>
                <a:ea typeface="Arial Narrow"/>
                <a:cs typeface="Arial Narrow"/>
                <a:sym typeface="Arial Narrow"/>
              </a:rPr>
              <a:t>(</a:t>
            </a:r>
            <a:r>
              <a:rPr lang="en" sz="1000">
                <a:solidFill>
                  <a:srgbClr val="666666"/>
                </a:solidFill>
                <a:latin typeface="Arial Narrow"/>
                <a:ea typeface="Arial Narrow"/>
                <a:cs typeface="Arial Narrow"/>
                <a:sym typeface="Arial Narrow"/>
              </a:rPr>
              <a:t>in thousands)</a:t>
            </a:r>
            <a:endParaRPr sz="10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919275"/>
            <a:ext cx="8520600" cy="7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Approach for Next Year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21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058900"/>
            <a:ext cx="8520600" cy="3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Look at additional features</a:t>
            </a:r>
            <a:endParaRPr sz="2600"/>
          </a:p>
          <a:p>
            <a:pPr indent="-3810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Gender, Technology and Education</a:t>
            </a:r>
            <a:endParaRPr sz="2400"/>
          </a:p>
          <a:p>
            <a:pPr indent="-393700" lvl="0" marL="4572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Optimal team size at each location</a:t>
            </a:r>
            <a:endParaRPr sz="2600"/>
          </a:p>
          <a:p>
            <a:pPr indent="-393700" lvl="0" marL="4572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Incorporate survey data to determine times of day with higher chances of interaction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Datasets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Plan for Action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Approach for next year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037725"/>
            <a:ext cx="85206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Sources</a:t>
            </a:r>
            <a:endParaRPr sz="2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http://web.mta.info/developers/turnstile.html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http://web.mta.info/developers/data/nyct/subway/StationEntrances.csv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https://developers.google.com/maps/documentation/geocoding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http://www.city-data.com/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https://www.incomebyzipcode.com/help/faq#datasources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/>
              <a:t>Github Repository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https://github.com/ngovindaraj/MTA_Turnstile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</a:t>
            </a:r>
            <a:r>
              <a:rPr lang="en" sz="2400"/>
              <a:t>aximize the number of signatures and contributions </a:t>
            </a:r>
            <a:endParaRPr sz="2400"/>
          </a:p>
          <a:p>
            <a:pPr indent="-3810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Data-backed recommendation </a:t>
            </a:r>
            <a:endParaRPr sz="2400"/>
          </a:p>
          <a:p>
            <a:pPr indent="-3810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Chose metrics to compare each station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34025" y="114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</a:t>
            </a:r>
            <a:r>
              <a:rPr lang="en" sz="2400"/>
              <a:t> of riders  </a:t>
            </a:r>
            <a:endParaRPr sz="2400"/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people, more signatures</a:t>
            </a:r>
            <a:endParaRPr sz="1800"/>
          </a:p>
          <a:p>
            <a:pPr indent="-3810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Income of the area</a:t>
            </a:r>
            <a:endParaRPr sz="2400"/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wealthy people, more money to give</a:t>
            </a:r>
            <a:endParaRPr sz="1800"/>
          </a:p>
          <a:p>
            <a:pPr indent="-3810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Charitability in the area</a:t>
            </a:r>
            <a:endParaRPr sz="2400"/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Historical donations →  future donations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Datasets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Aggregation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6031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Turnstile and station location data from MTA</a:t>
            </a:r>
            <a:endParaRPr sz="2000"/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Official MTA Website </a:t>
            </a:r>
            <a:r>
              <a:rPr baseline="30000" lang="en" sz="1600"/>
              <a:t>(1,2)</a:t>
            </a:r>
            <a:endParaRPr baseline="30000" sz="1600"/>
          </a:p>
          <a:p>
            <a:pPr indent="-355600" lvl="0" marL="4572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Reverse Geocoding</a:t>
            </a:r>
            <a:endParaRPr sz="2000"/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Google API </a:t>
            </a:r>
            <a:r>
              <a:rPr baseline="30000" lang="en" sz="1600"/>
              <a:t>(3)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Charity Contributions data:  </a:t>
            </a:r>
            <a:r>
              <a:rPr i="1" lang="en" sz="1400"/>
              <a:t>www.city-data.com</a:t>
            </a:r>
            <a:endParaRPr i="1" sz="1400"/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from government and private sources </a:t>
            </a:r>
            <a:r>
              <a:rPr baseline="30000" lang="en" sz="1600"/>
              <a:t>(4)</a:t>
            </a:r>
            <a:endParaRPr sz="1600"/>
          </a:p>
          <a:p>
            <a:pPr indent="-355600" lvl="0" marL="4572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</a:t>
            </a:r>
            <a:r>
              <a:rPr lang="en" sz="2000"/>
              <a:t>ncome Per Capita data:  </a:t>
            </a:r>
            <a:r>
              <a:rPr i="1" lang="en" sz="1400"/>
              <a:t>www.incomebyzipcode.com</a:t>
            </a:r>
            <a:endParaRPr i="1" sz="1400"/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from current income statistics from the US Census Bureau</a:t>
            </a:r>
            <a:r>
              <a:rPr baseline="30000" lang="en" sz="1600"/>
              <a:t> (5)</a:t>
            </a:r>
            <a:endParaRPr baseline="3000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528700" y="2422600"/>
            <a:ext cx="1152600" cy="837300"/>
          </a:xfrm>
          <a:prstGeom prst="roundRect">
            <a:avLst>
              <a:gd fmla="val 6187" name="adj"/>
            </a:avLst>
          </a:prstGeom>
          <a:solidFill>
            <a:srgbClr val="C9DAF8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C4587"/>
                </a:solidFill>
              </a:rPr>
              <a:t>Ridership Rank</a:t>
            </a:r>
            <a:endParaRPr b="1" sz="1200">
              <a:solidFill>
                <a:srgbClr val="1C4587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039575" y="2725450"/>
            <a:ext cx="4890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995700" y="1734450"/>
            <a:ext cx="1152600" cy="837300"/>
          </a:xfrm>
          <a:prstGeom prst="roundRect">
            <a:avLst>
              <a:gd fmla="val 6187" name="adj"/>
            </a:avLst>
          </a:prstGeom>
          <a:solidFill>
            <a:srgbClr val="C9DAF8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C4587"/>
                </a:solidFill>
              </a:rPr>
              <a:t>Charitable Contributions</a:t>
            </a:r>
            <a:r>
              <a:rPr b="1" lang="en" sz="1200">
                <a:solidFill>
                  <a:srgbClr val="1C4587"/>
                </a:solidFill>
              </a:rPr>
              <a:t> Rank</a:t>
            </a:r>
            <a:endParaRPr b="1" sz="1200">
              <a:solidFill>
                <a:srgbClr val="1C4587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3995700" y="3153775"/>
            <a:ext cx="1152600" cy="837300"/>
          </a:xfrm>
          <a:prstGeom prst="roundRect">
            <a:avLst>
              <a:gd fmla="val 6187" name="adj"/>
            </a:avLst>
          </a:prstGeom>
          <a:solidFill>
            <a:srgbClr val="C9DAF8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C4587"/>
                </a:solidFill>
              </a:rPr>
              <a:t>Income</a:t>
            </a:r>
            <a:r>
              <a:rPr b="1" lang="en" sz="1200">
                <a:solidFill>
                  <a:srgbClr val="1C4587"/>
                </a:solidFill>
              </a:rPr>
              <a:t> Rank</a:t>
            </a:r>
            <a:endParaRPr b="1" sz="1200">
              <a:solidFill>
                <a:srgbClr val="1C4587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7051925" y="2306350"/>
            <a:ext cx="1323600" cy="1069800"/>
          </a:xfrm>
          <a:prstGeom prst="roundRect">
            <a:avLst>
              <a:gd fmla="val 6187" name="adj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Action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Plan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6562925" y="2725450"/>
            <a:ext cx="4890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9"/>
          <p:cNvCxnSpPr>
            <a:stCxn id="102" idx="0"/>
            <a:endCxn id="104" idx="1"/>
          </p:cNvCxnSpPr>
          <p:nvPr/>
        </p:nvCxnSpPr>
        <p:spPr>
          <a:xfrm rot="-5400000">
            <a:off x="3415650" y="1842550"/>
            <a:ext cx="269400" cy="890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9"/>
          <p:cNvCxnSpPr>
            <a:stCxn id="102" idx="2"/>
            <a:endCxn id="105" idx="1"/>
          </p:cNvCxnSpPr>
          <p:nvPr/>
        </p:nvCxnSpPr>
        <p:spPr>
          <a:xfrm flipH="1" rot="-5400000">
            <a:off x="3394050" y="2970850"/>
            <a:ext cx="312600" cy="890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9"/>
          <p:cNvCxnSpPr>
            <a:stCxn id="104" idx="2"/>
          </p:cNvCxnSpPr>
          <p:nvPr/>
        </p:nvCxnSpPr>
        <p:spPr>
          <a:xfrm flipH="1" rot="-5400000">
            <a:off x="4939650" y="2204100"/>
            <a:ext cx="163800" cy="899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" name="Google Shape;111;p19"/>
          <p:cNvCxnSpPr/>
          <p:nvPr/>
        </p:nvCxnSpPr>
        <p:spPr>
          <a:xfrm rot="-5400000">
            <a:off x="4939650" y="2585100"/>
            <a:ext cx="163800" cy="899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19"/>
          <p:cNvSpPr/>
          <p:nvPr/>
        </p:nvSpPr>
        <p:spPr>
          <a:xfrm>
            <a:off x="5462700" y="2422600"/>
            <a:ext cx="1152600" cy="837300"/>
          </a:xfrm>
          <a:prstGeom prst="roundRect">
            <a:avLst>
              <a:gd fmla="val 6187" name="adj"/>
            </a:avLst>
          </a:prstGeom>
          <a:solidFill>
            <a:srgbClr val="C9DAF8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C4587"/>
                </a:solidFill>
              </a:rPr>
              <a:t>Available Resources</a:t>
            </a:r>
            <a:endParaRPr b="1" sz="1200">
              <a:solidFill>
                <a:srgbClr val="1C4587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785500" y="2306350"/>
            <a:ext cx="1323600" cy="1069800"/>
          </a:xfrm>
          <a:prstGeom prst="roundRect">
            <a:avLst>
              <a:gd fmla="val 6187" name="adj"/>
            </a:avLst>
          </a:prstGeom>
          <a:solidFill>
            <a:srgbClr val="EA9999"/>
          </a:solidFill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Cleaned Datasets</a:t>
            </a:r>
            <a:endParaRPr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Ridership Rankings 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13" y="1167975"/>
            <a:ext cx="5221575" cy="37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