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morning everyone. I’m sure most of us enjoy watching movies. We’ve seen movies that were set to be box office money makers turn out to be duds and vice versa. So the question remains,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34569bcfe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34569bcfe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45a327bae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45a327bae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do this, I looked at the IMDB website and scraped the features that you see on screen and performed analysis on over 2000 movies. In terms of analyzing the data, let’s look at some interesting trends. The first graph shows us that the blockbusters peak during the May - July time frame and there’s yet another peak during the holiday season towards the end of the year. Notice how in the second graph you see a lot of R and G rated movies towards the lower end of the budget and gross spectrum whereas you see a lot of orange circles showing PG rated movies towards the higher end. We will see in the coming slides if these features made it to our final model or not.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34569bcfe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34569bcfe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have a correlation matrix of all of our numeric variables. Everything in pink here, shows high correlation with box office gross whereas everything in blue indicates low correlation. It is evident from that budget has the highest correlation with box office gross  followed by the total number of votes posted for each movie on IMDB. Critic score, user rating and runtime show low correlation.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34569bcfe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34569bcfe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Coming to the machine learning models that were used to try and predict the box office numbers, I began with a linear regression model. After repeated trials with several feature engineering and feature elimination techniques, it was clear that my model did not satisfy the assumptions of </a:t>
            </a:r>
            <a:r>
              <a:rPr lang="en"/>
              <a:t>linear regression. Here you can see that though the residuals show a normal distribution centered at around 0, the residual vs fitted plot shows a high degree of heteroskedasticity, which means that variance is not uniformly spread across residuals, due to which this model is not reliable. This led me into trying a random forest regression.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4588fe9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4588fe9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Random Forest model, I picked the most optimum hyperparameters by using a grid search. A</a:t>
            </a:r>
            <a:r>
              <a:rPr lang="en"/>
              <a:t>t</a:t>
            </a:r>
            <a:r>
              <a:rPr lang="en"/>
              <a:t> around 1000 estimators/1000 trees, the error starts plateauing.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Though model interpretation in terms of dollars is difficult in this case, random forest gives us the list of features used by a specific model based on the order of importance.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45a327bae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45a327bae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highlight>
                  <a:srgbClr val="FFFFFF"/>
                </a:highlight>
                <a:latin typeface="Georgia"/>
                <a:ea typeface="Georgia"/>
                <a:cs typeface="Georgia"/>
                <a:sym typeface="Georgia"/>
              </a:rPr>
              <a:t>I started out with quite an expansive tree with around 15 layers when the modeling process began </a:t>
            </a:r>
            <a:endParaRPr sz="1600">
              <a:solidFill>
                <a:schemeClr val="dk2"/>
              </a:solidFill>
              <a:highlight>
                <a:srgbClr val="FFFFFF"/>
              </a:highlight>
              <a:latin typeface="Georgia"/>
              <a:ea typeface="Georgia"/>
              <a:cs typeface="Georgia"/>
              <a:sym typeface="Georgia"/>
            </a:endParaRPr>
          </a:p>
          <a:p>
            <a:pPr indent="0" lvl="0" marL="0" rtl="0" algn="l">
              <a:spcBef>
                <a:spcPts val="0"/>
              </a:spcBef>
              <a:spcAft>
                <a:spcPts val="0"/>
              </a:spcAft>
              <a:buNone/>
            </a:pPr>
            <a:r>
              <a:rPr lang="en" sz="1600">
                <a:solidFill>
                  <a:schemeClr val="dk2"/>
                </a:solidFill>
                <a:highlight>
                  <a:srgbClr val="FFFFFF"/>
                </a:highlight>
                <a:latin typeface="Georgia"/>
                <a:ea typeface="Georgia"/>
                <a:cs typeface="Georgia"/>
                <a:sym typeface="Georgia"/>
              </a:rPr>
              <a:t>After hyperparameter tuning and several iterations later, the tree was pruned to 3 layers. </a:t>
            </a:r>
            <a:endParaRPr sz="1600">
              <a:solidFill>
                <a:schemeClr val="dk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are the features that made it to the final model. Now before I started this project, I would have thought that user rating would play a huge role in a movie being high grossing. But apparently not. The rationale is that more than whether the audience enjoyed the movie or not, it matters how curious they were to go and watch the movie. The total number of votes tops the list of features followed by budget. ALso note that PG rated movies have also made it to the list.</a:t>
            </a:r>
            <a:endParaRPr sz="1600">
              <a:solidFill>
                <a:schemeClr val="dk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chemeClr val="dk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chemeClr val="dk2"/>
              </a:solidFill>
              <a:highlight>
                <a:srgbClr val="FFFFFF"/>
              </a:highlight>
              <a:latin typeface="Georgia"/>
              <a:ea typeface="Georgia"/>
              <a:cs typeface="Georgia"/>
              <a:sym typeface="Georgi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34569bcfe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34569bcfe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This analysis hasn’t included key features such as director, and movie stars. Those would be worth exploring as well.</a:t>
            </a:r>
            <a:endParaRPr sz="1300">
              <a:solidFill>
                <a:schemeClr val="accent1"/>
              </a:solidFill>
              <a:latin typeface="Lato"/>
              <a:ea typeface="Lato"/>
              <a:cs typeface="Lato"/>
              <a:sym typeface="Lato"/>
            </a:endParaRPr>
          </a:p>
          <a:p>
            <a:pPr indent="0" lvl="0" marL="0" rtl="0" algn="l">
              <a:lnSpc>
                <a:spcPct val="150000"/>
              </a:lnSpc>
              <a:spcBef>
                <a:spcPts val="1600"/>
              </a:spcBef>
              <a:spcAft>
                <a:spcPts val="0"/>
              </a:spcAft>
              <a:buNone/>
            </a:pPr>
            <a:r>
              <a:rPr lang="en" sz="1300">
                <a:solidFill>
                  <a:srgbClr val="333333"/>
                </a:solidFill>
              </a:rPr>
              <a:t>The next movie that hits the theatre could be a star-free blockbuster like minions or a star filled dud like Duplicity. Hopefully ML models like these help us gain deeper insight into that magic combination which makes a movie tick.</a:t>
            </a:r>
            <a:endParaRPr sz="1300">
              <a:solidFill>
                <a:srgbClr val="333333"/>
              </a:solidFill>
            </a:endParaRPr>
          </a:p>
          <a:p>
            <a:pPr indent="0" lvl="0" marL="0" rtl="0" algn="l">
              <a:spcBef>
                <a:spcPts val="11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4588fe9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4588fe9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598075" y="978750"/>
            <a:ext cx="8108100" cy="28443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t/>
            </a:r>
            <a:endParaRPr/>
          </a:p>
          <a:p>
            <a:pPr indent="457200" lvl="0" marL="0" rtl="0" algn="ctr">
              <a:spcBef>
                <a:spcPts val="0"/>
              </a:spcBef>
              <a:spcAft>
                <a:spcPts val="0"/>
              </a:spcAft>
              <a:buNone/>
            </a:pPr>
            <a:r>
              <a:rPr lang="en"/>
              <a:t> Unpacking the Mystery Behind a Box Office Success</a:t>
            </a:r>
            <a:endParaRPr/>
          </a:p>
        </p:txBody>
      </p:sp>
      <p:sp>
        <p:nvSpPr>
          <p:cNvPr id="87" name="Google Shape;87;p13"/>
          <p:cNvSpPr txBox="1"/>
          <p:nvPr>
            <p:ph idx="1" type="subTitle"/>
          </p:nvPr>
        </p:nvSpPr>
        <p:spPr>
          <a:xfrm>
            <a:off x="6734175" y="4363625"/>
            <a:ext cx="1971900" cy="3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Navina Govindaraj</a:t>
            </a:r>
            <a:endParaRPr/>
          </a:p>
        </p:txBody>
      </p:sp>
      <p:pic>
        <p:nvPicPr>
          <p:cNvPr id="88" name="Google Shape;88;p13"/>
          <p:cNvPicPr preferRelativeResize="0"/>
          <p:nvPr/>
        </p:nvPicPr>
        <p:blipFill>
          <a:blip r:embed="rId3">
            <a:alphaModFix amt="16000"/>
          </a:blip>
          <a:stretch>
            <a:fillRect/>
          </a:stretch>
        </p:blipFill>
        <p:spPr>
          <a:xfrm>
            <a:off x="0" y="487875"/>
            <a:ext cx="9144000" cy="46556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85775" y="586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4" name="Google Shape;94;p14"/>
          <p:cNvSpPr txBox="1"/>
          <p:nvPr>
            <p:ph idx="1" type="body"/>
          </p:nvPr>
        </p:nvSpPr>
        <p:spPr>
          <a:xfrm>
            <a:off x="965925" y="1605925"/>
            <a:ext cx="7688700" cy="255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Can we predict the box office gross for a movie?</a:t>
            </a:r>
            <a:endParaRPr sz="4800"/>
          </a:p>
          <a:p>
            <a:pPr indent="0" lvl="0" marL="0" rtl="0" algn="l">
              <a:spcBef>
                <a:spcPts val="1600"/>
              </a:spcBef>
              <a:spcAft>
                <a:spcPts val="0"/>
              </a:spcAft>
              <a:buClr>
                <a:srgbClr val="000000"/>
              </a:buClr>
              <a:buSzPts val="1100"/>
              <a:buFont typeface="Arial"/>
              <a:buNone/>
            </a:pPr>
            <a:r>
              <a:t/>
            </a:r>
            <a:endParaRPr sz="4800"/>
          </a:p>
          <a:p>
            <a:pPr indent="0" lvl="0" marL="0" rtl="0" algn="l">
              <a:spcBef>
                <a:spcPts val="1600"/>
              </a:spcBef>
              <a:spcAft>
                <a:spcPts val="0"/>
              </a:spcAft>
              <a:buNone/>
            </a:pPr>
            <a:r>
              <a:t/>
            </a:r>
            <a:endParaRPr sz="48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7650" y="575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a:t>
            </a:r>
            <a:endParaRPr/>
          </a:p>
        </p:txBody>
      </p:sp>
      <p:sp>
        <p:nvSpPr>
          <p:cNvPr id="100" name="Google Shape;100;p15"/>
          <p:cNvSpPr txBox="1"/>
          <p:nvPr>
            <p:ph idx="1" type="body"/>
          </p:nvPr>
        </p:nvSpPr>
        <p:spPr>
          <a:xfrm>
            <a:off x="727650" y="1493500"/>
            <a:ext cx="3684900" cy="296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Runtime</a:t>
            </a:r>
            <a:endParaRPr sz="1800"/>
          </a:p>
          <a:p>
            <a:pPr indent="-342900" lvl="0" marL="457200" rtl="0" algn="l">
              <a:spcBef>
                <a:spcPts val="0"/>
              </a:spcBef>
              <a:spcAft>
                <a:spcPts val="0"/>
              </a:spcAft>
              <a:buSzPts val="1800"/>
              <a:buChar char="●"/>
            </a:pPr>
            <a:r>
              <a:rPr lang="en" sz="1800"/>
              <a:t>Budget</a:t>
            </a:r>
            <a:endParaRPr sz="1800"/>
          </a:p>
          <a:p>
            <a:pPr indent="-342900" lvl="0" marL="457200" rtl="0" algn="l">
              <a:spcBef>
                <a:spcPts val="0"/>
              </a:spcBef>
              <a:spcAft>
                <a:spcPts val="0"/>
              </a:spcAft>
              <a:buSzPts val="1800"/>
              <a:buChar char="●"/>
            </a:pPr>
            <a:r>
              <a:rPr lang="en" sz="1800"/>
              <a:t>Total number of user votes</a:t>
            </a:r>
            <a:endParaRPr sz="1800"/>
          </a:p>
          <a:p>
            <a:pPr indent="-342900" lvl="0" marL="457200" rtl="0" algn="l">
              <a:spcBef>
                <a:spcPts val="0"/>
              </a:spcBef>
              <a:spcAft>
                <a:spcPts val="0"/>
              </a:spcAft>
              <a:buSzPts val="1800"/>
              <a:buChar char="●"/>
            </a:pPr>
            <a:r>
              <a:rPr lang="en" sz="1800"/>
              <a:t>User/IMDB Rating</a:t>
            </a:r>
            <a:endParaRPr sz="1800"/>
          </a:p>
          <a:p>
            <a:pPr indent="-342900" lvl="0" marL="457200" rtl="0" algn="l">
              <a:spcBef>
                <a:spcPts val="0"/>
              </a:spcBef>
              <a:spcAft>
                <a:spcPts val="0"/>
              </a:spcAft>
              <a:buSzPts val="1800"/>
              <a:buChar char="●"/>
            </a:pPr>
            <a:r>
              <a:rPr lang="en" sz="1800"/>
              <a:t>Critic Rating</a:t>
            </a:r>
            <a:endParaRPr sz="1800"/>
          </a:p>
          <a:p>
            <a:pPr indent="-342900" lvl="0" marL="457200" rtl="0" algn="l">
              <a:spcBef>
                <a:spcPts val="0"/>
              </a:spcBef>
              <a:spcAft>
                <a:spcPts val="0"/>
              </a:spcAft>
              <a:buSzPts val="1800"/>
              <a:buChar char="●"/>
            </a:pPr>
            <a:r>
              <a:rPr lang="en" sz="1800"/>
              <a:t>Genre</a:t>
            </a:r>
            <a:endParaRPr sz="1800"/>
          </a:p>
          <a:p>
            <a:pPr indent="-342900" lvl="0" marL="457200" rtl="0" algn="l">
              <a:spcBef>
                <a:spcPts val="0"/>
              </a:spcBef>
              <a:spcAft>
                <a:spcPts val="0"/>
              </a:spcAft>
              <a:buSzPts val="1800"/>
              <a:buChar char="●"/>
            </a:pPr>
            <a:r>
              <a:rPr lang="en" sz="1800"/>
              <a:t>MPAA Rating</a:t>
            </a:r>
            <a:endParaRPr sz="1800"/>
          </a:p>
          <a:p>
            <a:pPr indent="-342900" lvl="0" marL="457200" rtl="0" algn="l">
              <a:spcBef>
                <a:spcPts val="0"/>
              </a:spcBef>
              <a:spcAft>
                <a:spcPts val="0"/>
              </a:spcAft>
              <a:buSzPts val="1800"/>
              <a:buChar char="●"/>
            </a:pPr>
            <a:r>
              <a:rPr lang="en" sz="1800"/>
              <a:t>Release Month</a:t>
            </a:r>
            <a:endParaRPr sz="1800"/>
          </a:p>
          <a:p>
            <a:pPr indent="0" lvl="0" marL="457200" rtl="0" algn="l">
              <a:spcBef>
                <a:spcPts val="1600"/>
              </a:spcBef>
              <a:spcAft>
                <a:spcPts val="1600"/>
              </a:spcAft>
              <a:buNone/>
            </a:pPr>
            <a:r>
              <a:t/>
            </a:r>
            <a:endParaRPr sz="1800"/>
          </a:p>
        </p:txBody>
      </p:sp>
      <p:pic>
        <p:nvPicPr>
          <p:cNvPr id="101" name="Google Shape;101;p15"/>
          <p:cNvPicPr preferRelativeResize="0"/>
          <p:nvPr/>
        </p:nvPicPr>
        <p:blipFill>
          <a:blip r:embed="rId3">
            <a:alphaModFix/>
          </a:blip>
          <a:stretch>
            <a:fillRect/>
          </a:stretch>
        </p:blipFill>
        <p:spPr>
          <a:xfrm>
            <a:off x="4650875" y="621150"/>
            <a:ext cx="4077575" cy="2087175"/>
          </a:xfrm>
          <a:prstGeom prst="rect">
            <a:avLst/>
          </a:prstGeom>
          <a:noFill/>
          <a:ln>
            <a:noFill/>
          </a:ln>
        </p:spPr>
      </p:pic>
      <p:pic>
        <p:nvPicPr>
          <p:cNvPr id="102" name="Google Shape;102;p15"/>
          <p:cNvPicPr preferRelativeResize="0"/>
          <p:nvPr/>
        </p:nvPicPr>
        <p:blipFill>
          <a:blip r:embed="rId4">
            <a:alphaModFix/>
          </a:blip>
          <a:stretch>
            <a:fillRect/>
          </a:stretch>
        </p:blipFill>
        <p:spPr>
          <a:xfrm>
            <a:off x="4718425" y="2815675"/>
            <a:ext cx="4215600" cy="2189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673125" y="575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Matrix</a:t>
            </a:r>
            <a:endParaRPr/>
          </a:p>
        </p:txBody>
      </p:sp>
      <p:pic>
        <p:nvPicPr>
          <p:cNvPr id="108" name="Google Shape;108;p16"/>
          <p:cNvPicPr preferRelativeResize="0"/>
          <p:nvPr/>
        </p:nvPicPr>
        <p:blipFill>
          <a:blip r:embed="rId3">
            <a:alphaModFix/>
          </a:blip>
          <a:stretch>
            <a:fillRect/>
          </a:stretch>
        </p:blipFill>
        <p:spPr>
          <a:xfrm>
            <a:off x="596875" y="1345575"/>
            <a:ext cx="7871501" cy="3468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590600" y="517350"/>
            <a:ext cx="8368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Model</a:t>
            </a:r>
            <a:endParaRPr/>
          </a:p>
        </p:txBody>
      </p:sp>
      <p:sp>
        <p:nvSpPr>
          <p:cNvPr id="114" name="Google Shape;114;p17"/>
          <p:cNvSpPr txBox="1"/>
          <p:nvPr>
            <p:ph idx="1" type="body"/>
          </p:nvPr>
        </p:nvSpPr>
        <p:spPr>
          <a:xfrm>
            <a:off x="320350" y="1203450"/>
            <a:ext cx="8368200" cy="357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5" name="Google Shape;115;p17"/>
          <p:cNvPicPr preferRelativeResize="0"/>
          <p:nvPr/>
        </p:nvPicPr>
        <p:blipFill>
          <a:blip r:embed="rId3">
            <a:alphaModFix/>
          </a:blip>
          <a:stretch>
            <a:fillRect/>
          </a:stretch>
        </p:blipFill>
        <p:spPr>
          <a:xfrm>
            <a:off x="8011975" y="-16475"/>
            <a:ext cx="1160974" cy="1160974"/>
          </a:xfrm>
          <a:prstGeom prst="rect">
            <a:avLst/>
          </a:prstGeom>
          <a:noFill/>
          <a:ln>
            <a:noFill/>
          </a:ln>
        </p:spPr>
      </p:pic>
      <p:pic>
        <p:nvPicPr>
          <p:cNvPr id="116" name="Google Shape;116;p17"/>
          <p:cNvPicPr preferRelativeResize="0"/>
          <p:nvPr/>
        </p:nvPicPr>
        <p:blipFill>
          <a:blip r:embed="rId4">
            <a:alphaModFix/>
          </a:blip>
          <a:stretch>
            <a:fillRect/>
          </a:stretch>
        </p:blipFill>
        <p:spPr>
          <a:xfrm>
            <a:off x="168950" y="1442475"/>
            <a:ext cx="4403050" cy="3336375"/>
          </a:xfrm>
          <a:prstGeom prst="rect">
            <a:avLst/>
          </a:prstGeom>
          <a:noFill/>
          <a:ln>
            <a:noFill/>
          </a:ln>
        </p:spPr>
      </p:pic>
      <p:pic>
        <p:nvPicPr>
          <p:cNvPr id="117" name="Google Shape;117;p17"/>
          <p:cNvPicPr preferRelativeResize="0"/>
          <p:nvPr/>
        </p:nvPicPr>
        <p:blipFill>
          <a:blip r:embed="rId5">
            <a:alphaModFix/>
          </a:blip>
          <a:stretch>
            <a:fillRect/>
          </a:stretch>
        </p:blipFill>
        <p:spPr>
          <a:xfrm>
            <a:off x="4493200" y="1442475"/>
            <a:ext cx="4465600" cy="3375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500850" y="631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Regression</a:t>
            </a:r>
            <a:endParaRPr/>
          </a:p>
        </p:txBody>
      </p:sp>
      <p:pic>
        <p:nvPicPr>
          <p:cNvPr id="123" name="Google Shape;123;p18"/>
          <p:cNvPicPr preferRelativeResize="0"/>
          <p:nvPr/>
        </p:nvPicPr>
        <p:blipFill>
          <a:blip r:embed="rId3">
            <a:alphaModFix/>
          </a:blip>
          <a:stretch>
            <a:fillRect/>
          </a:stretch>
        </p:blipFill>
        <p:spPr>
          <a:xfrm>
            <a:off x="1028700" y="1486575"/>
            <a:ext cx="6539224" cy="3500326"/>
          </a:xfrm>
          <a:prstGeom prst="rect">
            <a:avLst/>
          </a:prstGeom>
          <a:noFill/>
          <a:ln>
            <a:noFill/>
          </a:ln>
        </p:spPr>
      </p:pic>
      <p:sp>
        <p:nvSpPr>
          <p:cNvPr id="124" name="Google Shape;124;p18"/>
          <p:cNvSpPr txBox="1"/>
          <p:nvPr/>
        </p:nvSpPr>
        <p:spPr>
          <a:xfrm>
            <a:off x="3760500" y="1345200"/>
            <a:ext cx="1088400" cy="2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Random Forest</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577050" y="632850"/>
            <a:ext cx="4960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Model: Random Forest</a:t>
            </a:r>
            <a:endParaRPr/>
          </a:p>
        </p:txBody>
      </p:sp>
      <p:pic>
        <p:nvPicPr>
          <p:cNvPr id="130" name="Google Shape;130;p19"/>
          <p:cNvPicPr preferRelativeResize="0"/>
          <p:nvPr/>
        </p:nvPicPr>
        <p:blipFill>
          <a:blip r:embed="rId3">
            <a:alphaModFix/>
          </a:blip>
          <a:stretch>
            <a:fillRect/>
          </a:stretch>
        </p:blipFill>
        <p:spPr>
          <a:xfrm>
            <a:off x="4642875" y="1514450"/>
            <a:ext cx="4283650" cy="3370601"/>
          </a:xfrm>
          <a:prstGeom prst="rect">
            <a:avLst/>
          </a:prstGeom>
          <a:noFill/>
          <a:ln>
            <a:noFill/>
          </a:ln>
          <a:effectLst>
            <a:outerShdw blurRad="57150" rotWithShape="0" algn="bl" dir="5400000" dist="19050">
              <a:srgbClr val="000000">
                <a:alpha val="50000"/>
              </a:srgbClr>
            </a:outerShdw>
          </a:effectLst>
        </p:spPr>
      </p:pic>
      <p:grpSp>
        <p:nvGrpSpPr>
          <p:cNvPr id="131" name="Google Shape;131;p19"/>
          <p:cNvGrpSpPr/>
          <p:nvPr/>
        </p:nvGrpSpPr>
        <p:grpSpPr>
          <a:xfrm>
            <a:off x="202750" y="1596875"/>
            <a:ext cx="4273375" cy="2301600"/>
            <a:chOff x="202750" y="1596875"/>
            <a:chExt cx="4273375" cy="2301600"/>
          </a:xfrm>
        </p:grpSpPr>
        <p:sp>
          <p:nvSpPr>
            <p:cNvPr id="132" name="Google Shape;132;p19"/>
            <p:cNvSpPr/>
            <p:nvPr/>
          </p:nvSpPr>
          <p:spPr>
            <a:xfrm>
              <a:off x="202750" y="1596875"/>
              <a:ext cx="1958100" cy="2301600"/>
            </a:xfrm>
            <a:prstGeom prst="roundRect">
              <a:avLst>
                <a:gd fmla="val 16667" name="adj"/>
              </a:avLst>
            </a:prstGeom>
            <a:solidFill>
              <a:srgbClr val="99999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p:nvPr/>
          </p:nvSpPr>
          <p:spPr>
            <a:xfrm>
              <a:off x="2518025" y="1596875"/>
              <a:ext cx="1958100" cy="2301600"/>
            </a:xfrm>
            <a:prstGeom prst="roundRect">
              <a:avLst>
                <a:gd fmla="val 16667" name="adj"/>
              </a:avLst>
            </a:prstGeom>
            <a:solidFill>
              <a:srgbClr val="99999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txBox="1"/>
            <p:nvPr/>
          </p:nvSpPr>
          <p:spPr>
            <a:xfrm>
              <a:off x="2917025" y="1749275"/>
              <a:ext cx="13626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Final </a:t>
              </a:r>
              <a:r>
                <a:rPr b="1" lang="en"/>
                <a:t>Model</a:t>
              </a:r>
              <a:endParaRPr b="1"/>
            </a:p>
          </p:txBody>
        </p:sp>
        <p:sp>
          <p:nvSpPr>
            <p:cNvPr id="135" name="Google Shape;135;p19"/>
            <p:cNvSpPr txBox="1"/>
            <p:nvPr/>
          </p:nvSpPr>
          <p:spPr>
            <a:xfrm>
              <a:off x="2872925" y="2234375"/>
              <a:ext cx="1603200" cy="14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  </a:t>
              </a:r>
              <a:r>
                <a:rPr lang="en"/>
                <a:t>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layers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1000 trees</a:t>
              </a:r>
              <a:endParaRPr/>
            </a:p>
          </p:txBody>
        </p:sp>
        <p:sp>
          <p:nvSpPr>
            <p:cNvPr id="136" name="Google Shape;136;p19"/>
            <p:cNvSpPr txBox="1"/>
            <p:nvPr/>
          </p:nvSpPr>
          <p:spPr>
            <a:xfrm>
              <a:off x="450475" y="2201500"/>
              <a:ext cx="1478100" cy="16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28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15 layers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 to 5000 trees</a:t>
              </a:r>
              <a:endParaRPr/>
            </a:p>
          </p:txBody>
        </p:sp>
        <p:sp>
          <p:nvSpPr>
            <p:cNvPr id="137" name="Google Shape;137;p19"/>
            <p:cNvSpPr txBox="1"/>
            <p:nvPr/>
          </p:nvSpPr>
          <p:spPr>
            <a:xfrm>
              <a:off x="365650" y="1764275"/>
              <a:ext cx="1847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Preliminary Model</a:t>
              </a:r>
              <a:endParaRPr b="1"/>
            </a:p>
          </p:txBody>
        </p:sp>
        <p:sp>
          <p:nvSpPr>
            <p:cNvPr id="138" name="Google Shape;138;p19"/>
            <p:cNvSpPr/>
            <p:nvPr/>
          </p:nvSpPr>
          <p:spPr>
            <a:xfrm>
              <a:off x="2014950" y="2571750"/>
              <a:ext cx="619200" cy="23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115875" y="640350"/>
            <a:ext cx="2701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a:t>
            </a:r>
            <a:endParaRPr/>
          </a:p>
        </p:txBody>
      </p:sp>
      <p:sp>
        <p:nvSpPr>
          <p:cNvPr id="144" name="Google Shape;144;p20"/>
          <p:cNvSpPr txBox="1"/>
          <p:nvPr>
            <p:ph idx="1" type="body"/>
          </p:nvPr>
        </p:nvSpPr>
        <p:spPr>
          <a:xfrm>
            <a:off x="3316850" y="1175550"/>
            <a:ext cx="8368200" cy="3449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300">
              <a:solidFill>
                <a:srgbClr val="333333"/>
              </a:solidFill>
              <a:latin typeface="Arial"/>
              <a:ea typeface="Arial"/>
              <a:cs typeface="Arial"/>
              <a:sym typeface="Arial"/>
            </a:endParaRPr>
          </a:p>
          <a:p>
            <a:pPr indent="0" lvl="0" marL="0" rtl="0" algn="l">
              <a:spcBef>
                <a:spcPts val="1100"/>
              </a:spcBef>
              <a:spcAft>
                <a:spcPts val="1600"/>
              </a:spcAft>
              <a:buNone/>
            </a:pPr>
            <a:r>
              <a:t/>
            </a:r>
            <a:endParaRPr/>
          </a:p>
        </p:txBody>
      </p:sp>
      <p:pic>
        <p:nvPicPr>
          <p:cNvPr id="145" name="Google Shape;145;p20"/>
          <p:cNvPicPr preferRelativeResize="0"/>
          <p:nvPr/>
        </p:nvPicPr>
        <p:blipFill>
          <a:blip r:embed="rId3">
            <a:alphaModFix/>
          </a:blip>
          <a:stretch>
            <a:fillRect/>
          </a:stretch>
        </p:blipFill>
        <p:spPr>
          <a:xfrm>
            <a:off x="5471675" y="640350"/>
            <a:ext cx="3491850" cy="4369800"/>
          </a:xfrm>
          <a:prstGeom prst="rect">
            <a:avLst/>
          </a:prstGeom>
          <a:noFill/>
          <a:ln>
            <a:noFill/>
          </a:ln>
        </p:spPr>
      </p:pic>
      <p:pic>
        <p:nvPicPr>
          <p:cNvPr id="146" name="Google Shape;146;p20"/>
          <p:cNvPicPr preferRelativeResize="0"/>
          <p:nvPr/>
        </p:nvPicPr>
        <p:blipFill>
          <a:blip r:embed="rId4">
            <a:alphaModFix/>
          </a:blip>
          <a:stretch>
            <a:fillRect/>
          </a:stretch>
        </p:blipFill>
        <p:spPr>
          <a:xfrm>
            <a:off x="319100" y="1404025"/>
            <a:ext cx="5075375" cy="3606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1"/>
          <p:cNvSpPr txBox="1"/>
          <p:nvPr>
            <p:ph idx="1" type="body"/>
          </p:nvPr>
        </p:nvSpPr>
        <p:spPr>
          <a:xfrm>
            <a:off x="727650" y="1617175"/>
            <a:ext cx="76887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6000"/>
              <a:t>Thank You!</a:t>
            </a:r>
            <a:endParaRPr sz="60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