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6"/>
  </p:notesMasterIdLst>
  <p:sldIdLst>
    <p:sldId id="311" r:id="rId2"/>
    <p:sldId id="312" r:id="rId3"/>
    <p:sldId id="313" r:id="rId4"/>
    <p:sldId id="314" r:id="rId5"/>
    <p:sldId id="315" r:id="rId6"/>
    <p:sldId id="316" r:id="rId7"/>
    <p:sldId id="319" r:id="rId8"/>
    <p:sldId id="317" r:id="rId9"/>
    <p:sldId id="318" r:id="rId10"/>
    <p:sldId id="320" r:id="rId11"/>
    <p:sldId id="321" r:id="rId12"/>
    <p:sldId id="322" r:id="rId13"/>
    <p:sldId id="323" r:id="rId14"/>
    <p:sldId id="290" r:id="rId15"/>
  </p:sldIdLst>
  <p:sldSz cx="9144000" cy="5143500" type="screen16x9"/>
  <p:notesSz cx="6858000" cy="9144000"/>
  <p:embeddedFontLst>
    <p:embeddedFont>
      <p:font typeface="Vidaloka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rimson Text" panose="020B0604020202020204" charset="0"/>
      <p:regular r:id="rId22"/>
      <p:bold r:id="rId23"/>
      <p:italic r:id="rId24"/>
      <p:boldItalic r:id="rId25"/>
    </p:embeddedFont>
    <p:embeddedFont>
      <p:font typeface="Cambria" panose="02040503050406030204" pitchFamily="18" charset="0"/>
      <p:regular r:id="rId26"/>
      <p:bold r:id="rId27"/>
      <p:italic r:id="rId28"/>
      <p:boldItalic r:id="rId29"/>
    </p:embeddedFont>
    <p:embeddedFont>
      <p:font typeface="Lato" panose="020B0604020202020204" charset="0"/>
      <p:regular r:id="rId30"/>
      <p:bold r:id="rId31"/>
      <p:italic r:id="rId32"/>
      <p:boldItalic r:id="rId33"/>
    </p:embeddedFont>
    <p:embeddedFont>
      <p:font typeface="Open Sans" panose="020B0604020202020204" charset="0"/>
      <p:regular r:id="rId34"/>
      <p:bold r:id="rId35"/>
      <p:italic r:id="rId36"/>
      <p:boldItalic r:id="rId37"/>
    </p:embeddedFont>
    <p:embeddedFont>
      <p:font typeface="Merriweather Light" panose="020B0604020202020204" charset="0"/>
      <p:regular r:id="rId38"/>
      <p:bold r:id="rId39"/>
      <p:italic r:id="rId40"/>
      <p:boldItalic r:id="rId41"/>
    </p:embeddedFont>
    <p:embeddedFont>
      <p:font typeface="Montserrat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F8169E-D115-4445-A438-463189A77B9B}">
  <a:tblStyle styleId="{58F8169E-D115-4445-A438-463189A77B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font" Target="fonts/font2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font" Target="fonts/font2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schemas.openxmlformats.org/officeDocument/2006/relationships/font" Target="fonts/font2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font" Target="fonts/font2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font" Target="fonts/font27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424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c7554a04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c7554a04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605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f7a3c503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f7a3c503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69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873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cc7554a049_0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cc7554a049_0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97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c7554a04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c7554a04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213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002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113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cc7554a049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cc7554a049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665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cc7554a049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cc7554a049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44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8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60" r:id="rId6"/>
    <p:sldLayoutId id="2147483663" r:id="rId7"/>
    <p:sldLayoutId id="2147483674" r:id="rId8"/>
    <p:sldLayoutId id="2147483676" r:id="rId9"/>
    <p:sldLayoutId id="2147483677" r:id="rId10"/>
    <p:sldLayoutId id="2147483678" r:id="rId11"/>
    <p:sldLayoutId id="214748367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39949" y="3184887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 panose="020B0604020202020204" charset="0"/>
              </a:rPr>
              <a:t>Học phần: Quản trị dữ liệu Nhóm 01</a:t>
            </a:r>
            <a:endParaRPr sz="2000">
              <a:latin typeface="Montserrat" panose="020B0604020202020204" charset="0"/>
            </a:endParaRPr>
          </a:p>
        </p:txBody>
      </p:sp>
      <p:sp>
        <p:nvSpPr>
          <p:cNvPr id="5" name="Google Shape;249;p36">
            <a:extLst>
              <a:ext uri="{FF2B5EF4-FFF2-40B4-BE49-F238E27FC236}">
                <a16:creationId xmlns:a16="http://schemas.microsoft.com/office/drawing/2014/main" id="{316E1AE7-3EFF-4B81-B09D-E4F87C4E1F3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40000" y="624469"/>
            <a:ext cx="7064100" cy="24850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000" b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Tên Đồ Án: HỆ THỐNG QUẢN LÝ NHẬP HÀNG CỦA KHO HÀNG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DCBBDB-C1A0-45B1-9DD8-93F228427127}"/>
              </a:ext>
            </a:extLst>
          </p:cNvPr>
          <p:cNvSpPr txBox="1"/>
          <p:nvPr/>
        </p:nvSpPr>
        <p:spPr>
          <a:xfrm>
            <a:off x="3226418" y="3865755"/>
            <a:ext cx="269116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Montserrat" panose="020B0604020202020204" charset="0"/>
              </a:rPr>
              <a:t>Sinh viên thực hiện:</a:t>
            </a:r>
          </a:p>
          <a:p>
            <a:pPr algn="ctr"/>
            <a:r>
              <a:rPr lang="en-US">
                <a:latin typeface="Montserrat" panose="020B0604020202020204" charset="0"/>
              </a:rPr>
              <a:t>B1910231 Ngô Vĩnh H</a:t>
            </a:r>
            <a:r>
              <a:rPr lang="vi-VN">
                <a:latin typeface="Montserrat" panose="020B0604020202020204" charset="0"/>
              </a:rPr>
              <a:t>ư</a:t>
            </a:r>
            <a:r>
              <a:rPr lang="en-US">
                <a:latin typeface="Montserrat" panose="020B0604020202020204" charset="0"/>
              </a:rPr>
              <a:t>ng</a:t>
            </a:r>
          </a:p>
          <a:p>
            <a:pPr algn="ctr"/>
            <a:r>
              <a:rPr lang="en-US">
                <a:latin typeface="Montserrat" panose="020B0604020202020204" charset="0"/>
              </a:rPr>
              <a:t>B1900000 Lê Hoàng Dũng</a:t>
            </a:r>
          </a:p>
        </p:txBody>
      </p:sp>
    </p:spTree>
    <p:extLst>
      <p:ext uri="{BB962C8B-B14F-4D97-AF65-F5344CB8AC3E}">
        <p14:creationId xmlns:p14="http://schemas.microsoft.com/office/powerpoint/2010/main" val="394953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>
            <a:spLocks noGrp="1"/>
          </p:cNvSpPr>
          <p:nvPr>
            <p:ph type="title"/>
          </p:nvPr>
        </p:nvSpPr>
        <p:spPr>
          <a:xfrm>
            <a:off x="4881760" y="2467375"/>
            <a:ext cx="3548563" cy="974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HÌNH ẢNH DEMO HỆ THỐNG</a:t>
            </a:r>
            <a:endParaRPr lang="vi-VN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3" name="Google Shape;373;p48"/>
          <p:cNvSpPr txBox="1">
            <a:spLocks noGrp="1"/>
          </p:cNvSpPr>
          <p:nvPr>
            <p:ph type="title" idx="2"/>
          </p:nvPr>
        </p:nvSpPr>
        <p:spPr>
          <a:xfrm>
            <a:off x="488176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375" name="Google Shape;375;p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50105" y="1485562"/>
            <a:ext cx="2172375" cy="2172375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02546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38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7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98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70"/>
          <p:cNvSpPr txBox="1">
            <a:spLocks noGrp="1"/>
          </p:cNvSpPr>
          <p:nvPr>
            <p:ph type="title"/>
          </p:nvPr>
        </p:nvSpPr>
        <p:spPr>
          <a:xfrm>
            <a:off x="2832900" y="1343897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idaloka" panose="020B0604020202020204" charset="0"/>
              </a:rPr>
              <a:t>Thanks</a:t>
            </a:r>
            <a:endParaRPr>
              <a:latin typeface="Vidaloka" panose="020B0604020202020204" charset="0"/>
            </a:endParaRPr>
          </a:p>
        </p:txBody>
      </p:sp>
      <p:grpSp>
        <p:nvGrpSpPr>
          <p:cNvPr id="825" name="Google Shape;825;p70"/>
          <p:cNvGrpSpPr/>
          <p:nvPr/>
        </p:nvGrpSpPr>
        <p:grpSpPr>
          <a:xfrm>
            <a:off x="4961882" y="2876803"/>
            <a:ext cx="458723" cy="458684"/>
            <a:chOff x="1379798" y="1723250"/>
            <a:chExt cx="397887" cy="397887"/>
          </a:xfrm>
        </p:grpSpPr>
        <p:sp>
          <p:nvSpPr>
            <p:cNvPr id="826" name="Google Shape;826;p70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0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0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0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70"/>
          <p:cNvGrpSpPr/>
          <p:nvPr/>
        </p:nvGrpSpPr>
        <p:grpSpPr>
          <a:xfrm>
            <a:off x="3721699" y="2876803"/>
            <a:ext cx="458747" cy="458684"/>
            <a:chOff x="266768" y="1721375"/>
            <a:chExt cx="397907" cy="397887"/>
          </a:xfrm>
        </p:grpSpPr>
        <p:sp>
          <p:nvSpPr>
            <p:cNvPr id="831" name="Google Shape;831;p7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70"/>
          <p:cNvGrpSpPr/>
          <p:nvPr/>
        </p:nvGrpSpPr>
        <p:grpSpPr>
          <a:xfrm>
            <a:off x="4350135" y="2876803"/>
            <a:ext cx="458699" cy="458684"/>
            <a:chOff x="864491" y="1723250"/>
            <a:chExt cx="397866" cy="397887"/>
          </a:xfrm>
        </p:grpSpPr>
        <p:sp>
          <p:nvSpPr>
            <p:cNvPr id="834" name="Google Shape;834;p7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Nội dung:</a:t>
            </a:r>
            <a:endParaRPr b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-US" sz="2000">
                <a:solidFill>
                  <a:schemeClr val="dk1"/>
                </a:solidFill>
              </a:rPr>
              <a:t>Chức năng của hệ thống.</a:t>
            </a:r>
            <a:endParaRPr sz="20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2000">
                <a:solidFill>
                  <a:schemeClr val="dk1"/>
                </a:solidFill>
              </a:rPr>
              <a:t>Cấu trúc c</a:t>
            </a:r>
            <a:r>
              <a:rPr lang="vi-VN" sz="2000">
                <a:solidFill>
                  <a:schemeClr val="dk1"/>
                </a:solidFill>
              </a:rPr>
              <a:t>ơ</a:t>
            </a:r>
            <a:r>
              <a:rPr lang="en-US" sz="2000">
                <a:solidFill>
                  <a:schemeClr val="dk1"/>
                </a:solidFill>
              </a:rPr>
              <a:t> sở dữ liệu.</a:t>
            </a:r>
            <a:endParaRPr sz="20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-US" sz="2000">
                <a:solidFill>
                  <a:schemeClr val="dk1"/>
                </a:solidFill>
              </a:rPr>
              <a:t>Thủ tục và hàm.</a:t>
            </a:r>
            <a:endParaRPr sz="20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-US" sz="2000">
                <a:solidFill>
                  <a:schemeClr val="dk1"/>
                </a:solidFill>
              </a:rPr>
              <a:t>Hình ảnh demo hệ thống.</a:t>
            </a:r>
            <a:endParaRPr sz="2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12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0" y="2571750"/>
            <a:ext cx="91440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500" b="1">
                <a:latin typeface="Calibri" panose="020F0502020204030204" pitchFamily="34" charset="0"/>
                <a:cs typeface="Calibri" panose="020F0502020204030204" pitchFamily="34" charset="0"/>
              </a:rPr>
              <a:t>CHỨC NĂNG CỦA HỆ THỐNG</a:t>
            </a:r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704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68"/>
          <p:cNvSpPr txBox="1">
            <a:spLocks noGrp="1"/>
          </p:cNvSpPr>
          <p:nvPr>
            <p:ph type="subTitle" idx="1"/>
          </p:nvPr>
        </p:nvSpPr>
        <p:spPr>
          <a:xfrm>
            <a:off x="307200" y="1127250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/>
              <a:t>Thêm sản phẩm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/>
              <a:t>Sửa sản phẩm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/>
              <a:t>Xóa sản phẩm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/>
              <a:t>Thêm loại sản phẩm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/>
              <a:t>Sửa loại sản phẩm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/>
              <a:t>Xóa loại sản phẩm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/>
              <a:t>Liệt kê danh sách loại sản phẩm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E15E55B-2F0C-439B-ADDD-41FA93C99258}"/>
              </a:ext>
            </a:extLst>
          </p:cNvPr>
          <p:cNvCxnSpPr>
            <a:cxnSpLocks/>
          </p:cNvCxnSpPr>
          <p:nvPr/>
        </p:nvCxnSpPr>
        <p:spPr>
          <a:xfrm>
            <a:off x="4571992" y="1063083"/>
            <a:ext cx="8" cy="346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807;p68">
            <a:extLst>
              <a:ext uri="{FF2B5EF4-FFF2-40B4-BE49-F238E27FC236}">
                <a16:creationId xmlns:a16="http://schemas.microsoft.com/office/drawing/2014/main" id="{6A54C8F2-ADD1-4754-AA3F-64D97EB2CBC6}"/>
              </a:ext>
            </a:extLst>
          </p:cNvPr>
          <p:cNvSpPr txBox="1">
            <a:spLocks/>
          </p:cNvSpPr>
          <p:nvPr/>
        </p:nvSpPr>
        <p:spPr>
          <a:xfrm>
            <a:off x="-16" y="45286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pPr algn="ctr"/>
            <a:r>
              <a:rPr lang="en-US" b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DANH SÁCH CHỨC NĂNG CỦA HỆ THỐNG</a:t>
            </a:r>
            <a:endParaRPr lang="vi-VN" b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2" name="Google Shape;806;p68">
            <a:extLst>
              <a:ext uri="{FF2B5EF4-FFF2-40B4-BE49-F238E27FC236}">
                <a16:creationId xmlns:a16="http://schemas.microsoft.com/office/drawing/2014/main" id="{386240FC-4B7B-4D4A-AC7A-AB30303C883B}"/>
              </a:ext>
            </a:extLst>
          </p:cNvPr>
          <p:cNvSpPr txBox="1">
            <a:spLocks/>
          </p:cNvSpPr>
          <p:nvPr/>
        </p:nvSpPr>
        <p:spPr>
          <a:xfrm>
            <a:off x="4879200" y="1127250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381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17500" algn="l">
              <a:spcBef>
                <a:spcPts val="1000"/>
              </a:spcBef>
              <a:buFont typeface="Merriweather"/>
              <a:buChar char="●"/>
            </a:pPr>
            <a:r>
              <a:rPr lang="en-US"/>
              <a:t>Thêm lô hàng</a:t>
            </a:r>
          </a:p>
          <a:p>
            <a:pPr indent="-317500" algn="l">
              <a:spcBef>
                <a:spcPts val="1000"/>
              </a:spcBef>
              <a:buFont typeface="Merriweather"/>
              <a:buChar char="●"/>
            </a:pPr>
            <a:r>
              <a:rPr lang="en-US"/>
              <a:t>Sửa lô hàng</a:t>
            </a:r>
          </a:p>
          <a:p>
            <a:pPr indent="-317500" algn="l">
              <a:spcBef>
                <a:spcPts val="1000"/>
              </a:spcBef>
              <a:buFont typeface="Merriweather"/>
              <a:buChar char="●"/>
            </a:pPr>
            <a:r>
              <a:rPr lang="en-US"/>
              <a:t>Xóa lô hàng</a:t>
            </a:r>
          </a:p>
          <a:p>
            <a:pPr indent="-317500" algn="l">
              <a:spcBef>
                <a:spcPts val="1000"/>
              </a:spcBef>
              <a:buFont typeface="Merriweather"/>
              <a:buChar char="●"/>
            </a:pPr>
            <a:r>
              <a:rPr lang="en-US"/>
              <a:t>Thêm sản phẩm cho lô hàng</a:t>
            </a:r>
          </a:p>
          <a:p>
            <a:pPr indent="-317500" algn="l">
              <a:spcBef>
                <a:spcPts val="1000"/>
              </a:spcBef>
              <a:buFont typeface="Merriweather"/>
              <a:buChar char="●"/>
            </a:pPr>
            <a:r>
              <a:rPr lang="en-US"/>
              <a:t>Xóa sản phẩm cho lô hàng</a:t>
            </a:r>
          </a:p>
          <a:p>
            <a:pPr indent="-317500" algn="l">
              <a:spcBef>
                <a:spcPts val="1000"/>
              </a:spcBef>
              <a:buFont typeface="Merriweather"/>
              <a:buChar char="●"/>
            </a:pPr>
            <a:r>
              <a:rPr lang="en-US"/>
              <a:t>Liệt kê danh sách sản phẩm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D02598-F058-4A06-9F4B-169D43892265}"/>
              </a:ext>
            </a:extLst>
          </p:cNvPr>
          <p:cNvSpPr txBox="1"/>
          <p:nvPr/>
        </p:nvSpPr>
        <p:spPr>
          <a:xfrm>
            <a:off x="0" y="4219618"/>
            <a:ext cx="4571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Ngô Vĩnh H</a:t>
            </a:r>
            <a:r>
              <a:rPr lang="vi-VN" i="1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42CDCB-59B1-49ED-ABCB-E69103670315}"/>
              </a:ext>
            </a:extLst>
          </p:cNvPr>
          <p:cNvSpPr txBox="1"/>
          <p:nvPr/>
        </p:nvSpPr>
        <p:spPr>
          <a:xfrm>
            <a:off x="4571992" y="4219617"/>
            <a:ext cx="4571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Lê Hoàng Dũng</a:t>
            </a:r>
          </a:p>
        </p:txBody>
      </p:sp>
    </p:spTree>
    <p:extLst>
      <p:ext uri="{BB962C8B-B14F-4D97-AF65-F5344CB8AC3E}">
        <p14:creationId xmlns:p14="http://schemas.microsoft.com/office/powerpoint/2010/main" val="427622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3548563" cy="974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CẤU TRÚC </a:t>
            </a:r>
            <a:b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CƠ SỞ DỮ LIỆU</a:t>
            </a:r>
          </a:p>
        </p:txBody>
      </p:sp>
      <p:sp>
        <p:nvSpPr>
          <p:cNvPr id="373" name="Google Shape;373;p48"/>
          <p:cNvSpPr txBox="1">
            <a:spLocks noGrp="1"/>
          </p:cNvSpPr>
          <p:nvPr>
            <p:ph type="title" idx="2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375" name="Google Shape;375;p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91401" y="1485562"/>
            <a:ext cx="2896500" cy="2172375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07274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CE077F-EBA0-437A-96D2-85A45049F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763880"/>
              </p:ext>
            </p:extLst>
          </p:nvPr>
        </p:nvGraphicFramePr>
        <p:xfrm>
          <a:off x="1489252" y="3269337"/>
          <a:ext cx="1915317" cy="951556"/>
        </p:xfrm>
        <a:graphic>
          <a:graphicData uri="http://schemas.openxmlformats.org/drawingml/2006/table">
            <a:tbl>
              <a:tblPr firstRow="1" bandRow="1">
                <a:tableStyleId>{58F8169E-D115-4445-A438-463189A77B9B}</a:tableStyleId>
              </a:tblPr>
              <a:tblGrid>
                <a:gridCol w="1915317">
                  <a:extLst>
                    <a:ext uri="{9D8B030D-6E8A-4147-A177-3AD203B41FA5}">
                      <a16:colId xmlns:a16="http://schemas.microsoft.com/office/drawing/2014/main" val="1437170778"/>
                    </a:ext>
                  </a:extLst>
                </a:gridCol>
              </a:tblGrid>
              <a:tr h="25051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Sản phẩm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93435"/>
                  </a:ext>
                </a:extLst>
              </a:tr>
              <a:tr h="25051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b="1" u="sng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ma_sanpham</a:t>
                      </a:r>
                      <a:r>
                        <a:rPr lang="en-US" sz="100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 </a:t>
                      </a:r>
                      <a:r>
                        <a:rPr lang="en-US" sz="1000" b="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int(11)</a:t>
                      </a:r>
                      <a:endParaRPr lang="en-US" sz="1000" u="sng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ten_sanpham:  varchar(50)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donvi_sanpham:  varchar(10)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mota_sanpham:  varchar(100)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5216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938749-853A-4BF2-9F13-C9401D716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94999"/>
              </p:ext>
            </p:extLst>
          </p:nvPr>
        </p:nvGraphicFramePr>
        <p:xfrm>
          <a:off x="1395910" y="1300589"/>
          <a:ext cx="2102000" cy="799156"/>
        </p:xfrm>
        <a:graphic>
          <a:graphicData uri="http://schemas.openxmlformats.org/drawingml/2006/table">
            <a:tbl>
              <a:tblPr firstRow="1" bandRow="1">
                <a:tableStyleId>{58F8169E-D115-4445-A438-463189A77B9B}</a:tableStyleId>
              </a:tblPr>
              <a:tblGrid>
                <a:gridCol w="2102000">
                  <a:extLst>
                    <a:ext uri="{9D8B030D-6E8A-4147-A177-3AD203B41FA5}">
                      <a16:colId xmlns:a16="http://schemas.microsoft.com/office/drawing/2014/main" val="1437170778"/>
                    </a:ext>
                  </a:extLst>
                </a:gridCol>
              </a:tblGrid>
              <a:tr h="25051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Loại sản phẩm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93435"/>
                  </a:ext>
                </a:extLst>
              </a:tr>
              <a:tr h="25051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b="1" u="sng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ma_loaisanpham</a:t>
                      </a:r>
                      <a:r>
                        <a:rPr lang="en-US" sz="100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 </a:t>
                      </a:r>
                      <a:r>
                        <a:rPr lang="en-US" sz="1000" b="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int(10)</a:t>
                      </a:r>
                      <a:endParaRPr lang="en-US" sz="1000" u="sng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ten_loaisanpham:  varchar(50)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mota_loaisanpham:  varchar(100)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521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551434F-8BE6-4251-A23E-16D40DE77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38466"/>
              </p:ext>
            </p:extLst>
          </p:nvPr>
        </p:nvGraphicFramePr>
        <p:xfrm>
          <a:off x="6148033" y="3421737"/>
          <a:ext cx="1583473" cy="646756"/>
        </p:xfrm>
        <a:graphic>
          <a:graphicData uri="http://schemas.openxmlformats.org/drawingml/2006/table">
            <a:tbl>
              <a:tblPr firstRow="1" bandRow="1">
                <a:tableStyleId>{58F8169E-D115-4445-A438-463189A77B9B}</a:tableStyleId>
              </a:tblPr>
              <a:tblGrid>
                <a:gridCol w="1583473">
                  <a:extLst>
                    <a:ext uri="{9D8B030D-6E8A-4147-A177-3AD203B41FA5}">
                      <a16:colId xmlns:a16="http://schemas.microsoft.com/office/drawing/2014/main" val="1437170778"/>
                    </a:ext>
                  </a:extLst>
                </a:gridCol>
              </a:tblGrid>
              <a:tr h="25051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Lô hàng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93435"/>
                  </a:ext>
                </a:extLst>
              </a:tr>
              <a:tr h="250516"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000" b="1" u="sng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ma_lohang</a:t>
                      </a:r>
                      <a:r>
                        <a:rPr lang="en-US" sz="1000" b="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 int(10)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ngay_nhapvao: 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5216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B48743A-4A1B-4A13-8726-1FFC7EA0C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09054"/>
              </p:ext>
            </p:extLst>
          </p:nvPr>
        </p:nvGraphicFramePr>
        <p:xfrm>
          <a:off x="4099927" y="2376359"/>
          <a:ext cx="1583473" cy="646756"/>
        </p:xfrm>
        <a:graphic>
          <a:graphicData uri="http://schemas.openxmlformats.org/drawingml/2006/table">
            <a:tbl>
              <a:tblPr firstRow="1" bandRow="1">
                <a:tableStyleId>{58F8169E-D115-4445-A438-463189A77B9B}</a:tableStyleId>
              </a:tblPr>
              <a:tblGrid>
                <a:gridCol w="1583473">
                  <a:extLst>
                    <a:ext uri="{9D8B030D-6E8A-4147-A177-3AD203B41FA5}">
                      <a16:colId xmlns:a16="http://schemas.microsoft.com/office/drawing/2014/main" val="1437170778"/>
                    </a:ext>
                  </a:extLst>
                </a:gridCol>
              </a:tblGrid>
              <a:tr h="25051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Lô hàng – Sản phẩm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93435"/>
                  </a:ext>
                </a:extLst>
              </a:tr>
              <a:tr h="250516"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gia_nhapvao:  int(10)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so_luong:  int(10)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52160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13B4E1-31F5-4EDE-BF98-C6B9ADCDBB0F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2446910" y="2099745"/>
            <a:ext cx="0" cy="1169592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6167C9-C063-48F9-969D-570AB56DA18A}"/>
              </a:ext>
            </a:extLst>
          </p:cNvPr>
          <p:cNvSpPr txBox="1"/>
          <p:nvPr/>
        </p:nvSpPr>
        <p:spPr>
          <a:xfrm>
            <a:off x="2452089" y="3022011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1..*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290F12-623C-4C18-841B-CB5133F5F117}"/>
              </a:ext>
            </a:extLst>
          </p:cNvPr>
          <p:cNvSpPr txBox="1"/>
          <p:nvPr/>
        </p:nvSpPr>
        <p:spPr>
          <a:xfrm>
            <a:off x="2446910" y="209974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D97D94-0DC1-4BD6-ADB6-0117561FD8F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404569" y="3745115"/>
            <a:ext cx="27434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72664F-07E1-48B9-9B48-C03FA8034EE1}"/>
              </a:ext>
            </a:extLst>
          </p:cNvPr>
          <p:cNvSpPr txBox="1"/>
          <p:nvPr/>
        </p:nvSpPr>
        <p:spPr>
          <a:xfrm>
            <a:off x="3386240" y="3562083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1..*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135DE2-EDC4-47C1-962D-6B725D0DE5C5}"/>
              </a:ext>
            </a:extLst>
          </p:cNvPr>
          <p:cNvSpPr txBox="1"/>
          <p:nvPr/>
        </p:nvSpPr>
        <p:spPr>
          <a:xfrm>
            <a:off x="5849321" y="3562083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1..*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1B26FD4-E9D8-4974-943B-2FE2CF6A4AA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891663" y="3023115"/>
            <a:ext cx="0" cy="722000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D9049D7-582C-4022-8FC7-030A93A0DC07}"/>
              </a:ext>
            </a:extLst>
          </p:cNvPr>
          <p:cNvSpPr txBox="1"/>
          <p:nvPr/>
        </p:nvSpPr>
        <p:spPr>
          <a:xfrm>
            <a:off x="0" y="387527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Calibri" panose="020F0502020204030204" pitchFamily="34" charset="0"/>
                <a:cs typeface="Calibri" panose="020F0502020204030204" pitchFamily="34" charset="0"/>
              </a:rPr>
              <a:t>SƠ ĐỒ LỚP</a:t>
            </a:r>
          </a:p>
        </p:txBody>
      </p:sp>
    </p:spTree>
    <p:extLst>
      <p:ext uri="{BB962C8B-B14F-4D97-AF65-F5344CB8AC3E}">
        <p14:creationId xmlns:p14="http://schemas.microsoft.com/office/powerpoint/2010/main" val="15091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0" y="2571750"/>
            <a:ext cx="91440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500" b="1">
                <a:latin typeface="Calibri" panose="020F0502020204030204" pitchFamily="34" charset="0"/>
                <a:cs typeface="Calibri" panose="020F0502020204030204" pitchFamily="34" charset="0"/>
              </a:rPr>
              <a:t>THỦ TỤC VÀ HÀM</a:t>
            </a:r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746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72"/>
          <p:cNvSpPr txBox="1">
            <a:spLocks noGrp="1"/>
          </p:cNvSpPr>
          <p:nvPr>
            <p:ph type="subTitle" idx="2"/>
          </p:nvPr>
        </p:nvSpPr>
        <p:spPr>
          <a:xfrm>
            <a:off x="489724" y="1017725"/>
            <a:ext cx="8164551" cy="3450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them_sanpham(IN ten char(50), IN donvi char(10), IN mota char(100), IN ma_loai int(10))</a:t>
            </a:r>
          </a:p>
          <a:p>
            <a:pPr lvl="0" indent="-330200">
              <a:buSzPts val="1600"/>
            </a:pPr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sua_sanpham(IN ma int(10), IN ten char(50), IN donvi char(10), IN mota char(100), IN ma_loai int(10))</a:t>
            </a:r>
          </a:p>
          <a:p>
            <a:pPr lvl="0" indent="-330200">
              <a:buSzPts val="1600"/>
            </a:pPr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xoa_sanpham(IN ma int(10))</a:t>
            </a:r>
          </a:p>
          <a:p>
            <a:pPr indent="-330200">
              <a:buSzPts val="1600"/>
            </a:pPr>
            <a:r>
              <a:rPr lang="it-IT" sz="1200">
                <a:solidFill>
                  <a:schemeClr val="hlink"/>
                </a:solidFill>
                <a:uFill>
                  <a:noFill/>
                </a:uFill>
              </a:rPr>
              <a:t>them_loaisanpham(IN ten_loai char(50), IN mota_loai char(100))</a:t>
            </a:r>
            <a:endParaRPr lang="en-US" sz="1200">
              <a:solidFill>
                <a:schemeClr val="hlink"/>
              </a:solidFill>
              <a:uFill>
                <a:noFill/>
              </a:u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sua_loaisanpham(IN ma_loai int(10), IN ten_loai char(50), IN mota_loai char(100))</a:t>
            </a:r>
            <a:endParaRPr sz="1200"/>
          </a:p>
          <a:p>
            <a:pPr lvl="0" indent="-330200">
              <a:buSzPts val="1600"/>
            </a:pPr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xoa_loaisanpham(IN ma_loai int(10))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them_lohang(IN ngay date)</a:t>
            </a:r>
            <a:endParaRPr sz="12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sua_lohang(IN ma_lo int(10), IN ngay date)</a:t>
            </a:r>
            <a:endParaRPr sz="1200"/>
          </a:p>
          <a:p>
            <a:pPr lvl="0" indent="-317500"/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xoa_lohang (IN ma_lo int(10))</a:t>
            </a:r>
            <a:endParaRPr lang="en-US" sz="1200"/>
          </a:p>
          <a:p>
            <a:pPr lvl="0" indent="-317500"/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them_lohangsanpham(IN ma_lo int(10), IN ma_sp int(10), IN gia int(10), IN sl int(10))</a:t>
            </a:r>
          </a:p>
          <a:p>
            <a:pPr indent="-317500"/>
            <a:r>
              <a:rPr lang="de-DE" sz="1200">
                <a:solidFill>
                  <a:schemeClr val="hlink"/>
                </a:solidFill>
                <a:uFill>
                  <a:noFill/>
                </a:uFill>
              </a:rPr>
              <a:t>xoa_lohangsanpham(IN ma_lo int(10), IN ma_sp int(10)</a:t>
            </a:r>
            <a:endParaRPr lang="de-DE" sz="1200"/>
          </a:p>
        </p:txBody>
      </p:sp>
      <p:sp>
        <p:nvSpPr>
          <p:cNvPr id="851" name="Google Shape;851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Thủ tục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72"/>
          <p:cNvSpPr txBox="1">
            <a:spLocks noGrp="1"/>
          </p:cNvSpPr>
          <p:nvPr>
            <p:ph type="subTitle" idx="2"/>
          </p:nvPr>
        </p:nvSpPr>
        <p:spPr>
          <a:xfrm>
            <a:off x="489724" y="1017725"/>
            <a:ext cx="8164551" cy="3450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 sz="1200"/>
              <a:t>tontai_loaisanpham(ma_loai int(10))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 sz="1200"/>
              <a:t>tontai_sanpham(ma int(10))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 sz="1200"/>
              <a:t>tontai_lohang(ma_lo int(10))</a:t>
            </a:r>
          </a:p>
        </p:txBody>
      </p:sp>
      <p:sp>
        <p:nvSpPr>
          <p:cNvPr id="851" name="Google Shape;851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Hàm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71284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521</Words>
  <Application>Microsoft Office PowerPoint</Application>
  <PresentationFormat>On-screen Show (16:9)</PresentationFormat>
  <Paragraphs>71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Vidaloka</vt:lpstr>
      <vt:lpstr>Calibri</vt:lpstr>
      <vt:lpstr>Crimson Text</vt:lpstr>
      <vt:lpstr>Montserrat Medium</vt:lpstr>
      <vt:lpstr>Arial</vt:lpstr>
      <vt:lpstr>Cambria</vt:lpstr>
      <vt:lpstr>Lato</vt:lpstr>
      <vt:lpstr>Open Sans</vt:lpstr>
      <vt:lpstr>Merriweather Light</vt:lpstr>
      <vt:lpstr>Montserrat</vt:lpstr>
      <vt:lpstr>Merriweather</vt:lpstr>
      <vt:lpstr>Minimalist Business Slides by Slidesgo</vt:lpstr>
      <vt:lpstr>Tên Đồ Án: HỆ THỐNG QUẢN LÝ NHẬP HÀNG CỦA KHO HÀNG</vt:lpstr>
      <vt:lpstr>Nội dung:</vt:lpstr>
      <vt:lpstr>CHỨC NĂNG CỦA HỆ THỐNG</vt:lpstr>
      <vt:lpstr>PowerPoint Presentation</vt:lpstr>
      <vt:lpstr>CẤU TRÚC  CƠ SỞ DỮ LIỆU</vt:lpstr>
      <vt:lpstr>PowerPoint Presentation</vt:lpstr>
      <vt:lpstr>THỦ TỤC VÀ HÀM</vt:lpstr>
      <vt:lpstr>Thủ tục</vt:lpstr>
      <vt:lpstr>Hàm</vt:lpstr>
      <vt:lpstr>HÌNH ẢNH DEMO HỆ THỐNG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nhập hàng của kho hàng</dc:title>
  <cp:lastModifiedBy>Ngô Hưng</cp:lastModifiedBy>
  <cp:revision>30</cp:revision>
  <dcterms:modified xsi:type="dcterms:W3CDTF">2022-11-05T10:48:02Z</dcterms:modified>
</cp:coreProperties>
</file>