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33"/>
  </p:notesMasterIdLst>
  <p:sldIdLst>
    <p:sldId id="311" r:id="rId2"/>
    <p:sldId id="312" r:id="rId3"/>
    <p:sldId id="313" r:id="rId4"/>
    <p:sldId id="314" r:id="rId5"/>
    <p:sldId id="315" r:id="rId6"/>
    <p:sldId id="316" r:id="rId7"/>
    <p:sldId id="319" r:id="rId8"/>
    <p:sldId id="317" r:id="rId9"/>
    <p:sldId id="318" r:id="rId10"/>
    <p:sldId id="320" r:id="rId11"/>
    <p:sldId id="321" r:id="rId12"/>
    <p:sldId id="322" r:id="rId13"/>
    <p:sldId id="323" r:id="rId14"/>
    <p:sldId id="325" r:id="rId15"/>
    <p:sldId id="326" r:id="rId16"/>
    <p:sldId id="327" r:id="rId17"/>
    <p:sldId id="330" r:id="rId18"/>
    <p:sldId id="328" r:id="rId19"/>
    <p:sldId id="329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290" r:id="rId3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rimson Text" panose="020B0604020202020204" charset="0"/>
      <p:regular r:id="rId38"/>
      <p:bold r:id="rId39"/>
      <p:italic r:id="rId40"/>
      <p:boldItalic r:id="rId41"/>
    </p:embeddedFont>
    <p:embeddedFont>
      <p:font typeface="Lato" panose="020B0604020202020204" charset="0"/>
      <p:regular r:id="rId42"/>
      <p:bold r:id="rId43"/>
      <p:italic r:id="rId44"/>
      <p:boldItalic r:id="rId45"/>
    </p:embeddedFont>
    <p:embeddedFont>
      <p:font typeface="Montserrat" panose="020B0604020202020204" charset="0"/>
      <p:regular r:id="rId46"/>
      <p:bold r:id="rId47"/>
      <p:italic r:id="rId48"/>
      <p:boldItalic r:id="rId49"/>
    </p:embeddedFont>
    <p:embeddedFont>
      <p:font typeface="Open Sans" panose="020B0604020202020204" charset="0"/>
      <p:regular r:id="rId50"/>
      <p:bold r:id="rId51"/>
      <p:italic r:id="rId52"/>
      <p:boldItalic r:id="rId53"/>
    </p:embeddedFont>
    <p:embeddedFont>
      <p:font typeface="Cambria" panose="02040503050406030204" pitchFamily="18" charset="0"/>
      <p:regular r:id="rId54"/>
      <p:bold r:id="rId55"/>
      <p:italic r:id="rId56"/>
      <p:boldItalic r:id="rId57"/>
    </p:embeddedFont>
    <p:embeddedFont>
      <p:font typeface="Vidaloka" panose="020B0604020202020204" charset="0"/>
      <p:regular r:id="rId58"/>
    </p:embeddedFont>
    <p:embeddedFont>
      <p:font typeface="Merriweather Light" panose="020B0604020202020204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F8169E-D115-4445-A438-463189A77B9B}">
  <a:tblStyle styleId="{58F8169E-D115-4445-A438-463189A77B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openxmlformats.org/officeDocument/2006/relationships/font" Target="fonts/font22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54" Type="http://schemas.openxmlformats.org/officeDocument/2006/relationships/font" Target="fonts/font21.fntdata"/><Relationship Id="rId62" Type="http://schemas.openxmlformats.org/officeDocument/2006/relationships/font" Target="fonts/font2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font" Target="fonts/font20.fntdata"/><Relationship Id="rId58" Type="http://schemas.openxmlformats.org/officeDocument/2006/relationships/font" Target="fonts/font25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57" Type="http://schemas.openxmlformats.org/officeDocument/2006/relationships/font" Target="fonts/font24.fntdata"/><Relationship Id="rId61" Type="http://schemas.openxmlformats.org/officeDocument/2006/relationships/font" Target="fonts/font2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font" Target="fonts/font19.fntdata"/><Relationship Id="rId60" Type="http://schemas.openxmlformats.org/officeDocument/2006/relationships/font" Target="fonts/font27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openxmlformats.org/officeDocument/2006/relationships/font" Target="fonts/font23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59" Type="http://schemas.openxmlformats.org/officeDocument/2006/relationships/font" Target="fonts/font2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424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c7554a049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c7554a049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605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cf7a3c503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cf7a3c503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697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873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cc7554a049_0_8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cc7554a049_0_8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97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c7554a049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c7554a049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213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002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113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cc7554a049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cc7554a049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2665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cc7554a049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cc7554a049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447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2360375" y="1433050"/>
            <a:ext cx="172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247500" y="1790050"/>
            <a:ext cx="5160300" cy="24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2410500" y="2932775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2" name="Google Shape;92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 idx="2" hasCustomPrompt="1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8" name="Google Shape;10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7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8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subTitle" idx="1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2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10" name="Google Shape;210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28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3" name="Google Shape;223;p30"/>
          <p:cNvSpPr txBox="1">
            <a:spLocks noGrp="1"/>
          </p:cNvSpPr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0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,and infographics &amp; images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5" name="Google Shape;225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30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30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8" r:id="rId5"/>
    <p:sldLayoutId id="2147483660" r:id="rId6"/>
    <p:sldLayoutId id="2147483663" r:id="rId7"/>
    <p:sldLayoutId id="2147483674" r:id="rId8"/>
    <p:sldLayoutId id="2147483676" r:id="rId9"/>
    <p:sldLayoutId id="2147483677" r:id="rId10"/>
    <p:sldLayoutId id="2147483678" r:id="rId11"/>
    <p:sldLayoutId id="214748367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>
            <a:spLocks noGrp="1"/>
          </p:cNvSpPr>
          <p:nvPr>
            <p:ph type="subTitle" idx="1"/>
          </p:nvPr>
        </p:nvSpPr>
        <p:spPr>
          <a:xfrm>
            <a:off x="1039949" y="3184887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 panose="020B0604020202020204" charset="0"/>
              </a:rPr>
              <a:t>Học phần: Quản trị dữ liệu Nhóm 01</a:t>
            </a:r>
            <a:endParaRPr sz="2000">
              <a:latin typeface="Montserrat" panose="020B0604020202020204" charset="0"/>
            </a:endParaRPr>
          </a:p>
        </p:txBody>
      </p:sp>
      <p:sp>
        <p:nvSpPr>
          <p:cNvPr id="5" name="Google Shape;249;p36">
            <a:extLst>
              <a:ext uri="{FF2B5EF4-FFF2-40B4-BE49-F238E27FC236}">
                <a16:creationId xmlns:a16="http://schemas.microsoft.com/office/drawing/2014/main" id="{316E1AE7-3EFF-4B81-B09D-E4F87C4E1F3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40000" y="624469"/>
            <a:ext cx="7064100" cy="24850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5000" b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Tên Đồ Án: HỆ THỐNG QUẢN LÝ NHẬP HÀNG CỦA KHO HÀNG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DCBBDB-C1A0-45B1-9DD8-93F228427127}"/>
              </a:ext>
            </a:extLst>
          </p:cNvPr>
          <p:cNvSpPr txBox="1"/>
          <p:nvPr/>
        </p:nvSpPr>
        <p:spPr>
          <a:xfrm>
            <a:off x="3226418" y="3865755"/>
            <a:ext cx="2691161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latin typeface="Montserrat" panose="020B0604020202020204" charset="0"/>
              </a:rPr>
              <a:t>Sinh viên thực hiện:</a:t>
            </a:r>
          </a:p>
          <a:p>
            <a:pPr algn="ctr"/>
            <a:r>
              <a:rPr lang="en-US">
                <a:latin typeface="Montserrat" panose="020B0604020202020204" charset="0"/>
              </a:rPr>
              <a:t>B1910231 Ngô Vĩnh H</a:t>
            </a:r>
            <a:r>
              <a:rPr lang="vi-VN">
                <a:latin typeface="Montserrat" panose="020B0604020202020204" charset="0"/>
              </a:rPr>
              <a:t>ư</a:t>
            </a:r>
            <a:r>
              <a:rPr lang="en-US">
                <a:latin typeface="Montserrat" panose="020B0604020202020204" charset="0"/>
              </a:rPr>
              <a:t>ng</a:t>
            </a:r>
          </a:p>
          <a:p>
            <a:pPr algn="ctr"/>
            <a:r>
              <a:rPr lang="en-US">
                <a:latin typeface="Montserrat" panose="020B0604020202020204" charset="0"/>
              </a:rPr>
              <a:t>B1900000 Lê Hoàng Dũng</a:t>
            </a:r>
          </a:p>
        </p:txBody>
      </p:sp>
    </p:spTree>
    <p:extLst>
      <p:ext uri="{BB962C8B-B14F-4D97-AF65-F5344CB8AC3E}">
        <p14:creationId xmlns:p14="http://schemas.microsoft.com/office/powerpoint/2010/main" val="3949531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8"/>
          <p:cNvSpPr txBox="1">
            <a:spLocks noGrp="1"/>
          </p:cNvSpPr>
          <p:nvPr>
            <p:ph type="title"/>
          </p:nvPr>
        </p:nvSpPr>
        <p:spPr>
          <a:xfrm>
            <a:off x="4881760" y="2467375"/>
            <a:ext cx="3548563" cy="9746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HÌNH ẢNH DEMO HỆ THỐNG</a:t>
            </a:r>
            <a:endParaRPr lang="vi-VN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3" name="Google Shape;373;p48"/>
          <p:cNvSpPr txBox="1">
            <a:spLocks noGrp="1"/>
          </p:cNvSpPr>
          <p:nvPr>
            <p:ph type="title" idx="2"/>
          </p:nvPr>
        </p:nvSpPr>
        <p:spPr>
          <a:xfrm>
            <a:off x="488176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375" name="Google Shape;375;p4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750105" y="1485562"/>
            <a:ext cx="2172375" cy="2172375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4025463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931809-F7AE-411E-9B08-20A46825C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"/>
          <a:stretch/>
        </p:blipFill>
        <p:spPr>
          <a:xfrm>
            <a:off x="1943404" y="1702994"/>
            <a:ext cx="5257192" cy="17375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1E13FE-3A01-498A-9ACB-14D5079852D3}"/>
              </a:ext>
            </a:extLst>
          </p:cNvPr>
          <p:cNvSpPr txBox="1"/>
          <p:nvPr/>
        </p:nvSpPr>
        <p:spPr>
          <a:xfrm>
            <a:off x="0" y="3440505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n-lt"/>
              </a:rPr>
              <a:t>Danh mục quản lý</a:t>
            </a:r>
          </a:p>
        </p:txBody>
      </p:sp>
    </p:spTree>
    <p:extLst>
      <p:ext uri="{BB962C8B-B14F-4D97-AF65-F5344CB8AC3E}">
        <p14:creationId xmlns:p14="http://schemas.microsoft.com/office/powerpoint/2010/main" val="3669386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9483E8-A220-4788-ACCF-9B9DFAAA0E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"/>
          <a:stretch/>
        </p:blipFill>
        <p:spPr>
          <a:xfrm>
            <a:off x="1935783" y="1706805"/>
            <a:ext cx="5272433" cy="17298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D05912-C373-4268-95FC-B87BA768F379}"/>
              </a:ext>
            </a:extLst>
          </p:cNvPr>
          <p:cNvSpPr txBox="1"/>
          <p:nvPr/>
        </p:nvSpPr>
        <p:spPr>
          <a:xfrm>
            <a:off x="0" y="3436695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n-lt"/>
              </a:rPr>
              <a:t>Danh mục quản lý Sản phẩm</a:t>
            </a:r>
          </a:p>
        </p:txBody>
      </p:sp>
    </p:spTree>
    <p:extLst>
      <p:ext uri="{BB962C8B-B14F-4D97-AF65-F5344CB8AC3E}">
        <p14:creationId xmlns:p14="http://schemas.microsoft.com/office/powerpoint/2010/main" val="163171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44AD4A-BC3A-43F3-B04C-D94356204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19" y="933308"/>
            <a:ext cx="8321761" cy="32768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EE2450-15D4-40FE-AD12-444FA1608455}"/>
              </a:ext>
            </a:extLst>
          </p:cNvPr>
          <p:cNvSpPr txBox="1"/>
          <p:nvPr/>
        </p:nvSpPr>
        <p:spPr>
          <a:xfrm>
            <a:off x="0" y="421019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n-lt"/>
              </a:rPr>
              <a:t>Thêm sản phẩm</a:t>
            </a:r>
          </a:p>
        </p:txBody>
      </p:sp>
    </p:spTree>
    <p:extLst>
      <p:ext uri="{BB962C8B-B14F-4D97-AF65-F5344CB8AC3E}">
        <p14:creationId xmlns:p14="http://schemas.microsoft.com/office/powerpoint/2010/main" val="2051983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D7D095-32DA-4325-8D85-A86D6444B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45" y="572171"/>
            <a:ext cx="6464309" cy="39991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1B7F1E-EA65-44C5-A107-311953A7B829}"/>
              </a:ext>
            </a:extLst>
          </p:cNvPr>
          <p:cNvSpPr txBox="1"/>
          <p:nvPr/>
        </p:nvSpPr>
        <p:spPr>
          <a:xfrm>
            <a:off x="0" y="4571328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n-lt"/>
              </a:rPr>
              <a:t>Chỉnh sửa sản phẩm</a:t>
            </a:r>
          </a:p>
        </p:txBody>
      </p:sp>
    </p:spTree>
    <p:extLst>
      <p:ext uri="{BB962C8B-B14F-4D97-AF65-F5344CB8AC3E}">
        <p14:creationId xmlns:p14="http://schemas.microsoft.com/office/powerpoint/2010/main" val="331810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6B9776-CA76-45D8-89F4-53D746995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35" y="731806"/>
            <a:ext cx="7747130" cy="3679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145FBB-BC9B-4D66-86A7-9E5826C202DD}"/>
              </a:ext>
            </a:extLst>
          </p:cNvPr>
          <p:cNvSpPr txBox="1"/>
          <p:nvPr/>
        </p:nvSpPr>
        <p:spPr>
          <a:xfrm>
            <a:off x="0" y="4411693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n-lt"/>
              </a:rPr>
              <a:t>Xóa sản phẩm</a:t>
            </a:r>
          </a:p>
        </p:txBody>
      </p:sp>
    </p:spTree>
    <p:extLst>
      <p:ext uri="{BB962C8B-B14F-4D97-AF65-F5344CB8AC3E}">
        <p14:creationId xmlns:p14="http://schemas.microsoft.com/office/powerpoint/2010/main" val="3223838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CB4745-6CB1-4312-AB5C-374585495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12" y="1821115"/>
            <a:ext cx="8253175" cy="15012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53941A-B459-4CED-B0CB-BA12BD487A54}"/>
              </a:ext>
            </a:extLst>
          </p:cNvPr>
          <p:cNvSpPr txBox="1"/>
          <p:nvPr/>
        </p:nvSpPr>
        <p:spPr>
          <a:xfrm>
            <a:off x="0" y="3322385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n-lt"/>
              </a:rPr>
              <a:t>Hiển thị danh sách sản phẩm</a:t>
            </a:r>
          </a:p>
        </p:txBody>
      </p:sp>
    </p:spTree>
    <p:extLst>
      <p:ext uri="{BB962C8B-B14F-4D97-AF65-F5344CB8AC3E}">
        <p14:creationId xmlns:p14="http://schemas.microsoft.com/office/powerpoint/2010/main" val="3776521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AC6D5D-D01B-4251-A1F8-60717A19E8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"/>
          <a:stretch/>
        </p:blipFill>
        <p:spPr>
          <a:xfrm>
            <a:off x="1911296" y="1741098"/>
            <a:ext cx="5321408" cy="16613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249D61-01B3-4433-9054-36C014AD3E96}"/>
              </a:ext>
            </a:extLst>
          </p:cNvPr>
          <p:cNvSpPr txBox="1"/>
          <p:nvPr/>
        </p:nvSpPr>
        <p:spPr>
          <a:xfrm>
            <a:off x="0" y="340240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n-lt"/>
              </a:rPr>
              <a:t>Danh mục quản lý Loại sản phẩm</a:t>
            </a:r>
          </a:p>
        </p:txBody>
      </p:sp>
    </p:spTree>
    <p:extLst>
      <p:ext uri="{BB962C8B-B14F-4D97-AF65-F5344CB8AC3E}">
        <p14:creationId xmlns:p14="http://schemas.microsoft.com/office/powerpoint/2010/main" val="2455431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E2D374-289D-4FD9-813E-1D006CCA4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148" y="1817304"/>
            <a:ext cx="5349704" cy="15088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6CFF4E-A16B-454C-AA69-DCC3CD5A4032}"/>
              </a:ext>
            </a:extLst>
          </p:cNvPr>
          <p:cNvSpPr txBox="1"/>
          <p:nvPr/>
        </p:nvSpPr>
        <p:spPr>
          <a:xfrm>
            <a:off x="0" y="3326195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n-lt"/>
              </a:rPr>
              <a:t>Thêm loại sản phẩm</a:t>
            </a:r>
          </a:p>
        </p:txBody>
      </p:sp>
    </p:spTree>
    <p:extLst>
      <p:ext uri="{BB962C8B-B14F-4D97-AF65-F5344CB8AC3E}">
        <p14:creationId xmlns:p14="http://schemas.microsoft.com/office/powerpoint/2010/main" val="1222197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2F32AB-F478-4028-94B8-758E47D29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338" y="1039997"/>
            <a:ext cx="5357324" cy="30635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5EA546-6E5B-4A22-8DCC-DF318B45F680}"/>
              </a:ext>
            </a:extLst>
          </p:cNvPr>
          <p:cNvSpPr txBox="1"/>
          <p:nvPr/>
        </p:nvSpPr>
        <p:spPr>
          <a:xfrm>
            <a:off x="0" y="410350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n-lt"/>
              </a:rPr>
              <a:t>Sửa loại sản phẩm</a:t>
            </a:r>
          </a:p>
        </p:txBody>
      </p:sp>
    </p:spTree>
    <p:extLst>
      <p:ext uri="{BB962C8B-B14F-4D97-AF65-F5344CB8AC3E}">
        <p14:creationId xmlns:p14="http://schemas.microsoft.com/office/powerpoint/2010/main" val="416439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Nội dung:</a:t>
            </a:r>
            <a:endParaRPr b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256" name="Google Shape;256;p37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-US" sz="2000">
                <a:solidFill>
                  <a:schemeClr val="dk1"/>
                </a:solidFill>
              </a:rPr>
              <a:t>Chức năng của hệ thống.</a:t>
            </a:r>
            <a:endParaRPr sz="20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2000">
                <a:solidFill>
                  <a:schemeClr val="dk1"/>
                </a:solidFill>
              </a:rPr>
              <a:t>Cấu trúc c</a:t>
            </a:r>
            <a:r>
              <a:rPr lang="vi-VN" sz="2000">
                <a:solidFill>
                  <a:schemeClr val="dk1"/>
                </a:solidFill>
              </a:rPr>
              <a:t>ơ</a:t>
            </a:r>
            <a:r>
              <a:rPr lang="en-US" sz="2000">
                <a:solidFill>
                  <a:schemeClr val="dk1"/>
                </a:solidFill>
              </a:rPr>
              <a:t> sở dữ liệu.</a:t>
            </a:r>
            <a:endParaRPr sz="20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-US" sz="2000">
                <a:solidFill>
                  <a:schemeClr val="dk1"/>
                </a:solidFill>
              </a:rPr>
              <a:t>Thủ tục và hàm.</a:t>
            </a:r>
            <a:endParaRPr sz="20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-US" sz="2000">
                <a:solidFill>
                  <a:schemeClr val="dk1"/>
                </a:solidFill>
              </a:rPr>
              <a:t>Hình ảnh demo hệ thống.</a:t>
            </a:r>
            <a:endParaRPr sz="20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129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2E6E08-C4CF-488A-ABE2-2CD549189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338" y="959980"/>
            <a:ext cx="5357324" cy="32235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46C06A-FA37-4569-A9C9-912F3963A1EE}"/>
              </a:ext>
            </a:extLst>
          </p:cNvPr>
          <p:cNvSpPr txBox="1"/>
          <p:nvPr/>
        </p:nvSpPr>
        <p:spPr>
          <a:xfrm>
            <a:off x="0" y="4183519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n-lt"/>
              </a:rPr>
              <a:t>Xóa loại sản phẩm</a:t>
            </a:r>
          </a:p>
        </p:txBody>
      </p:sp>
    </p:spTree>
    <p:extLst>
      <p:ext uri="{BB962C8B-B14F-4D97-AF65-F5344CB8AC3E}">
        <p14:creationId xmlns:p14="http://schemas.microsoft.com/office/powerpoint/2010/main" val="3933832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AB8EF8-07ED-4224-8DAD-6C098C8F3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338" y="1981149"/>
            <a:ext cx="5357324" cy="11812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3B6103-AEA0-4008-97A0-61A282BDBD48}"/>
              </a:ext>
            </a:extLst>
          </p:cNvPr>
          <p:cNvSpPr txBox="1"/>
          <p:nvPr/>
        </p:nvSpPr>
        <p:spPr>
          <a:xfrm>
            <a:off x="0" y="316235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n-lt"/>
              </a:rPr>
              <a:t>Hiển thị danh sách loại sản phẩm</a:t>
            </a:r>
          </a:p>
        </p:txBody>
      </p:sp>
    </p:spTree>
    <p:extLst>
      <p:ext uri="{BB962C8B-B14F-4D97-AF65-F5344CB8AC3E}">
        <p14:creationId xmlns:p14="http://schemas.microsoft.com/office/powerpoint/2010/main" val="655774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5DC5A0-14F9-4EFF-8FE8-B43A782A1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764" y="1729667"/>
            <a:ext cx="3124471" cy="16841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158EC6-ED3A-45F2-A401-B7A29C4799AC}"/>
              </a:ext>
            </a:extLst>
          </p:cNvPr>
          <p:cNvSpPr txBox="1"/>
          <p:nvPr/>
        </p:nvSpPr>
        <p:spPr>
          <a:xfrm>
            <a:off x="-1" y="3413833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n-lt"/>
              </a:rPr>
              <a:t>Danh mục quản lý Lô hàng</a:t>
            </a:r>
          </a:p>
        </p:txBody>
      </p:sp>
    </p:spTree>
    <p:extLst>
      <p:ext uri="{BB962C8B-B14F-4D97-AF65-F5344CB8AC3E}">
        <p14:creationId xmlns:p14="http://schemas.microsoft.com/office/powerpoint/2010/main" val="2689988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6E3CFA-BA3B-4123-87DF-10F464016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109" y="1573443"/>
            <a:ext cx="3017782" cy="19966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67946A-F4E7-4B4B-B81F-3E7DF94440B4}"/>
              </a:ext>
            </a:extLst>
          </p:cNvPr>
          <p:cNvSpPr txBox="1"/>
          <p:nvPr/>
        </p:nvSpPr>
        <p:spPr>
          <a:xfrm>
            <a:off x="0" y="357005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n-lt"/>
              </a:rPr>
              <a:t>Thêm lô hàng</a:t>
            </a:r>
          </a:p>
        </p:txBody>
      </p:sp>
    </p:spTree>
    <p:extLst>
      <p:ext uri="{BB962C8B-B14F-4D97-AF65-F5344CB8AC3E}">
        <p14:creationId xmlns:p14="http://schemas.microsoft.com/office/powerpoint/2010/main" val="2533360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27E30D-4450-41F9-9825-12722B046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109" y="933308"/>
            <a:ext cx="3017782" cy="32768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E2D68B-631F-40A7-AADD-E61F9D88A71A}"/>
              </a:ext>
            </a:extLst>
          </p:cNvPr>
          <p:cNvSpPr txBox="1"/>
          <p:nvPr/>
        </p:nvSpPr>
        <p:spPr>
          <a:xfrm>
            <a:off x="0" y="421019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n-lt"/>
              </a:rPr>
              <a:t>Chỉnh sửa lô hàng</a:t>
            </a:r>
          </a:p>
        </p:txBody>
      </p:sp>
    </p:spTree>
    <p:extLst>
      <p:ext uri="{BB962C8B-B14F-4D97-AF65-F5344CB8AC3E}">
        <p14:creationId xmlns:p14="http://schemas.microsoft.com/office/powerpoint/2010/main" val="1632680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8BD68D-19E0-4EAF-B379-19A529FF8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109" y="963790"/>
            <a:ext cx="3017782" cy="32159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80FE5C-DF30-4AA8-9C5B-D695E1209A35}"/>
              </a:ext>
            </a:extLst>
          </p:cNvPr>
          <p:cNvSpPr txBox="1"/>
          <p:nvPr/>
        </p:nvSpPr>
        <p:spPr>
          <a:xfrm>
            <a:off x="0" y="4179709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n-lt"/>
              </a:rPr>
              <a:t>Xóa lô hàng</a:t>
            </a:r>
          </a:p>
        </p:txBody>
      </p:sp>
    </p:spTree>
    <p:extLst>
      <p:ext uri="{BB962C8B-B14F-4D97-AF65-F5344CB8AC3E}">
        <p14:creationId xmlns:p14="http://schemas.microsoft.com/office/powerpoint/2010/main" val="1234838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AF7EAB-0897-4A80-BD70-E4BC3DBF8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421" y="1855408"/>
            <a:ext cx="3673158" cy="14326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0CBA78-CD4F-4364-A4BF-C960658DFE53}"/>
              </a:ext>
            </a:extLst>
          </p:cNvPr>
          <p:cNvSpPr txBox="1"/>
          <p:nvPr/>
        </p:nvSpPr>
        <p:spPr>
          <a:xfrm>
            <a:off x="0" y="328809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n-lt"/>
              </a:rPr>
              <a:t>Hiển thị danh sách lô hàng</a:t>
            </a:r>
          </a:p>
        </p:txBody>
      </p:sp>
    </p:spTree>
    <p:extLst>
      <p:ext uri="{BB962C8B-B14F-4D97-AF65-F5344CB8AC3E}">
        <p14:creationId xmlns:p14="http://schemas.microsoft.com/office/powerpoint/2010/main" val="3926723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F8E6BE-DE2E-4A07-9B3B-4F635AC88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95" y="1824925"/>
            <a:ext cx="8192210" cy="14936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CEA137-38DF-4C54-9B73-431C63CC016B}"/>
              </a:ext>
            </a:extLst>
          </p:cNvPr>
          <p:cNvSpPr txBox="1"/>
          <p:nvPr/>
        </p:nvSpPr>
        <p:spPr>
          <a:xfrm>
            <a:off x="0" y="3318574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n-lt"/>
              </a:rPr>
              <a:t>Quản lý Lô 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b="1"/>
              <a:t> </a:t>
            </a:r>
            <a:r>
              <a:rPr lang="en-US" b="1">
                <a:latin typeface="+mn-lt"/>
              </a:rPr>
              <a:t>Sản phẩm</a:t>
            </a:r>
          </a:p>
        </p:txBody>
      </p:sp>
    </p:spTree>
    <p:extLst>
      <p:ext uri="{BB962C8B-B14F-4D97-AF65-F5344CB8AC3E}">
        <p14:creationId xmlns:p14="http://schemas.microsoft.com/office/powerpoint/2010/main" val="3579853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5F8CAC-7CC0-4507-B9E5-35BEBEA2F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42" y="572272"/>
            <a:ext cx="7825915" cy="39989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744E6C-A856-4F52-B632-7457E7A4ABDA}"/>
              </a:ext>
            </a:extLst>
          </p:cNvPr>
          <p:cNvSpPr txBox="1"/>
          <p:nvPr/>
        </p:nvSpPr>
        <p:spPr>
          <a:xfrm>
            <a:off x="-1" y="4571228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n-lt"/>
              </a:rPr>
              <a:t>Thêm sản phẩm cho lô hàng</a:t>
            </a:r>
          </a:p>
        </p:txBody>
      </p:sp>
    </p:spTree>
    <p:extLst>
      <p:ext uri="{BB962C8B-B14F-4D97-AF65-F5344CB8AC3E}">
        <p14:creationId xmlns:p14="http://schemas.microsoft.com/office/powerpoint/2010/main" val="1804331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6A21EA-DE62-4DF7-BBA9-04F5FCC5D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871" y="1459133"/>
            <a:ext cx="4816257" cy="22252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A05B7F-D1F0-4B6D-938B-E93B327EF03F}"/>
              </a:ext>
            </a:extLst>
          </p:cNvPr>
          <p:cNvSpPr txBox="1"/>
          <p:nvPr/>
        </p:nvSpPr>
        <p:spPr>
          <a:xfrm>
            <a:off x="0" y="368436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Xóa Lô hàng sản phẩm</a:t>
            </a:r>
          </a:p>
        </p:txBody>
      </p:sp>
    </p:spTree>
    <p:extLst>
      <p:ext uri="{BB962C8B-B14F-4D97-AF65-F5344CB8AC3E}">
        <p14:creationId xmlns:p14="http://schemas.microsoft.com/office/powerpoint/2010/main" val="100970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title"/>
          </p:nvPr>
        </p:nvSpPr>
        <p:spPr>
          <a:xfrm>
            <a:off x="0" y="2571750"/>
            <a:ext cx="9144000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500" b="1">
                <a:latin typeface="Calibri" panose="020F0502020204030204" pitchFamily="34" charset="0"/>
                <a:cs typeface="Calibri" panose="020F0502020204030204" pitchFamily="34" charset="0"/>
              </a:rPr>
              <a:t>CHỨC NĂNG CỦA HỆ THỐNG</a:t>
            </a:r>
          </a:p>
        </p:txBody>
      </p:sp>
      <p:sp>
        <p:nvSpPr>
          <p:cNvPr id="298" name="Google Shape;298;p42"/>
          <p:cNvSpPr txBox="1">
            <a:spLocks noGrp="1"/>
          </p:cNvSpPr>
          <p:nvPr>
            <p:ph type="title" idx="2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7041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712AE4-8B1D-40AE-BAE6-1DD8260CD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164" y="2064976"/>
            <a:ext cx="4747671" cy="10135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C817DA-B6B1-4028-9ABA-E51BACA2BABC}"/>
              </a:ext>
            </a:extLst>
          </p:cNvPr>
          <p:cNvSpPr txBox="1"/>
          <p:nvPr/>
        </p:nvSpPr>
        <p:spPr>
          <a:xfrm>
            <a:off x="-1" y="3078524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Hiển thị danh sách lô hàng sản phẩm</a:t>
            </a:r>
          </a:p>
        </p:txBody>
      </p:sp>
    </p:spTree>
    <p:extLst>
      <p:ext uri="{BB962C8B-B14F-4D97-AF65-F5344CB8AC3E}">
        <p14:creationId xmlns:p14="http://schemas.microsoft.com/office/powerpoint/2010/main" val="1263488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70"/>
          <p:cNvSpPr txBox="1">
            <a:spLocks noGrp="1"/>
          </p:cNvSpPr>
          <p:nvPr>
            <p:ph type="title"/>
          </p:nvPr>
        </p:nvSpPr>
        <p:spPr>
          <a:xfrm>
            <a:off x="2832900" y="1343897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idaloka" panose="020B0604020202020204" charset="0"/>
              </a:rPr>
              <a:t>Thanks</a:t>
            </a:r>
            <a:endParaRPr>
              <a:latin typeface="Vidaloka" panose="020B0604020202020204" charset="0"/>
            </a:endParaRPr>
          </a:p>
        </p:txBody>
      </p:sp>
      <p:grpSp>
        <p:nvGrpSpPr>
          <p:cNvPr id="825" name="Google Shape;825;p70"/>
          <p:cNvGrpSpPr/>
          <p:nvPr/>
        </p:nvGrpSpPr>
        <p:grpSpPr>
          <a:xfrm>
            <a:off x="4961882" y="2876803"/>
            <a:ext cx="458723" cy="458684"/>
            <a:chOff x="1379798" y="1723250"/>
            <a:chExt cx="397887" cy="397887"/>
          </a:xfrm>
        </p:grpSpPr>
        <p:sp>
          <p:nvSpPr>
            <p:cNvPr id="826" name="Google Shape;826;p70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70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70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70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0" name="Google Shape;830;p70"/>
          <p:cNvGrpSpPr/>
          <p:nvPr/>
        </p:nvGrpSpPr>
        <p:grpSpPr>
          <a:xfrm>
            <a:off x="3721699" y="2876803"/>
            <a:ext cx="458747" cy="458684"/>
            <a:chOff x="266768" y="1721375"/>
            <a:chExt cx="397907" cy="397887"/>
          </a:xfrm>
        </p:grpSpPr>
        <p:sp>
          <p:nvSpPr>
            <p:cNvPr id="831" name="Google Shape;831;p70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70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70"/>
          <p:cNvGrpSpPr/>
          <p:nvPr/>
        </p:nvGrpSpPr>
        <p:grpSpPr>
          <a:xfrm>
            <a:off x="4350135" y="2876803"/>
            <a:ext cx="458699" cy="458684"/>
            <a:chOff x="864491" y="1723250"/>
            <a:chExt cx="397866" cy="397887"/>
          </a:xfrm>
        </p:grpSpPr>
        <p:sp>
          <p:nvSpPr>
            <p:cNvPr id="834" name="Google Shape;834;p70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70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70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68"/>
          <p:cNvSpPr txBox="1">
            <a:spLocks noGrp="1"/>
          </p:cNvSpPr>
          <p:nvPr>
            <p:ph type="subTitle" idx="1"/>
          </p:nvPr>
        </p:nvSpPr>
        <p:spPr>
          <a:xfrm>
            <a:off x="307200" y="1127250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-US"/>
              <a:t>Thêm sản phẩm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-US"/>
              <a:t>Sửa sản phẩm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-US"/>
              <a:t>Xóa sản phẩm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-US"/>
              <a:t>Thêm loại sản phẩm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-US"/>
              <a:t>Sửa loại sản phẩm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-US"/>
              <a:t>Xóa loại sản phẩm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-US"/>
              <a:t>Liệt kê danh sách loại sản phẩm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E15E55B-2F0C-439B-ADDD-41FA93C99258}"/>
              </a:ext>
            </a:extLst>
          </p:cNvPr>
          <p:cNvCxnSpPr>
            <a:cxnSpLocks/>
          </p:cNvCxnSpPr>
          <p:nvPr/>
        </p:nvCxnSpPr>
        <p:spPr>
          <a:xfrm>
            <a:off x="4571992" y="1063083"/>
            <a:ext cx="8" cy="3464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807;p68">
            <a:extLst>
              <a:ext uri="{FF2B5EF4-FFF2-40B4-BE49-F238E27FC236}">
                <a16:creationId xmlns:a16="http://schemas.microsoft.com/office/drawing/2014/main" id="{6A54C8F2-ADD1-4754-AA3F-64D97EB2CBC6}"/>
              </a:ext>
            </a:extLst>
          </p:cNvPr>
          <p:cNvSpPr txBox="1">
            <a:spLocks/>
          </p:cNvSpPr>
          <p:nvPr/>
        </p:nvSpPr>
        <p:spPr>
          <a:xfrm>
            <a:off x="-16" y="452866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pPr algn="ctr"/>
            <a:r>
              <a:rPr lang="en-US" b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DANH SÁCH CHỨC NĂNG CỦA HỆ THỐNG</a:t>
            </a:r>
            <a:endParaRPr lang="vi-VN" b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12" name="Google Shape;806;p68">
            <a:extLst>
              <a:ext uri="{FF2B5EF4-FFF2-40B4-BE49-F238E27FC236}">
                <a16:creationId xmlns:a16="http://schemas.microsoft.com/office/drawing/2014/main" id="{386240FC-4B7B-4D4A-AC7A-AB30303C883B}"/>
              </a:ext>
            </a:extLst>
          </p:cNvPr>
          <p:cNvSpPr txBox="1">
            <a:spLocks/>
          </p:cNvSpPr>
          <p:nvPr/>
        </p:nvSpPr>
        <p:spPr>
          <a:xfrm>
            <a:off x="4879200" y="1127250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381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-317500" algn="l">
              <a:spcBef>
                <a:spcPts val="1000"/>
              </a:spcBef>
              <a:buFont typeface="Merriweather"/>
              <a:buChar char="●"/>
            </a:pPr>
            <a:r>
              <a:rPr lang="en-US"/>
              <a:t>Thêm lô hàng</a:t>
            </a:r>
          </a:p>
          <a:p>
            <a:pPr indent="-317500" algn="l">
              <a:spcBef>
                <a:spcPts val="1000"/>
              </a:spcBef>
              <a:buFont typeface="Merriweather"/>
              <a:buChar char="●"/>
            </a:pPr>
            <a:r>
              <a:rPr lang="en-US"/>
              <a:t>Sửa lô hàng</a:t>
            </a:r>
          </a:p>
          <a:p>
            <a:pPr indent="-317500" algn="l">
              <a:spcBef>
                <a:spcPts val="1000"/>
              </a:spcBef>
              <a:buFont typeface="Merriweather"/>
              <a:buChar char="●"/>
            </a:pPr>
            <a:r>
              <a:rPr lang="en-US"/>
              <a:t>Xóa lô hàng</a:t>
            </a:r>
          </a:p>
          <a:p>
            <a:pPr indent="-317500" algn="l">
              <a:spcBef>
                <a:spcPts val="1000"/>
              </a:spcBef>
              <a:buFont typeface="Merriweather"/>
              <a:buChar char="●"/>
            </a:pPr>
            <a:r>
              <a:rPr lang="en-US"/>
              <a:t>Thêm sản phẩm cho lô hàng</a:t>
            </a:r>
          </a:p>
          <a:p>
            <a:pPr indent="-317500" algn="l">
              <a:spcBef>
                <a:spcPts val="1000"/>
              </a:spcBef>
              <a:buFont typeface="Merriweather"/>
              <a:buChar char="●"/>
            </a:pPr>
            <a:r>
              <a:rPr lang="en-US"/>
              <a:t>Xóa sản phẩm cho lô hàng</a:t>
            </a:r>
          </a:p>
          <a:p>
            <a:pPr indent="-317500" algn="l">
              <a:spcBef>
                <a:spcPts val="1000"/>
              </a:spcBef>
              <a:buFont typeface="Merriweather"/>
              <a:buChar char="●"/>
            </a:pPr>
            <a:r>
              <a:rPr lang="en-US"/>
              <a:t>Liệt kê danh sách sản phẩm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D02598-F058-4A06-9F4B-169D43892265}"/>
              </a:ext>
            </a:extLst>
          </p:cNvPr>
          <p:cNvSpPr txBox="1"/>
          <p:nvPr/>
        </p:nvSpPr>
        <p:spPr>
          <a:xfrm>
            <a:off x="0" y="4219618"/>
            <a:ext cx="4571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Ngô Vĩnh H</a:t>
            </a:r>
            <a:r>
              <a:rPr lang="vi-VN" i="1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42CDCB-59B1-49ED-ABCB-E69103670315}"/>
              </a:ext>
            </a:extLst>
          </p:cNvPr>
          <p:cNvSpPr txBox="1"/>
          <p:nvPr/>
        </p:nvSpPr>
        <p:spPr>
          <a:xfrm>
            <a:off x="4571992" y="4219617"/>
            <a:ext cx="4571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Lê Hoàng Dũng</a:t>
            </a:r>
          </a:p>
        </p:txBody>
      </p:sp>
    </p:spTree>
    <p:extLst>
      <p:ext uri="{BB962C8B-B14F-4D97-AF65-F5344CB8AC3E}">
        <p14:creationId xmlns:p14="http://schemas.microsoft.com/office/powerpoint/2010/main" val="4276227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8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3548563" cy="9746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CẤU TRÚC </a:t>
            </a:r>
            <a:b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CƠ SỞ DỮ LIỆU</a:t>
            </a:r>
          </a:p>
        </p:txBody>
      </p:sp>
      <p:sp>
        <p:nvSpPr>
          <p:cNvPr id="373" name="Google Shape;373;p48"/>
          <p:cNvSpPr txBox="1">
            <a:spLocks noGrp="1"/>
          </p:cNvSpPr>
          <p:nvPr>
            <p:ph type="title" idx="2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375" name="Google Shape;375;p4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291401" y="1485562"/>
            <a:ext cx="2896500" cy="2172375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072745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CE077F-EBA0-437A-96D2-85A45049F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858521"/>
              </p:ext>
            </p:extLst>
          </p:nvPr>
        </p:nvGraphicFramePr>
        <p:xfrm>
          <a:off x="1291474" y="3269337"/>
          <a:ext cx="2195137" cy="951556"/>
        </p:xfrm>
        <a:graphic>
          <a:graphicData uri="http://schemas.openxmlformats.org/drawingml/2006/table">
            <a:tbl>
              <a:tblPr firstRow="1" bandRow="1">
                <a:tableStyleId>{58F8169E-D115-4445-A438-463189A77B9B}</a:tableStyleId>
              </a:tblPr>
              <a:tblGrid>
                <a:gridCol w="2195137">
                  <a:extLst>
                    <a:ext uri="{9D8B030D-6E8A-4147-A177-3AD203B41FA5}">
                      <a16:colId xmlns:a16="http://schemas.microsoft.com/office/drawing/2014/main" val="1437170778"/>
                    </a:ext>
                  </a:extLst>
                </a:gridCol>
              </a:tblGrid>
              <a:tr h="25051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Sản phẩm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993435"/>
                  </a:ext>
                </a:extLst>
              </a:tr>
              <a:tr h="250516">
                <a:tc>
                  <a:txBody>
                    <a:bodyPr/>
                    <a:lstStyle/>
                    <a:p>
                      <a:pPr marL="268288" marR="0" lvl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b="0" u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ma_sanpham</a:t>
                      </a:r>
                      <a:r>
                        <a:rPr lang="en-US" sz="1000" u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 </a:t>
                      </a:r>
                      <a:r>
                        <a:rPr lang="en-US" sz="1000" b="0" u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int(1</a:t>
                      </a:r>
                      <a:r>
                        <a:rPr lang="vi-VN" sz="1000" b="0" u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lang="en-US" sz="1000" b="0" u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000" u="sng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68288" indent="-88900" algn="l">
                        <a:buFontTx/>
                        <a:buChar char="-"/>
                      </a:pPr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ten_sanpham:  varchar(50)</a:t>
                      </a:r>
                    </a:p>
                    <a:p>
                      <a:pPr marL="268288" indent="-88900" algn="l">
                        <a:buFontTx/>
                        <a:buChar char="-"/>
                      </a:pPr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donvi_sanpham:  varchar(10)</a:t>
                      </a:r>
                    </a:p>
                    <a:p>
                      <a:pPr marL="268288" indent="-88900" algn="l">
                        <a:buFontTx/>
                        <a:buChar char="-"/>
                      </a:pPr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mota_sanpham:  varchar(100)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5216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2938749-853A-4BF2-9F13-C9401D716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685686"/>
              </p:ext>
            </p:extLst>
          </p:nvPr>
        </p:nvGraphicFramePr>
        <p:xfrm>
          <a:off x="1291474" y="1300589"/>
          <a:ext cx="2195141" cy="799156"/>
        </p:xfrm>
        <a:graphic>
          <a:graphicData uri="http://schemas.openxmlformats.org/drawingml/2006/table">
            <a:tbl>
              <a:tblPr firstRow="1" bandRow="1">
                <a:tableStyleId>{58F8169E-D115-4445-A438-463189A77B9B}</a:tableStyleId>
              </a:tblPr>
              <a:tblGrid>
                <a:gridCol w="2195141">
                  <a:extLst>
                    <a:ext uri="{9D8B030D-6E8A-4147-A177-3AD203B41FA5}">
                      <a16:colId xmlns:a16="http://schemas.microsoft.com/office/drawing/2014/main" val="1437170778"/>
                    </a:ext>
                  </a:extLst>
                </a:gridCol>
              </a:tblGrid>
              <a:tr h="25051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Loại sản phẩm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993435"/>
                  </a:ext>
                </a:extLst>
              </a:tr>
              <a:tr h="250516">
                <a:tc>
                  <a:txBody>
                    <a:bodyPr/>
                    <a:lstStyle/>
                    <a:p>
                      <a:pPr marL="268288" marR="0" lvl="0" indent="-825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b="0" u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ma_loaisanpham</a:t>
                      </a:r>
                      <a:r>
                        <a:rPr lang="en-US" sz="1000" u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 </a:t>
                      </a:r>
                      <a:r>
                        <a:rPr lang="en-US" sz="1000" b="0" u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int(10)</a:t>
                      </a:r>
                      <a:endParaRPr lang="en-US" sz="1000" u="sng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68288" marR="0" lvl="0" indent="-825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ten_loaisanpham:  varchar(50)</a:t>
                      </a:r>
                    </a:p>
                    <a:p>
                      <a:pPr marL="268288" indent="-82550" algn="l">
                        <a:buFontTx/>
                        <a:buChar char="-"/>
                      </a:pPr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mota_loaisanpham:  varchar(100)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5216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551434F-8BE6-4251-A23E-16D40DE77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970787"/>
              </p:ext>
            </p:extLst>
          </p:nvPr>
        </p:nvGraphicFramePr>
        <p:xfrm>
          <a:off x="6148033" y="3421737"/>
          <a:ext cx="1583473" cy="646756"/>
        </p:xfrm>
        <a:graphic>
          <a:graphicData uri="http://schemas.openxmlformats.org/drawingml/2006/table">
            <a:tbl>
              <a:tblPr firstRow="1" bandRow="1">
                <a:tableStyleId>{58F8169E-D115-4445-A438-463189A77B9B}</a:tableStyleId>
              </a:tblPr>
              <a:tblGrid>
                <a:gridCol w="1583473">
                  <a:extLst>
                    <a:ext uri="{9D8B030D-6E8A-4147-A177-3AD203B41FA5}">
                      <a16:colId xmlns:a16="http://schemas.microsoft.com/office/drawing/2014/main" val="1437170778"/>
                    </a:ext>
                  </a:extLst>
                </a:gridCol>
              </a:tblGrid>
              <a:tr h="25051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Lô hàng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993435"/>
                  </a:ext>
                </a:extLst>
              </a:tr>
              <a:tr h="250516">
                <a:tc>
                  <a:txBody>
                    <a:bodyPr/>
                    <a:lstStyle/>
                    <a:p>
                      <a:pPr marL="268288" indent="-90488" algn="l">
                        <a:buFontTx/>
                        <a:buChar char="-"/>
                      </a:pPr>
                      <a:r>
                        <a:rPr lang="en-US" sz="1000" b="0" u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ma_lohang:  int(10)</a:t>
                      </a:r>
                    </a:p>
                    <a:p>
                      <a:pPr marL="268288" indent="-90488" algn="l">
                        <a:buFontTx/>
                        <a:buChar char="-"/>
                      </a:pPr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ngay_nhapvao: 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5216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B48743A-4A1B-4A13-8726-1FFC7EA0C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554997"/>
              </p:ext>
            </p:extLst>
          </p:nvPr>
        </p:nvGraphicFramePr>
        <p:xfrm>
          <a:off x="4099927" y="2376359"/>
          <a:ext cx="1583473" cy="646756"/>
        </p:xfrm>
        <a:graphic>
          <a:graphicData uri="http://schemas.openxmlformats.org/drawingml/2006/table">
            <a:tbl>
              <a:tblPr firstRow="1" bandRow="1">
                <a:tableStyleId>{58F8169E-D115-4445-A438-463189A77B9B}</a:tableStyleId>
              </a:tblPr>
              <a:tblGrid>
                <a:gridCol w="1583473">
                  <a:extLst>
                    <a:ext uri="{9D8B030D-6E8A-4147-A177-3AD203B41FA5}">
                      <a16:colId xmlns:a16="http://schemas.microsoft.com/office/drawing/2014/main" val="1437170778"/>
                    </a:ext>
                  </a:extLst>
                </a:gridCol>
              </a:tblGrid>
              <a:tr h="25051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Lô hàng – Sản phẩm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993435"/>
                  </a:ext>
                </a:extLst>
              </a:tr>
              <a:tr h="250516">
                <a:tc>
                  <a:txBody>
                    <a:bodyPr/>
                    <a:lstStyle/>
                    <a:p>
                      <a:pPr marL="88900" indent="-88900" algn="l">
                        <a:buFontTx/>
                        <a:buChar char="-"/>
                      </a:pPr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gia_nhapvao:  int(10)</a:t>
                      </a:r>
                    </a:p>
                    <a:p>
                      <a:pPr marL="88900" indent="-88900" algn="l">
                        <a:buFontTx/>
                        <a:buChar char="-"/>
                      </a:pPr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so_luong:  int(10)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52160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13B4E1-31F5-4EDE-BF98-C6B9ADCDBB0F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flipV="1">
            <a:off x="2389042" y="2099745"/>
            <a:ext cx="2" cy="1169592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66167C9-C063-48F9-969D-570AB56DA18A}"/>
              </a:ext>
            </a:extLst>
          </p:cNvPr>
          <p:cNvSpPr txBox="1"/>
          <p:nvPr/>
        </p:nvSpPr>
        <p:spPr>
          <a:xfrm>
            <a:off x="2452089" y="3022011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1..*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290F12-623C-4C18-841B-CB5133F5F117}"/>
              </a:ext>
            </a:extLst>
          </p:cNvPr>
          <p:cNvSpPr txBox="1"/>
          <p:nvPr/>
        </p:nvSpPr>
        <p:spPr>
          <a:xfrm>
            <a:off x="2446910" y="209974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D97D94-0DC1-4BD6-ADB6-0117561FD8F0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3486611" y="3745115"/>
            <a:ext cx="266142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F72664F-07E1-48B9-9B48-C03FA8034EE1}"/>
              </a:ext>
            </a:extLst>
          </p:cNvPr>
          <p:cNvSpPr txBox="1"/>
          <p:nvPr/>
        </p:nvSpPr>
        <p:spPr>
          <a:xfrm>
            <a:off x="3419922" y="3560388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1..*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135DE2-EDC4-47C1-962D-6B725D0DE5C5}"/>
              </a:ext>
            </a:extLst>
          </p:cNvPr>
          <p:cNvSpPr txBox="1"/>
          <p:nvPr/>
        </p:nvSpPr>
        <p:spPr>
          <a:xfrm>
            <a:off x="5849321" y="3562083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1..*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1B26FD4-E9D8-4974-943B-2FE2CF6A4AAF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891663" y="3023115"/>
            <a:ext cx="0" cy="722000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D9049D7-582C-4022-8FC7-030A93A0DC07}"/>
              </a:ext>
            </a:extLst>
          </p:cNvPr>
          <p:cNvSpPr txBox="1"/>
          <p:nvPr/>
        </p:nvSpPr>
        <p:spPr>
          <a:xfrm>
            <a:off x="0" y="387527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Calibri" panose="020F0502020204030204" pitchFamily="34" charset="0"/>
                <a:cs typeface="Calibri" panose="020F0502020204030204" pitchFamily="34" charset="0"/>
              </a:rPr>
              <a:t>SƠ ĐỒ LỚP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A9B0ED-4C3E-4314-9572-98189E2E5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896" y="3581564"/>
            <a:ext cx="133815" cy="1338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C95CEC6-7339-47BB-A767-B79D22E15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896" y="1604939"/>
            <a:ext cx="133815" cy="1338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4F94A96-5F1B-4EC4-87EF-3CE35B46B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722" y="3737676"/>
            <a:ext cx="133815" cy="13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2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title"/>
          </p:nvPr>
        </p:nvSpPr>
        <p:spPr>
          <a:xfrm>
            <a:off x="0" y="2571750"/>
            <a:ext cx="9144000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500" b="1">
                <a:latin typeface="Calibri" panose="020F0502020204030204" pitchFamily="34" charset="0"/>
                <a:cs typeface="Calibri" panose="020F0502020204030204" pitchFamily="34" charset="0"/>
              </a:rPr>
              <a:t>THỦ TỤC VÀ HÀM</a:t>
            </a:r>
          </a:p>
        </p:txBody>
      </p:sp>
      <p:sp>
        <p:nvSpPr>
          <p:cNvPr id="298" name="Google Shape;298;p42"/>
          <p:cNvSpPr txBox="1">
            <a:spLocks noGrp="1"/>
          </p:cNvSpPr>
          <p:nvPr>
            <p:ph type="title" idx="2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47460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72"/>
          <p:cNvSpPr txBox="1">
            <a:spLocks noGrp="1"/>
          </p:cNvSpPr>
          <p:nvPr>
            <p:ph type="subTitle" idx="2"/>
          </p:nvPr>
        </p:nvSpPr>
        <p:spPr>
          <a:xfrm>
            <a:off x="489724" y="1017725"/>
            <a:ext cx="8164551" cy="3450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200">
                <a:solidFill>
                  <a:schemeClr val="hlink"/>
                </a:solidFill>
                <a:uFill>
                  <a:noFill/>
                </a:uFill>
              </a:rPr>
              <a:t>them_sanpham(IN ten char(50), IN donvi char(10), IN mota char(100), IN ma_loai int(10))</a:t>
            </a:r>
          </a:p>
          <a:p>
            <a:pPr lvl="0" indent="-330200">
              <a:buSzPts val="1600"/>
            </a:pPr>
            <a:r>
              <a:rPr lang="en-US" sz="1200">
                <a:solidFill>
                  <a:schemeClr val="hlink"/>
                </a:solidFill>
                <a:uFill>
                  <a:noFill/>
                </a:uFill>
              </a:rPr>
              <a:t>sua_sanpham(IN ma int(10), IN ten char(50), IN donvi char(10), IN mota char(100), IN ma_loai int(10))</a:t>
            </a:r>
          </a:p>
          <a:p>
            <a:pPr lvl="0" indent="-330200">
              <a:buSzPts val="1600"/>
            </a:pPr>
            <a:r>
              <a:rPr lang="en-US" sz="1200">
                <a:solidFill>
                  <a:schemeClr val="hlink"/>
                </a:solidFill>
                <a:uFill>
                  <a:noFill/>
                </a:uFill>
              </a:rPr>
              <a:t>xoa_sanpham(IN ma int(10))</a:t>
            </a:r>
          </a:p>
          <a:p>
            <a:pPr indent="-330200">
              <a:buSzPts val="1600"/>
            </a:pPr>
            <a:r>
              <a:rPr lang="it-IT" sz="1200">
                <a:solidFill>
                  <a:schemeClr val="hlink"/>
                </a:solidFill>
                <a:uFill>
                  <a:noFill/>
                </a:uFill>
              </a:rPr>
              <a:t>them_loaisanpham(IN ten_loai char(50), IN mota_loai char(100))</a:t>
            </a:r>
            <a:endParaRPr lang="en-US" sz="1200">
              <a:solidFill>
                <a:schemeClr val="hlink"/>
              </a:solidFill>
              <a:uFill>
                <a:noFill/>
              </a:u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200">
                <a:solidFill>
                  <a:schemeClr val="hlink"/>
                </a:solidFill>
                <a:uFill>
                  <a:noFill/>
                </a:uFill>
              </a:rPr>
              <a:t>sua_loaisanpham(IN ma_loai int(10), IN ten_loai char(50), IN mota_loai char(100))</a:t>
            </a:r>
            <a:endParaRPr sz="1200"/>
          </a:p>
          <a:p>
            <a:pPr lvl="0" indent="-330200">
              <a:buSzPts val="1600"/>
            </a:pPr>
            <a:r>
              <a:rPr lang="en-US" sz="1200">
                <a:solidFill>
                  <a:schemeClr val="hlink"/>
                </a:solidFill>
                <a:uFill>
                  <a:noFill/>
                </a:uFill>
              </a:rPr>
              <a:t>xoa_loaisanpham(IN ma_loai int(10))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>
                <a:solidFill>
                  <a:schemeClr val="hlink"/>
                </a:solidFill>
                <a:uFill>
                  <a:noFill/>
                </a:uFill>
              </a:rPr>
              <a:t>them_lohang(IN ngay date)</a:t>
            </a:r>
            <a:endParaRPr sz="12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>
                <a:solidFill>
                  <a:schemeClr val="hlink"/>
                </a:solidFill>
                <a:uFill>
                  <a:noFill/>
                </a:uFill>
              </a:rPr>
              <a:t>sua_lohang(IN ma_lo int(10), IN ngay date)</a:t>
            </a:r>
            <a:endParaRPr sz="1200"/>
          </a:p>
          <a:p>
            <a:pPr lvl="0" indent="-317500"/>
            <a:r>
              <a:rPr lang="en-US" sz="1200">
                <a:solidFill>
                  <a:schemeClr val="hlink"/>
                </a:solidFill>
                <a:uFill>
                  <a:noFill/>
                </a:uFill>
              </a:rPr>
              <a:t>xoa_lohang (IN ma_lo int(10))</a:t>
            </a:r>
            <a:endParaRPr lang="en-US" sz="1200"/>
          </a:p>
          <a:p>
            <a:pPr lvl="0" indent="-317500"/>
            <a:r>
              <a:rPr lang="en-US" sz="1200">
                <a:solidFill>
                  <a:schemeClr val="hlink"/>
                </a:solidFill>
                <a:uFill>
                  <a:noFill/>
                </a:uFill>
              </a:rPr>
              <a:t>them_lohangsanpham(IN ma_lo int(10), IN ma_sp int(10), IN gia int(10), IN sl int(10))</a:t>
            </a:r>
          </a:p>
          <a:p>
            <a:pPr indent="-317500"/>
            <a:r>
              <a:rPr lang="de-DE" sz="1200">
                <a:solidFill>
                  <a:schemeClr val="hlink"/>
                </a:solidFill>
                <a:uFill>
                  <a:noFill/>
                </a:uFill>
              </a:rPr>
              <a:t>xoa_lohangsanpham(IN ma_lo int(10), IN ma_sp int(10)</a:t>
            </a:r>
            <a:endParaRPr lang="de-DE" sz="1200"/>
          </a:p>
        </p:txBody>
      </p:sp>
      <p:sp>
        <p:nvSpPr>
          <p:cNvPr id="851" name="Google Shape;851;p7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Thủ tục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49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72"/>
          <p:cNvSpPr txBox="1">
            <a:spLocks noGrp="1"/>
          </p:cNvSpPr>
          <p:nvPr>
            <p:ph type="subTitle" idx="2"/>
          </p:nvPr>
        </p:nvSpPr>
        <p:spPr>
          <a:xfrm>
            <a:off x="489724" y="1017725"/>
            <a:ext cx="8164551" cy="3450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-DE" sz="1200"/>
              <a:t>tontai_loaisanpham(ma_loai int(10))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-DE" sz="1200"/>
              <a:t>tontai_sanpham(ma int(10))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-DE" sz="1200"/>
              <a:t>tontai_lohang(ma_lo int(10))</a:t>
            </a:r>
          </a:p>
        </p:txBody>
      </p:sp>
      <p:sp>
        <p:nvSpPr>
          <p:cNvPr id="851" name="Google Shape;851;p7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Hàm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712849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621</Words>
  <Application>Microsoft Office PowerPoint</Application>
  <PresentationFormat>On-screen Show (16:9)</PresentationFormat>
  <Paragraphs>91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Calibri</vt:lpstr>
      <vt:lpstr>Crimson Text</vt:lpstr>
      <vt:lpstr>Arial</vt:lpstr>
      <vt:lpstr>Montserrat Medium</vt:lpstr>
      <vt:lpstr>Lato</vt:lpstr>
      <vt:lpstr>Montserrat</vt:lpstr>
      <vt:lpstr>Open Sans</vt:lpstr>
      <vt:lpstr>Cambria</vt:lpstr>
      <vt:lpstr>Vidaloka</vt:lpstr>
      <vt:lpstr>Merriweather</vt:lpstr>
      <vt:lpstr>Merriweather Light</vt:lpstr>
      <vt:lpstr>Minimalist Business Slides by Slidesgo</vt:lpstr>
      <vt:lpstr>Tên Đồ Án: HỆ THỐNG QUẢN LÝ NHẬP HÀNG CỦA KHO HÀNG</vt:lpstr>
      <vt:lpstr>Nội dung:</vt:lpstr>
      <vt:lpstr>CHỨC NĂNG CỦA HỆ THỐNG</vt:lpstr>
      <vt:lpstr>PowerPoint Presentation</vt:lpstr>
      <vt:lpstr>CẤU TRÚC  CƠ SỞ DỮ LIỆU</vt:lpstr>
      <vt:lpstr>PowerPoint Presentation</vt:lpstr>
      <vt:lpstr>THỦ TỤC VÀ HÀM</vt:lpstr>
      <vt:lpstr>Thủ tục</vt:lpstr>
      <vt:lpstr>Hàm</vt:lpstr>
      <vt:lpstr>HÌNH ẢNH DEMO HỆ THỐNG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quản lý nhập hàng của kho hàng</dc:title>
  <cp:lastModifiedBy>Ngô Hưng</cp:lastModifiedBy>
  <cp:revision>42</cp:revision>
  <dcterms:modified xsi:type="dcterms:W3CDTF">2022-11-26T02:42:49Z</dcterms:modified>
</cp:coreProperties>
</file>