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</p:sldMasterIdLst>
  <p:notesMasterIdLst>
    <p:notesMasterId r:id="rId34"/>
  </p:notesMasterIdLst>
  <p:sldIdLst>
    <p:sldId id="311" r:id="rId2"/>
    <p:sldId id="312" r:id="rId3"/>
    <p:sldId id="313" r:id="rId4"/>
    <p:sldId id="314" r:id="rId5"/>
    <p:sldId id="315" r:id="rId6"/>
    <p:sldId id="316" r:id="rId7"/>
    <p:sldId id="319" r:id="rId8"/>
    <p:sldId id="317" r:id="rId9"/>
    <p:sldId id="318" r:id="rId10"/>
    <p:sldId id="320" r:id="rId11"/>
    <p:sldId id="321" r:id="rId12"/>
    <p:sldId id="322" r:id="rId13"/>
    <p:sldId id="323" r:id="rId14"/>
    <p:sldId id="325" r:id="rId15"/>
    <p:sldId id="326" r:id="rId16"/>
    <p:sldId id="327" r:id="rId17"/>
    <p:sldId id="330" r:id="rId18"/>
    <p:sldId id="328" r:id="rId19"/>
    <p:sldId id="329" r:id="rId20"/>
    <p:sldId id="331" r:id="rId21"/>
    <p:sldId id="332" r:id="rId22"/>
    <p:sldId id="333" r:id="rId23"/>
    <p:sldId id="334" r:id="rId24"/>
    <p:sldId id="335" r:id="rId25"/>
    <p:sldId id="336" r:id="rId26"/>
    <p:sldId id="337" r:id="rId27"/>
    <p:sldId id="338" r:id="rId28"/>
    <p:sldId id="339" r:id="rId29"/>
    <p:sldId id="340" r:id="rId30"/>
    <p:sldId id="341" r:id="rId31"/>
    <p:sldId id="342" r:id="rId32"/>
    <p:sldId id="290" r:id="rId33"/>
  </p:sldIdLst>
  <p:sldSz cx="9144000" cy="5143500" type="screen16x9"/>
  <p:notesSz cx="6858000" cy="9144000"/>
  <p:embeddedFontLst>
    <p:embeddedFont>
      <p:font typeface="Lato" panose="020B0604020202020204" charset="0"/>
      <p:regular r:id="rId35"/>
      <p:bold r:id="rId36"/>
      <p:italic r:id="rId37"/>
      <p:boldItalic r:id="rId38"/>
    </p:embeddedFont>
    <p:embeddedFont>
      <p:font typeface="Merriweather Light" panose="020B0604020202020204" charset="0"/>
      <p:regular r:id="rId39"/>
      <p:bold r:id="rId40"/>
      <p:italic r:id="rId41"/>
      <p:boldItalic r:id="rId42"/>
    </p:embeddedFont>
    <p:embeddedFont>
      <p:font typeface="Montserrat" panose="020B0604020202020204" charset="0"/>
      <p:regular r:id="rId43"/>
      <p:bold r:id="rId44"/>
      <p:italic r:id="rId45"/>
      <p:boldItalic r:id="rId46"/>
    </p:embeddedFont>
    <p:embeddedFont>
      <p:font typeface="Open Sans" panose="020B0604020202020204" charset="0"/>
      <p:regular r:id="rId47"/>
      <p:bold r:id="rId48"/>
      <p:italic r:id="rId49"/>
      <p:boldItalic r:id="rId50"/>
    </p:embeddedFont>
    <p:embeddedFont>
      <p:font typeface="Crimson Text" panose="020B0604020202020204" charset="0"/>
      <p:regular r:id="rId51"/>
      <p:bold r:id="rId52"/>
      <p:italic r:id="rId53"/>
      <p:boldItalic r:id="rId54"/>
    </p:embeddedFont>
    <p:embeddedFont>
      <p:font typeface="Calibri" panose="020F0502020204030204" pitchFamily="34" charset="0"/>
      <p:regular r:id="rId55"/>
      <p:bold r:id="rId56"/>
      <p:italic r:id="rId57"/>
      <p:boldItalic r:id="rId58"/>
    </p:embeddedFont>
    <p:embeddedFont>
      <p:font typeface="Cambria" panose="02040503050406030204" pitchFamily="18" charset="0"/>
      <p:regular r:id="rId59"/>
      <p:bold r:id="rId60"/>
      <p:italic r:id="rId61"/>
      <p:boldItalic r:id="rId62"/>
    </p:embeddedFont>
    <p:embeddedFont>
      <p:font typeface="Vidaloka" panose="020B0604020202020204" charset="0"/>
      <p:regular r:id="rId6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8F8169E-D115-4445-A438-463189A77B9B}">
  <a:tblStyle styleId="{58F8169E-D115-4445-A438-463189A77B9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26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79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5.fntdata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42" Type="http://schemas.openxmlformats.org/officeDocument/2006/relationships/font" Target="fonts/font8.fntdata"/><Relationship Id="rId47" Type="http://schemas.openxmlformats.org/officeDocument/2006/relationships/font" Target="fonts/font13.fntdata"/><Relationship Id="rId50" Type="http://schemas.openxmlformats.org/officeDocument/2006/relationships/font" Target="fonts/font16.fntdata"/><Relationship Id="rId55" Type="http://schemas.openxmlformats.org/officeDocument/2006/relationships/font" Target="fonts/font21.fntdata"/><Relationship Id="rId63" Type="http://schemas.openxmlformats.org/officeDocument/2006/relationships/font" Target="fonts/font29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3.fntdata"/><Relationship Id="rId40" Type="http://schemas.openxmlformats.org/officeDocument/2006/relationships/font" Target="fonts/font6.fntdata"/><Relationship Id="rId45" Type="http://schemas.openxmlformats.org/officeDocument/2006/relationships/font" Target="fonts/font11.fntdata"/><Relationship Id="rId53" Type="http://schemas.openxmlformats.org/officeDocument/2006/relationships/font" Target="fonts/font19.fntdata"/><Relationship Id="rId58" Type="http://schemas.openxmlformats.org/officeDocument/2006/relationships/font" Target="fonts/font24.fntdata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2.fntdata"/><Relationship Id="rId49" Type="http://schemas.openxmlformats.org/officeDocument/2006/relationships/font" Target="fonts/font15.fntdata"/><Relationship Id="rId57" Type="http://schemas.openxmlformats.org/officeDocument/2006/relationships/font" Target="fonts/font23.fntdata"/><Relationship Id="rId61" Type="http://schemas.openxmlformats.org/officeDocument/2006/relationships/font" Target="fonts/font2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0.fntdata"/><Relationship Id="rId52" Type="http://schemas.openxmlformats.org/officeDocument/2006/relationships/font" Target="fonts/font18.fntdata"/><Relationship Id="rId60" Type="http://schemas.openxmlformats.org/officeDocument/2006/relationships/font" Target="fonts/font26.fntdata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1.fntdata"/><Relationship Id="rId43" Type="http://schemas.openxmlformats.org/officeDocument/2006/relationships/font" Target="fonts/font9.fntdata"/><Relationship Id="rId48" Type="http://schemas.openxmlformats.org/officeDocument/2006/relationships/font" Target="fonts/font14.fntdata"/><Relationship Id="rId56" Type="http://schemas.openxmlformats.org/officeDocument/2006/relationships/font" Target="fonts/font22.fntdata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font" Target="fonts/font17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4.fntdata"/><Relationship Id="rId46" Type="http://schemas.openxmlformats.org/officeDocument/2006/relationships/font" Target="fonts/font12.fntdata"/><Relationship Id="rId59" Type="http://schemas.openxmlformats.org/officeDocument/2006/relationships/font" Target="fonts/font25.fntdata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font" Target="fonts/font7.fntdata"/><Relationship Id="rId54" Type="http://schemas.openxmlformats.org/officeDocument/2006/relationships/font" Target="fonts/font20.fntdata"/><Relationship Id="rId62" Type="http://schemas.openxmlformats.org/officeDocument/2006/relationships/font" Target="fonts/font2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44241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cc7554a049_0_4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cc7554a049_0_4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66054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gcf7a3c503a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1" name="Google Shape;821;gcf7a3c503a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cc7554a049_0_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cc7554a049_0_3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06971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cf7a3c503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cf7a3c503a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98731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gcc7554a049_0_8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4" name="Google Shape;804;gcc7554a049_0_8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6973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cc7554a049_0_4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cc7554a049_0_4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62138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cc7554a049_0_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cc7554a049_0_3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60027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cf7a3c503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cf7a3c503a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061134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gcc7554a049_0_9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7" name="Google Shape;847;gcc7554a049_0_9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26658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gcc7554a049_0_9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7" name="Google Shape;847;gcc7554a049_0_9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94473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" TargetMode="External"/><Relationship Id="rId2" Type="http://schemas.openxmlformats.org/officeDocument/2006/relationships/hyperlink" Target="https://slidesgo.com/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www.freep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039975" y="1324500"/>
            <a:ext cx="70641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040000" y="3377100"/>
            <a:ext cx="7064100" cy="44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-257975" y="-72550"/>
            <a:ext cx="3047400" cy="134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Google Shape;13;p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Google Shape;14;p2"/>
          <p:cNvCxnSpPr/>
          <p:nvPr/>
        </p:nvCxnSpPr>
        <p:spPr>
          <a:xfrm flipH="1">
            <a:off x="6467450" y="3935375"/>
            <a:ext cx="3047400" cy="134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0"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0" name="Google Shape;230;p3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1" name="Google Shape;231;p3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_1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3" name="Google Shape;233;p3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4" name="Google Shape;234;p3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5" name="Google Shape;235;p32"/>
          <p:cNvCxnSpPr/>
          <p:nvPr/>
        </p:nvCxnSpPr>
        <p:spPr>
          <a:xfrm>
            <a:off x="7434175" y="-125600"/>
            <a:ext cx="1993200" cy="1330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6" name="Google Shape;236;p32"/>
          <p:cNvCxnSpPr/>
          <p:nvPr/>
        </p:nvCxnSpPr>
        <p:spPr>
          <a:xfrm>
            <a:off x="-147275" y="3943475"/>
            <a:ext cx="1993200" cy="1330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0_1_1"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8" name="Google Shape;238;p3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9" name="Google Shape;239;p3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0" name="Google Shape;240;p33"/>
          <p:cNvCxnSpPr/>
          <p:nvPr/>
        </p:nvCxnSpPr>
        <p:spPr>
          <a:xfrm flipH="1">
            <a:off x="6772150" y="3663450"/>
            <a:ext cx="2823300" cy="1633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2714550" y="2543963"/>
            <a:ext cx="3714900" cy="64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2" hasCustomPrompt="1"/>
          </p:nvPr>
        </p:nvSpPr>
        <p:spPr>
          <a:xfrm>
            <a:off x="3746550" y="1478925"/>
            <a:ext cx="1650900" cy="97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2291400" y="3279625"/>
            <a:ext cx="4561200" cy="39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9" name="Google Shape;19;p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" name="Google Shape;20;p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" name="Google Shape;21;p3"/>
          <p:cNvCxnSpPr/>
          <p:nvPr/>
        </p:nvCxnSpPr>
        <p:spPr>
          <a:xfrm flipH="1">
            <a:off x="7948925" y="3979775"/>
            <a:ext cx="1378500" cy="12363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" name="Google Shape;22;p3"/>
          <p:cNvCxnSpPr/>
          <p:nvPr/>
        </p:nvCxnSpPr>
        <p:spPr>
          <a:xfrm flipH="1">
            <a:off x="-112875" y="-88700"/>
            <a:ext cx="1418700" cy="1064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471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713250" y="1272925"/>
            <a:ext cx="7717500" cy="32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9pPr>
          </a:lstStyle>
          <a:p>
            <a:endParaRPr/>
          </a:p>
        </p:txBody>
      </p:sp>
      <p:cxnSp>
        <p:nvCxnSpPr>
          <p:cNvPr id="26" name="Google Shape;26;p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" name="Google Shape;27;p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" name="Google Shape;28;p4"/>
          <p:cNvCxnSpPr/>
          <p:nvPr/>
        </p:nvCxnSpPr>
        <p:spPr>
          <a:xfrm>
            <a:off x="6884900" y="-113600"/>
            <a:ext cx="2565600" cy="1306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>
            <a:spLocks noGrp="1"/>
          </p:cNvSpPr>
          <p:nvPr>
            <p:ph type="subTitle" idx="1"/>
          </p:nvPr>
        </p:nvSpPr>
        <p:spPr>
          <a:xfrm>
            <a:off x="2360375" y="1433050"/>
            <a:ext cx="17253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 b="1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 b="1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 b="1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 b="1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 b="1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 b="1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 b="1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 b="1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subTitle" idx="2"/>
          </p:nvPr>
        </p:nvSpPr>
        <p:spPr>
          <a:xfrm>
            <a:off x="2247500" y="1790050"/>
            <a:ext cx="5160300" cy="240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50800" lvl="0" rtl="0">
              <a:lnSpc>
                <a:spcPct val="166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>
                <a:solidFill>
                  <a:srgbClr val="374957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4297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46" name="Google Shape;46;p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" name="Google Shape;47;p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2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>
            <a:spLocks noGrp="1"/>
          </p:cNvSpPr>
          <p:nvPr>
            <p:ph type="title"/>
          </p:nvPr>
        </p:nvSpPr>
        <p:spPr>
          <a:xfrm>
            <a:off x="2410500" y="2932775"/>
            <a:ext cx="4323000" cy="49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9pPr>
          </a:lstStyle>
          <a:p>
            <a:endParaRPr/>
          </a:p>
        </p:txBody>
      </p:sp>
      <p:sp>
        <p:nvSpPr>
          <p:cNvPr id="91" name="Google Shape;91;p14"/>
          <p:cNvSpPr txBox="1">
            <a:spLocks noGrp="1"/>
          </p:cNvSpPr>
          <p:nvPr>
            <p:ph type="subTitle" idx="1"/>
          </p:nvPr>
        </p:nvSpPr>
        <p:spPr>
          <a:xfrm>
            <a:off x="1842900" y="1661963"/>
            <a:ext cx="5458200" cy="9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92" name="Google Shape;92;p1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3" name="Google Shape;93;p1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_HEADER_1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 txBox="1">
            <a:spLocks noGrp="1"/>
          </p:cNvSpPr>
          <p:nvPr>
            <p:ph type="title"/>
          </p:nvPr>
        </p:nvSpPr>
        <p:spPr>
          <a:xfrm>
            <a:off x="4956100" y="2467375"/>
            <a:ext cx="2475300" cy="64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06" name="Google Shape;106;p17"/>
          <p:cNvSpPr txBox="1">
            <a:spLocks noGrp="1"/>
          </p:cNvSpPr>
          <p:nvPr>
            <p:ph type="title" idx="2" hasCustomPrompt="1"/>
          </p:nvPr>
        </p:nvSpPr>
        <p:spPr>
          <a:xfrm>
            <a:off x="4956100" y="1402325"/>
            <a:ext cx="1650900" cy="97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9pPr>
          </a:lstStyle>
          <a:p>
            <a:r>
              <a:t>xx%</a:t>
            </a:r>
          </a:p>
        </p:txBody>
      </p:sp>
      <p:sp>
        <p:nvSpPr>
          <p:cNvPr id="107" name="Google Shape;107;p17"/>
          <p:cNvSpPr txBox="1">
            <a:spLocks noGrp="1"/>
          </p:cNvSpPr>
          <p:nvPr>
            <p:ph type="subTitle" idx="1"/>
          </p:nvPr>
        </p:nvSpPr>
        <p:spPr>
          <a:xfrm>
            <a:off x="4956100" y="3116275"/>
            <a:ext cx="2475300" cy="62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08" name="Google Shape;108;p1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9" name="Google Shape;109;p1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0" name="Google Shape;110;p17"/>
          <p:cNvCxnSpPr/>
          <p:nvPr/>
        </p:nvCxnSpPr>
        <p:spPr>
          <a:xfrm>
            <a:off x="-209600" y="2402450"/>
            <a:ext cx="3144300" cy="27897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 1">
  <p:cSld name="CUSTOM_8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8"/>
          <p:cNvSpPr txBox="1">
            <a:spLocks noGrp="1"/>
          </p:cNvSpPr>
          <p:nvPr>
            <p:ph type="subTitle" idx="1"/>
          </p:nvPr>
        </p:nvSpPr>
        <p:spPr>
          <a:xfrm>
            <a:off x="4166800" y="1453525"/>
            <a:ext cx="3957600" cy="288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R="3810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9" name="Google Shape;209;p28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4502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cxnSp>
        <p:nvCxnSpPr>
          <p:cNvPr id="210" name="Google Shape;210;p2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1" name="Google Shape;211;p2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2" name="Google Shape;212;p28"/>
          <p:cNvCxnSpPr/>
          <p:nvPr/>
        </p:nvCxnSpPr>
        <p:spPr>
          <a:xfrm flipH="1">
            <a:off x="6772150" y="3663450"/>
            <a:ext cx="2823300" cy="1633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1"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0"/>
          <p:cNvSpPr txBox="1">
            <a:spLocks noGrp="1"/>
          </p:cNvSpPr>
          <p:nvPr>
            <p:ph type="title"/>
          </p:nvPr>
        </p:nvSpPr>
        <p:spPr>
          <a:xfrm>
            <a:off x="2832900" y="791200"/>
            <a:ext cx="3478200" cy="92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7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23" name="Google Shape;223;p30"/>
          <p:cNvSpPr txBox="1">
            <a:spLocks noGrp="1"/>
          </p:cNvSpPr>
          <p:nvPr>
            <p:ph type="subTitle" idx="1"/>
          </p:nvPr>
        </p:nvSpPr>
        <p:spPr>
          <a:xfrm>
            <a:off x="2983350" y="1749425"/>
            <a:ext cx="3177300" cy="92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4" name="Google Shape;224;p30"/>
          <p:cNvSpPr txBox="1"/>
          <p:nvPr/>
        </p:nvSpPr>
        <p:spPr>
          <a:xfrm>
            <a:off x="2900450" y="3438275"/>
            <a:ext cx="3343200" cy="7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CREDITS</a:t>
            </a:r>
            <a:r>
              <a:rPr lang="en" sz="1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: This presentation template was created by </a:t>
            </a:r>
            <a:r>
              <a:rPr lang="en" sz="1000" b="1">
                <a:solidFill>
                  <a:schemeClr val="dk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2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, including icons by </a:t>
            </a:r>
            <a:r>
              <a:rPr lang="en" sz="1000" b="1">
                <a:solidFill>
                  <a:schemeClr val="dk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,and infographics &amp; images by </a:t>
            </a:r>
            <a:r>
              <a:rPr lang="en" sz="1000" b="1">
                <a:solidFill>
                  <a:schemeClr val="dk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Freepik</a:t>
            </a:r>
            <a:endParaRPr sz="1000" b="1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25" name="Google Shape;225;p3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6" name="Google Shape;226;p30"/>
          <p:cNvCxnSpPr/>
          <p:nvPr/>
        </p:nvCxnSpPr>
        <p:spPr>
          <a:xfrm>
            <a:off x="-257975" y="3935375"/>
            <a:ext cx="3047400" cy="134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7" name="Google Shape;227;p3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8" name="Google Shape;228;p30"/>
          <p:cNvCxnSpPr/>
          <p:nvPr/>
        </p:nvCxnSpPr>
        <p:spPr>
          <a:xfrm>
            <a:off x="6467450" y="-72550"/>
            <a:ext cx="3047400" cy="134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daloka"/>
              <a:buNone/>
              <a:defRPr sz="30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50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3" r:id="rId4"/>
    <p:sldLayoutId id="2147483658" r:id="rId5"/>
    <p:sldLayoutId id="2147483660" r:id="rId6"/>
    <p:sldLayoutId id="2147483663" r:id="rId7"/>
    <p:sldLayoutId id="2147483674" r:id="rId8"/>
    <p:sldLayoutId id="2147483676" r:id="rId9"/>
    <p:sldLayoutId id="2147483677" r:id="rId10"/>
    <p:sldLayoutId id="2147483678" r:id="rId11"/>
    <p:sldLayoutId id="214748367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govinhhung2001/project.qtdlieu" TargetMode="Externa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6"/>
          <p:cNvSpPr txBox="1">
            <a:spLocks noGrp="1"/>
          </p:cNvSpPr>
          <p:nvPr>
            <p:ph type="subTitle" idx="1"/>
          </p:nvPr>
        </p:nvSpPr>
        <p:spPr>
          <a:xfrm>
            <a:off x="1039949" y="3184887"/>
            <a:ext cx="7064100" cy="44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Montserrat" panose="020B0604020202020204" charset="0"/>
              </a:rPr>
              <a:t>Học phần: Quản trị dữ liệu Nhóm 01</a:t>
            </a:r>
            <a:endParaRPr sz="2000">
              <a:latin typeface="Montserrat" panose="020B0604020202020204" charset="0"/>
            </a:endParaRPr>
          </a:p>
        </p:txBody>
      </p:sp>
      <p:sp>
        <p:nvSpPr>
          <p:cNvPr id="5" name="Google Shape;249;p36">
            <a:extLst>
              <a:ext uri="{FF2B5EF4-FFF2-40B4-BE49-F238E27FC236}">
                <a16:creationId xmlns:a16="http://schemas.microsoft.com/office/drawing/2014/main" id="{316E1AE7-3EFF-4B81-B09D-E4F87C4E1F3C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040000" y="624469"/>
            <a:ext cx="7064100" cy="248500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5000" b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Tên Đồ Án: HỆ THỐNG QUẢN LÝ NHẬP HÀNG CỦA KHO HÀNG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DCBBDB-C1A0-45B1-9DD8-93F228427127}"/>
              </a:ext>
            </a:extLst>
          </p:cNvPr>
          <p:cNvSpPr txBox="1"/>
          <p:nvPr/>
        </p:nvSpPr>
        <p:spPr>
          <a:xfrm>
            <a:off x="3226418" y="3865755"/>
            <a:ext cx="2691161" cy="846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>
                <a:latin typeface="Montserrat" panose="020B0604020202020204" charset="0"/>
              </a:rPr>
              <a:t>Sinh viên thực hiện:</a:t>
            </a:r>
          </a:p>
          <a:p>
            <a:pPr algn="ctr"/>
            <a:r>
              <a:rPr lang="en-US">
                <a:latin typeface="Montserrat" panose="020B0604020202020204" charset="0"/>
              </a:rPr>
              <a:t>B1910231 Ngô Vĩnh H</a:t>
            </a:r>
            <a:r>
              <a:rPr lang="vi-VN">
                <a:latin typeface="Montserrat" panose="020B0604020202020204" charset="0"/>
              </a:rPr>
              <a:t>ư</a:t>
            </a:r>
            <a:r>
              <a:rPr lang="en-US">
                <a:latin typeface="Montserrat" panose="020B0604020202020204" charset="0"/>
              </a:rPr>
              <a:t>ng</a:t>
            </a:r>
          </a:p>
          <a:p>
            <a:pPr algn="ctr"/>
            <a:r>
              <a:rPr lang="en-US">
                <a:latin typeface="Montserrat" panose="020B0604020202020204" charset="0"/>
              </a:rPr>
              <a:t>B1900000 Lê Hoàng Dũng</a:t>
            </a:r>
          </a:p>
        </p:txBody>
      </p:sp>
    </p:spTree>
    <p:extLst>
      <p:ext uri="{BB962C8B-B14F-4D97-AF65-F5344CB8AC3E}">
        <p14:creationId xmlns:p14="http://schemas.microsoft.com/office/powerpoint/2010/main" val="39495316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48"/>
          <p:cNvSpPr txBox="1">
            <a:spLocks noGrp="1"/>
          </p:cNvSpPr>
          <p:nvPr>
            <p:ph type="title"/>
          </p:nvPr>
        </p:nvSpPr>
        <p:spPr>
          <a:xfrm>
            <a:off x="4881760" y="2467375"/>
            <a:ext cx="3548563" cy="97463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b="1">
                <a:latin typeface="Calibri" panose="020F0502020204030204" pitchFamily="34" charset="0"/>
                <a:cs typeface="Calibri" panose="020F0502020204030204" pitchFamily="34" charset="0"/>
              </a:rPr>
              <a:t>HÌNH ẢNH DEMO HỆ THỐNG</a:t>
            </a:r>
            <a:endParaRPr lang="vi-VN"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73" name="Google Shape;373;p48"/>
          <p:cNvSpPr txBox="1">
            <a:spLocks noGrp="1"/>
          </p:cNvSpPr>
          <p:nvPr>
            <p:ph type="title" idx="2"/>
          </p:nvPr>
        </p:nvSpPr>
        <p:spPr>
          <a:xfrm>
            <a:off x="4881760" y="1402325"/>
            <a:ext cx="1650900" cy="97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pic>
        <p:nvPicPr>
          <p:cNvPr id="375" name="Google Shape;375;p48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750105" y="1485562"/>
            <a:ext cx="2172375" cy="2172375"/>
          </a:xfrm>
          <a:prstGeom prst="rect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pic>
    </p:spTree>
    <p:extLst>
      <p:ext uri="{BB962C8B-B14F-4D97-AF65-F5344CB8AC3E}">
        <p14:creationId xmlns:p14="http://schemas.microsoft.com/office/powerpoint/2010/main" val="40254638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A931809-F7AE-411E-9B08-20A46825CD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5"/>
          <a:stretch/>
        </p:blipFill>
        <p:spPr>
          <a:xfrm>
            <a:off x="1943404" y="1702994"/>
            <a:ext cx="5257192" cy="173751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D1E13FE-3A01-498A-9ACB-14D5079852D3}"/>
              </a:ext>
            </a:extLst>
          </p:cNvPr>
          <p:cNvSpPr txBox="1"/>
          <p:nvPr/>
        </p:nvSpPr>
        <p:spPr>
          <a:xfrm>
            <a:off x="0" y="3440505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latin typeface="+mn-lt"/>
              </a:rPr>
              <a:t>Danh mục quản lý</a:t>
            </a:r>
          </a:p>
        </p:txBody>
      </p:sp>
    </p:spTree>
    <p:extLst>
      <p:ext uri="{BB962C8B-B14F-4D97-AF65-F5344CB8AC3E}">
        <p14:creationId xmlns:p14="http://schemas.microsoft.com/office/powerpoint/2010/main" val="36693860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49483E8-A220-4788-ACCF-9B9DFAAA0E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2"/>
          <a:stretch/>
        </p:blipFill>
        <p:spPr>
          <a:xfrm>
            <a:off x="1935783" y="1706805"/>
            <a:ext cx="5272433" cy="172989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BD05912-C373-4268-95FC-B87BA768F379}"/>
              </a:ext>
            </a:extLst>
          </p:cNvPr>
          <p:cNvSpPr txBox="1"/>
          <p:nvPr/>
        </p:nvSpPr>
        <p:spPr>
          <a:xfrm>
            <a:off x="0" y="3436695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latin typeface="+mn-lt"/>
              </a:rPr>
              <a:t>Danh mục quản lý Sản phẩm</a:t>
            </a:r>
          </a:p>
        </p:txBody>
      </p:sp>
    </p:spTree>
    <p:extLst>
      <p:ext uri="{BB962C8B-B14F-4D97-AF65-F5344CB8AC3E}">
        <p14:creationId xmlns:p14="http://schemas.microsoft.com/office/powerpoint/2010/main" val="1631710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744AD4A-BC3A-43F3-B04C-D943562040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119" y="933308"/>
            <a:ext cx="8321761" cy="327688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9EE2450-15D4-40FE-AD12-444FA1608455}"/>
              </a:ext>
            </a:extLst>
          </p:cNvPr>
          <p:cNvSpPr txBox="1"/>
          <p:nvPr/>
        </p:nvSpPr>
        <p:spPr>
          <a:xfrm>
            <a:off x="0" y="4210192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latin typeface="+mn-lt"/>
              </a:rPr>
              <a:t>Thêm sản phẩm</a:t>
            </a:r>
          </a:p>
        </p:txBody>
      </p:sp>
    </p:spTree>
    <p:extLst>
      <p:ext uri="{BB962C8B-B14F-4D97-AF65-F5344CB8AC3E}">
        <p14:creationId xmlns:p14="http://schemas.microsoft.com/office/powerpoint/2010/main" val="20519834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BD7D095-32DA-4325-8D85-A86D6444BD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9845" y="572171"/>
            <a:ext cx="6464309" cy="399915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51B7F1E-EA65-44C5-A107-311953A7B829}"/>
              </a:ext>
            </a:extLst>
          </p:cNvPr>
          <p:cNvSpPr txBox="1"/>
          <p:nvPr/>
        </p:nvSpPr>
        <p:spPr>
          <a:xfrm>
            <a:off x="0" y="4571328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latin typeface="+mn-lt"/>
              </a:rPr>
              <a:t>Chỉnh sửa sản phẩm</a:t>
            </a:r>
          </a:p>
        </p:txBody>
      </p:sp>
    </p:spTree>
    <p:extLst>
      <p:ext uri="{BB962C8B-B14F-4D97-AF65-F5344CB8AC3E}">
        <p14:creationId xmlns:p14="http://schemas.microsoft.com/office/powerpoint/2010/main" val="33181004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06B9776-CA76-45D8-89F4-53D7469957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435" y="731806"/>
            <a:ext cx="7747130" cy="367988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0145FBB-BC9B-4D66-86A7-9E5826C202DD}"/>
              </a:ext>
            </a:extLst>
          </p:cNvPr>
          <p:cNvSpPr txBox="1"/>
          <p:nvPr/>
        </p:nvSpPr>
        <p:spPr>
          <a:xfrm>
            <a:off x="0" y="4411693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latin typeface="+mn-lt"/>
              </a:rPr>
              <a:t>Xóa sản phẩm</a:t>
            </a:r>
          </a:p>
        </p:txBody>
      </p:sp>
    </p:spTree>
    <p:extLst>
      <p:ext uri="{BB962C8B-B14F-4D97-AF65-F5344CB8AC3E}">
        <p14:creationId xmlns:p14="http://schemas.microsoft.com/office/powerpoint/2010/main" val="32238385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1CB4745-6CB1-4312-AB5C-3745854957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412" y="1821115"/>
            <a:ext cx="8253175" cy="150127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F53941A-B459-4CED-B0CB-BA12BD487A54}"/>
              </a:ext>
            </a:extLst>
          </p:cNvPr>
          <p:cNvSpPr txBox="1"/>
          <p:nvPr/>
        </p:nvSpPr>
        <p:spPr>
          <a:xfrm>
            <a:off x="0" y="3322385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latin typeface="+mn-lt"/>
              </a:rPr>
              <a:t>Hiển thị danh sách sản phẩm</a:t>
            </a:r>
          </a:p>
        </p:txBody>
      </p:sp>
    </p:spTree>
    <p:extLst>
      <p:ext uri="{BB962C8B-B14F-4D97-AF65-F5344CB8AC3E}">
        <p14:creationId xmlns:p14="http://schemas.microsoft.com/office/powerpoint/2010/main" val="37765218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DAC6D5D-D01B-4251-A1F8-60717A19E8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9"/>
          <a:stretch/>
        </p:blipFill>
        <p:spPr>
          <a:xfrm>
            <a:off x="1911296" y="1741098"/>
            <a:ext cx="5321408" cy="166130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6249D61-01B3-4433-9054-36C014AD3E96}"/>
              </a:ext>
            </a:extLst>
          </p:cNvPr>
          <p:cNvSpPr txBox="1"/>
          <p:nvPr/>
        </p:nvSpPr>
        <p:spPr>
          <a:xfrm>
            <a:off x="0" y="3402402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latin typeface="+mn-lt"/>
              </a:rPr>
              <a:t>Danh mục quản lý Loại sản phẩm</a:t>
            </a:r>
          </a:p>
        </p:txBody>
      </p:sp>
    </p:spTree>
    <p:extLst>
      <p:ext uri="{BB962C8B-B14F-4D97-AF65-F5344CB8AC3E}">
        <p14:creationId xmlns:p14="http://schemas.microsoft.com/office/powerpoint/2010/main" val="24554315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3E2D374-289D-4FD9-813E-1D006CCA4C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7148" y="1817304"/>
            <a:ext cx="5349704" cy="150889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D6CFF4E-A16B-454C-AA69-DCC3CD5A4032}"/>
              </a:ext>
            </a:extLst>
          </p:cNvPr>
          <p:cNvSpPr txBox="1"/>
          <p:nvPr/>
        </p:nvSpPr>
        <p:spPr>
          <a:xfrm>
            <a:off x="0" y="3326195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latin typeface="+mn-lt"/>
              </a:rPr>
              <a:t>Thêm loại sản phẩm</a:t>
            </a:r>
          </a:p>
        </p:txBody>
      </p:sp>
    </p:spTree>
    <p:extLst>
      <p:ext uri="{BB962C8B-B14F-4D97-AF65-F5344CB8AC3E}">
        <p14:creationId xmlns:p14="http://schemas.microsoft.com/office/powerpoint/2010/main" val="12221972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B2F32AB-F478-4028-94B8-758E47D296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3338" y="1039997"/>
            <a:ext cx="5357324" cy="306350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E5EA546-6E5B-4A22-8DCC-DF318B45F680}"/>
              </a:ext>
            </a:extLst>
          </p:cNvPr>
          <p:cNvSpPr txBox="1"/>
          <p:nvPr/>
        </p:nvSpPr>
        <p:spPr>
          <a:xfrm>
            <a:off x="0" y="4103502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latin typeface="+mn-lt"/>
              </a:rPr>
              <a:t>Sửa loại sản phẩm</a:t>
            </a:r>
          </a:p>
        </p:txBody>
      </p:sp>
    </p:spTree>
    <p:extLst>
      <p:ext uri="{BB962C8B-B14F-4D97-AF65-F5344CB8AC3E}">
        <p14:creationId xmlns:p14="http://schemas.microsoft.com/office/powerpoint/2010/main" val="4164397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7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471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Nội dung:</a:t>
            </a:r>
            <a:endParaRPr b="1">
              <a:latin typeface="Calibri" panose="020F0502020204030204" pitchFamily="34" charset="0"/>
              <a:ea typeface="Cambria" panose="02040503050406030204" pitchFamily="18" charset="0"/>
              <a:cs typeface="Calibri" panose="020F0502020204030204" pitchFamily="34" charset="0"/>
            </a:endParaRPr>
          </a:p>
        </p:txBody>
      </p:sp>
      <p:sp>
        <p:nvSpPr>
          <p:cNvPr id="256" name="Google Shape;256;p37"/>
          <p:cNvSpPr txBox="1">
            <a:spLocks noGrp="1"/>
          </p:cNvSpPr>
          <p:nvPr>
            <p:ph type="body" idx="1"/>
          </p:nvPr>
        </p:nvSpPr>
        <p:spPr>
          <a:xfrm>
            <a:off x="713250" y="1272925"/>
            <a:ext cx="7717500" cy="32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SzPts val="1100"/>
              <a:buFont typeface="Montserrat Medium"/>
              <a:buChar char="●"/>
            </a:pPr>
            <a:r>
              <a:rPr lang="en-US" sz="2000">
                <a:solidFill>
                  <a:schemeClr val="dk1"/>
                </a:solidFill>
              </a:rPr>
              <a:t>Chức năng của hệ thống.</a:t>
            </a:r>
            <a:endParaRPr sz="2000"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 sz="2000">
                <a:solidFill>
                  <a:schemeClr val="dk1"/>
                </a:solidFill>
              </a:rPr>
              <a:t>Cấu trúc c</a:t>
            </a:r>
            <a:r>
              <a:rPr lang="vi-VN" sz="2000">
                <a:solidFill>
                  <a:schemeClr val="dk1"/>
                </a:solidFill>
              </a:rPr>
              <a:t>ơ</a:t>
            </a:r>
            <a:r>
              <a:rPr lang="en-US" sz="2000">
                <a:solidFill>
                  <a:schemeClr val="dk1"/>
                </a:solidFill>
              </a:rPr>
              <a:t> sở dữ liệu.</a:t>
            </a:r>
            <a:endParaRPr sz="2000"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 Medium"/>
              <a:buChar char="●"/>
            </a:pPr>
            <a:r>
              <a:rPr lang="en-US" sz="2000">
                <a:solidFill>
                  <a:schemeClr val="dk1"/>
                </a:solidFill>
              </a:rPr>
              <a:t>Thủ tục và hàm.</a:t>
            </a:r>
            <a:endParaRPr sz="2000"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 Medium"/>
              <a:buChar char="●"/>
            </a:pPr>
            <a:r>
              <a:rPr lang="en-US" sz="2000">
                <a:solidFill>
                  <a:schemeClr val="dk1"/>
                </a:solidFill>
              </a:rPr>
              <a:t>Hình ảnh demo hệ thống.</a:t>
            </a:r>
            <a:endParaRPr sz="200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71294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32E6E08-C4CF-488A-ABE2-2CD5491899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3338" y="959980"/>
            <a:ext cx="5357324" cy="322353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246C06A-FA37-4569-A9C9-912F3963A1EE}"/>
              </a:ext>
            </a:extLst>
          </p:cNvPr>
          <p:cNvSpPr txBox="1"/>
          <p:nvPr/>
        </p:nvSpPr>
        <p:spPr>
          <a:xfrm>
            <a:off x="0" y="4183519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latin typeface="+mn-lt"/>
              </a:rPr>
              <a:t>Xóa loại sản phẩm</a:t>
            </a:r>
          </a:p>
        </p:txBody>
      </p:sp>
    </p:spTree>
    <p:extLst>
      <p:ext uri="{BB962C8B-B14F-4D97-AF65-F5344CB8AC3E}">
        <p14:creationId xmlns:p14="http://schemas.microsoft.com/office/powerpoint/2010/main" val="39338323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6AB8EF8-07ED-4224-8DAD-6C098C8F30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3338" y="1981149"/>
            <a:ext cx="5357324" cy="118120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93B6103-AEA0-4008-97A0-61A282BDBD48}"/>
              </a:ext>
            </a:extLst>
          </p:cNvPr>
          <p:cNvSpPr txBox="1"/>
          <p:nvPr/>
        </p:nvSpPr>
        <p:spPr>
          <a:xfrm>
            <a:off x="0" y="3162351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latin typeface="+mn-lt"/>
              </a:rPr>
              <a:t>Hiển thị danh sách loại sản phẩm</a:t>
            </a:r>
          </a:p>
        </p:txBody>
      </p:sp>
    </p:spTree>
    <p:extLst>
      <p:ext uri="{BB962C8B-B14F-4D97-AF65-F5344CB8AC3E}">
        <p14:creationId xmlns:p14="http://schemas.microsoft.com/office/powerpoint/2010/main" val="6557744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A5DC5A0-14F9-4EFF-8FE8-B43A782A14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9764" y="1729667"/>
            <a:ext cx="3124471" cy="168416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B158EC6-ED3A-45F2-A401-B7A29C4799AC}"/>
              </a:ext>
            </a:extLst>
          </p:cNvPr>
          <p:cNvSpPr txBox="1"/>
          <p:nvPr/>
        </p:nvSpPr>
        <p:spPr>
          <a:xfrm>
            <a:off x="-1" y="3413833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latin typeface="+mn-lt"/>
              </a:rPr>
              <a:t>Danh mục quản lý Lô hàng</a:t>
            </a:r>
          </a:p>
        </p:txBody>
      </p:sp>
    </p:spTree>
    <p:extLst>
      <p:ext uri="{BB962C8B-B14F-4D97-AF65-F5344CB8AC3E}">
        <p14:creationId xmlns:p14="http://schemas.microsoft.com/office/powerpoint/2010/main" val="26899881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16E3CFA-BA3B-4123-87DF-10F4640166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3109" y="1573443"/>
            <a:ext cx="3017782" cy="199661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567946A-F4E7-4B4B-B81F-3E7DF94440B4}"/>
              </a:ext>
            </a:extLst>
          </p:cNvPr>
          <p:cNvSpPr txBox="1"/>
          <p:nvPr/>
        </p:nvSpPr>
        <p:spPr>
          <a:xfrm>
            <a:off x="0" y="3570056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latin typeface="+mn-lt"/>
              </a:rPr>
              <a:t>Thêm lô hàng</a:t>
            </a:r>
          </a:p>
        </p:txBody>
      </p:sp>
    </p:spTree>
    <p:extLst>
      <p:ext uri="{BB962C8B-B14F-4D97-AF65-F5344CB8AC3E}">
        <p14:creationId xmlns:p14="http://schemas.microsoft.com/office/powerpoint/2010/main" val="25333604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927E30D-4450-41F9-9825-12722B0462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3109" y="933308"/>
            <a:ext cx="3017782" cy="327688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8E2D68B-631F-40A7-AADD-E61F9D88A71A}"/>
              </a:ext>
            </a:extLst>
          </p:cNvPr>
          <p:cNvSpPr txBox="1"/>
          <p:nvPr/>
        </p:nvSpPr>
        <p:spPr>
          <a:xfrm>
            <a:off x="0" y="4210192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latin typeface="+mn-lt"/>
              </a:rPr>
              <a:t>Chỉnh sửa lô hàng</a:t>
            </a:r>
          </a:p>
        </p:txBody>
      </p:sp>
    </p:spTree>
    <p:extLst>
      <p:ext uri="{BB962C8B-B14F-4D97-AF65-F5344CB8AC3E}">
        <p14:creationId xmlns:p14="http://schemas.microsoft.com/office/powerpoint/2010/main" val="16326801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B8BD68D-19E0-4EAF-B379-19A529FF8A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3109" y="963790"/>
            <a:ext cx="3017782" cy="321591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C80FE5C-DF30-4AA8-9C5B-D695E1209A35}"/>
              </a:ext>
            </a:extLst>
          </p:cNvPr>
          <p:cNvSpPr txBox="1"/>
          <p:nvPr/>
        </p:nvSpPr>
        <p:spPr>
          <a:xfrm>
            <a:off x="0" y="4179709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latin typeface="+mn-lt"/>
              </a:rPr>
              <a:t>Xóa lô hàng</a:t>
            </a:r>
          </a:p>
        </p:txBody>
      </p:sp>
    </p:spTree>
    <p:extLst>
      <p:ext uri="{BB962C8B-B14F-4D97-AF65-F5344CB8AC3E}">
        <p14:creationId xmlns:p14="http://schemas.microsoft.com/office/powerpoint/2010/main" val="12348384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8AF7EAB-0897-4A80-BD70-E4BC3DBF82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5421" y="1855408"/>
            <a:ext cx="3673158" cy="143268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10CBA78-CD4F-4364-A4BF-C960658DFE53}"/>
              </a:ext>
            </a:extLst>
          </p:cNvPr>
          <p:cNvSpPr txBox="1"/>
          <p:nvPr/>
        </p:nvSpPr>
        <p:spPr>
          <a:xfrm>
            <a:off x="0" y="3288092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latin typeface="+mn-lt"/>
              </a:rPr>
              <a:t>Hiển thị danh sách lô hàng</a:t>
            </a:r>
          </a:p>
        </p:txBody>
      </p:sp>
    </p:spTree>
    <p:extLst>
      <p:ext uri="{BB962C8B-B14F-4D97-AF65-F5344CB8AC3E}">
        <p14:creationId xmlns:p14="http://schemas.microsoft.com/office/powerpoint/2010/main" val="39267230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8F8E6BE-DE2E-4A07-9B3B-4F635AC88A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895" y="1824925"/>
            <a:ext cx="8192210" cy="149364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ACEA137-38DF-4C54-9B73-431C63CC016B}"/>
              </a:ext>
            </a:extLst>
          </p:cNvPr>
          <p:cNvSpPr txBox="1"/>
          <p:nvPr/>
        </p:nvSpPr>
        <p:spPr>
          <a:xfrm>
            <a:off x="0" y="3318574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latin typeface="+mn-lt"/>
              </a:rPr>
              <a:t>Quản lý Lô </a:t>
            </a:r>
            <a:r>
              <a:rPr lang="en-US" b="1">
                <a:latin typeface="Calibri" panose="020F0502020204030204" pitchFamily="34" charset="0"/>
                <a:cs typeface="Calibri" panose="020F0502020204030204" pitchFamily="34" charset="0"/>
              </a:rPr>
              <a:t>hàng</a:t>
            </a:r>
            <a:r>
              <a:rPr lang="en-US" b="1"/>
              <a:t> </a:t>
            </a:r>
            <a:r>
              <a:rPr lang="en-US" b="1">
                <a:latin typeface="+mn-lt"/>
              </a:rPr>
              <a:t>Sản phẩm</a:t>
            </a:r>
          </a:p>
        </p:txBody>
      </p:sp>
    </p:spTree>
    <p:extLst>
      <p:ext uri="{BB962C8B-B14F-4D97-AF65-F5344CB8AC3E}">
        <p14:creationId xmlns:p14="http://schemas.microsoft.com/office/powerpoint/2010/main" val="35798532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25F8CAC-7CC0-4507-B9E5-35BEBEA2F9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042" y="572272"/>
            <a:ext cx="7825915" cy="399895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A744E6C-A856-4F52-B632-7457E7A4ABDA}"/>
              </a:ext>
            </a:extLst>
          </p:cNvPr>
          <p:cNvSpPr txBox="1"/>
          <p:nvPr/>
        </p:nvSpPr>
        <p:spPr>
          <a:xfrm>
            <a:off x="-1" y="4571228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latin typeface="+mn-lt"/>
              </a:rPr>
              <a:t>Thêm sản phẩm cho lô hàng</a:t>
            </a:r>
          </a:p>
        </p:txBody>
      </p:sp>
    </p:spTree>
    <p:extLst>
      <p:ext uri="{BB962C8B-B14F-4D97-AF65-F5344CB8AC3E}">
        <p14:creationId xmlns:p14="http://schemas.microsoft.com/office/powerpoint/2010/main" val="18043319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A6A21EA-DE62-4DF7-BBA9-04F5FCC5DC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3871" y="1459133"/>
            <a:ext cx="4816257" cy="222523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AA05B7F-D1F0-4B6D-938B-E93B327EF03F}"/>
              </a:ext>
            </a:extLst>
          </p:cNvPr>
          <p:cNvSpPr txBox="1"/>
          <p:nvPr/>
        </p:nvSpPr>
        <p:spPr>
          <a:xfrm>
            <a:off x="0" y="3684366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latin typeface="Calibri" panose="020F0502020204030204" pitchFamily="34" charset="0"/>
                <a:cs typeface="Calibri" panose="020F0502020204030204" pitchFamily="34" charset="0"/>
              </a:rPr>
              <a:t>Xóa Lô hàng sản phẩm</a:t>
            </a:r>
          </a:p>
        </p:txBody>
      </p:sp>
    </p:spTree>
    <p:extLst>
      <p:ext uri="{BB962C8B-B14F-4D97-AF65-F5344CB8AC3E}">
        <p14:creationId xmlns:p14="http://schemas.microsoft.com/office/powerpoint/2010/main" val="1009707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2"/>
          <p:cNvSpPr txBox="1">
            <a:spLocks noGrp="1"/>
          </p:cNvSpPr>
          <p:nvPr>
            <p:ph type="title"/>
          </p:nvPr>
        </p:nvSpPr>
        <p:spPr>
          <a:xfrm>
            <a:off x="0" y="2571750"/>
            <a:ext cx="9144000" cy="64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3500" b="1">
                <a:latin typeface="Calibri" panose="020F0502020204030204" pitchFamily="34" charset="0"/>
                <a:cs typeface="Calibri" panose="020F0502020204030204" pitchFamily="34" charset="0"/>
              </a:rPr>
              <a:t>CHỨC NĂNG CỦA HỆ THỐNG</a:t>
            </a:r>
          </a:p>
        </p:txBody>
      </p:sp>
      <p:sp>
        <p:nvSpPr>
          <p:cNvPr id="298" name="Google Shape;298;p42"/>
          <p:cNvSpPr txBox="1">
            <a:spLocks noGrp="1"/>
          </p:cNvSpPr>
          <p:nvPr>
            <p:ph type="title" idx="2"/>
          </p:nvPr>
        </p:nvSpPr>
        <p:spPr>
          <a:xfrm>
            <a:off x="3746550" y="1478925"/>
            <a:ext cx="1650900" cy="97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770416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5712AE4-8B1D-40AE-BAE6-1DD8260CDD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8164" y="2064976"/>
            <a:ext cx="4747671" cy="101354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BC817DA-B6B1-4028-9ABA-E51BACA2BABC}"/>
              </a:ext>
            </a:extLst>
          </p:cNvPr>
          <p:cNvSpPr txBox="1"/>
          <p:nvPr/>
        </p:nvSpPr>
        <p:spPr>
          <a:xfrm>
            <a:off x="-1" y="3078524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latin typeface="Calibri" panose="020F0502020204030204" pitchFamily="34" charset="0"/>
                <a:cs typeface="Calibri" panose="020F0502020204030204" pitchFamily="34" charset="0"/>
              </a:rPr>
              <a:t>Hiển thị danh sách lô hàng sản phẩm</a:t>
            </a:r>
          </a:p>
        </p:txBody>
      </p:sp>
    </p:spTree>
    <p:extLst>
      <p:ext uri="{BB962C8B-B14F-4D97-AF65-F5344CB8AC3E}">
        <p14:creationId xmlns:p14="http://schemas.microsoft.com/office/powerpoint/2010/main" val="12634880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851;p72">
            <a:extLst>
              <a:ext uri="{FF2B5EF4-FFF2-40B4-BE49-F238E27FC236}">
                <a16:creationId xmlns:a16="http://schemas.microsoft.com/office/drawing/2014/main" id="{ECA542F7-A837-44EF-98D5-65912355AEC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04059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Calibri" panose="020F0502020204030204" pitchFamily="34" charset="0"/>
                <a:cs typeface="Calibri" panose="020F0502020204030204" pitchFamily="34" charset="0"/>
              </a:rPr>
              <a:t>Đ</a:t>
            </a:r>
            <a:r>
              <a:rPr lang="vi-VN" b="1">
                <a:latin typeface="Calibri" panose="020F0502020204030204" pitchFamily="34" charset="0"/>
                <a:cs typeface="Calibri" panose="020F0502020204030204" pitchFamily="34" charset="0"/>
              </a:rPr>
              <a:t>ư</a:t>
            </a:r>
            <a:r>
              <a:rPr lang="en-US" b="1">
                <a:latin typeface="Calibri" panose="020F0502020204030204" pitchFamily="34" charset="0"/>
                <a:cs typeface="Calibri" panose="020F0502020204030204" pitchFamily="34" charset="0"/>
              </a:rPr>
              <a:t>ờng dẫn Github đến Source Code đồ án</a:t>
            </a:r>
            <a:endParaRPr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EDBE34-EDCD-4567-A728-A3525FC5A70D}"/>
              </a:ext>
            </a:extLst>
          </p:cNvPr>
          <p:cNvSpPr txBox="1"/>
          <p:nvPr/>
        </p:nvSpPr>
        <p:spPr>
          <a:xfrm>
            <a:off x="624242" y="1375317"/>
            <a:ext cx="72185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hlinkClick r:id="rId2"/>
              </a:rPr>
              <a:t>ngovinhhung2001/project.qtdlieu (github.com)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5934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Google Shape;823;p70"/>
          <p:cNvSpPr txBox="1">
            <a:spLocks noGrp="1"/>
          </p:cNvSpPr>
          <p:nvPr>
            <p:ph type="title"/>
          </p:nvPr>
        </p:nvSpPr>
        <p:spPr>
          <a:xfrm>
            <a:off x="2832900" y="1343897"/>
            <a:ext cx="3478200" cy="92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Vidaloka" panose="020B0604020202020204" charset="0"/>
              </a:rPr>
              <a:t>Thanks</a:t>
            </a:r>
            <a:endParaRPr>
              <a:latin typeface="Vidaloka" panose="020B0604020202020204" charset="0"/>
            </a:endParaRPr>
          </a:p>
        </p:txBody>
      </p:sp>
      <p:grpSp>
        <p:nvGrpSpPr>
          <p:cNvPr id="825" name="Google Shape;825;p70"/>
          <p:cNvGrpSpPr/>
          <p:nvPr/>
        </p:nvGrpSpPr>
        <p:grpSpPr>
          <a:xfrm>
            <a:off x="4961882" y="2876803"/>
            <a:ext cx="458723" cy="458684"/>
            <a:chOff x="1379798" y="1723250"/>
            <a:chExt cx="397887" cy="397887"/>
          </a:xfrm>
        </p:grpSpPr>
        <p:sp>
          <p:nvSpPr>
            <p:cNvPr id="826" name="Google Shape;826;p70"/>
            <p:cNvSpPr/>
            <p:nvPr/>
          </p:nvSpPr>
          <p:spPr>
            <a:xfrm>
              <a:off x="1462169" y="1793977"/>
              <a:ext cx="23354" cy="23312"/>
            </a:xfrm>
            <a:custGeom>
              <a:avLst/>
              <a:gdLst/>
              <a:ahLst/>
              <a:cxnLst/>
              <a:rect l="l" t="t" r="r" b="b"/>
              <a:pathLst>
                <a:path w="1119" h="1117" extrusionOk="0">
                  <a:moveTo>
                    <a:pt x="559" y="1"/>
                  </a:moveTo>
                  <a:cubicBezTo>
                    <a:pt x="251" y="1"/>
                    <a:pt x="0" y="250"/>
                    <a:pt x="0" y="558"/>
                  </a:cubicBezTo>
                  <a:cubicBezTo>
                    <a:pt x="0" y="866"/>
                    <a:pt x="251" y="1117"/>
                    <a:pt x="559" y="1117"/>
                  </a:cubicBezTo>
                  <a:cubicBezTo>
                    <a:pt x="867" y="1117"/>
                    <a:pt x="1118" y="866"/>
                    <a:pt x="1118" y="558"/>
                  </a:cubicBezTo>
                  <a:cubicBezTo>
                    <a:pt x="1118" y="250"/>
                    <a:pt x="867" y="1"/>
                    <a:pt x="5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70"/>
            <p:cNvSpPr/>
            <p:nvPr/>
          </p:nvSpPr>
          <p:spPr>
            <a:xfrm>
              <a:off x="1379798" y="1723250"/>
              <a:ext cx="397887" cy="397887"/>
            </a:xfrm>
            <a:custGeom>
              <a:avLst/>
              <a:gdLst/>
              <a:ahLst/>
              <a:cxnLst/>
              <a:rect l="l" t="t" r="r" b="b"/>
              <a:pathLst>
                <a:path w="19065" h="19065" extrusionOk="0">
                  <a:moveTo>
                    <a:pt x="4506" y="2271"/>
                  </a:moveTo>
                  <a:cubicBezTo>
                    <a:pt x="5429" y="2271"/>
                    <a:pt x="6181" y="3023"/>
                    <a:pt x="6181" y="3947"/>
                  </a:cubicBezTo>
                  <a:cubicBezTo>
                    <a:pt x="6181" y="4872"/>
                    <a:pt x="5429" y="5622"/>
                    <a:pt x="4506" y="5622"/>
                  </a:cubicBezTo>
                  <a:cubicBezTo>
                    <a:pt x="3583" y="5622"/>
                    <a:pt x="2831" y="4872"/>
                    <a:pt x="2831" y="3947"/>
                  </a:cubicBezTo>
                  <a:cubicBezTo>
                    <a:pt x="2831" y="3023"/>
                    <a:pt x="3583" y="2271"/>
                    <a:pt x="4506" y="2271"/>
                  </a:cubicBezTo>
                  <a:close/>
                  <a:moveTo>
                    <a:pt x="5622" y="6740"/>
                  </a:moveTo>
                  <a:cubicBezTo>
                    <a:pt x="5932" y="6740"/>
                    <a:pt x="6181" y="6989"/>
                    <a:pt x="6181" y="7299"/>
                  </a:cubicBezTo>
                  <a:lnTo>
                    <a:pt x="6181" y="16234"/>
                  </a:lnTo>
                  <a:cubicBezTo>
                    <a:pt x="6181" y="16544"/>
                    <a:pt x="5932" y="16793"/>
                    <a:pt x="5622" y="16793"/>
                  </a:cubicBezTo>
                  <a:lnTo>
                    <a:pt x="3388" y="16793"/>
                  </a:lnTo>
                  <a:cubicBezTo>
                    <a:pt x="3080" y="16793"/>
                    <a:pt x="2831" y="16544"/>
                    <a:pt x="2831" y="16234"/>
                  </a:cubicBezTo>
                  <a:lnTo>
                    <a:pt x="2831" y="7299"/>
                  </a:lnTo>
                  <a:cubicBezTo>
                    <a:pt x="2831" y="6989"/>
                    <a:pt x="3080" y="6740"/>
                    <a:pt x="3388" y="6740"/>
                  </a:cubicBezTo>
                  <a:close/>
                  <a:moveTo>
                    <a:pt x="12596" y="6721"/>
                  </a:moveTo>
                  <a:cubicBezTo>
                    <a:pt x="12811" y="6721"/>
                    <a:pt x="13027" y="6739"/>
                    <a:pt x="13241" y="6774"/>
                  </a:cubicBezTo>
                  <a:cubicBezTo>
                    <a:pt x="15058" y="7069"/>
                    <a:pt x="16235" y="8557"/>
                    <a:pt x="16235" y="10223"/>
                  </a:cubicBezTo>
                  <a:lnTo>
                    <a:pt x="16235" y="16234"/>
                  </a:lnTo>
                  <a:cubicBezTo>
                    <a:pt x="16235" y="16544"/>
                    <a:pt x="15985" y="16793"/>
                    <a:pt x="15676" y="16793"/>
                  </a:cubicBezTo>
                  <a:lnTo>
                    <a:pt x="13441" y="16793"/>
                  </a:lnTo>
                  <a:cubicBezTo>
                    <a:pt x="13133" y="16793"/>
                    <a:pt x="12884" y="16544"/>
                    <a:pt x="12884" y="16234"/>
                  </a:cubicBezTo>
                  <a:lnTo>
                    <a:pt x="12884" y="11209"/>
                  </a:lnTo>
                  <a:cubicBezTo>
                    <a:pt x="12884" y="10593"/>
                    <a:pt x="12382" y="10091"/>
                    <a:pt x="11766" y="10091"/>
                  </a:cubicBezTo>
                  <a:cubicBezTo>
                    <a:pt x="11150" y="10091"/>
                    <a:pt x="10650" y="10593"/>
                    <a:pt x="10650" y="11209"/>
                  </a:cubicBezTo>
                  <a:lnTo>
                    <a:pt x="10650" y="16234"/>
                  </a:lnTo>
                  <a:cubicBezTo>
                    <a:pt x="10650" y="16544"/>
                    <a:pt x="10399" y="16793"/>
                    <a:pt x="10091" y="16793"/>
                  </a:cubicBezTo>
                  <a:lnTo>
                    <a:pt x="7857" y="16793"/>
                  </a:lnTo>
                  <a:cubicBezTo>
                    <a:pt x="7547" y="16793"/>
                    <a:pt x="7298" y="16544"/>
                    <a:pt x="7298" y="16234"/>
                  </a:cubicBezTo>
                  <a:lnTo>
                    <a:pt x="7298" y="7299"/>
                  </a:lnTo>
                  <a:cubicBezTo>
                    <a:pt x="7298" y="6989"/>
                    <a:pt x="7547" y="6740"/>
                    <a:pt x="7857" y="6740"/>
                  </a:cubicBezTo>
                  <a:lnTo>
                    <a:pt x="10091" y="6740"/>
                  </a:lnTo>
                  <a:cubicBezTo>
                    <a:pt x="10377" y="6740"/>
                    <a:pt x="10613" y="6956"/>
                    <a:pt x="10644" y="7234"/>
                  </a:cubicBezTo>
                  <a:cubicBezTo>
                    <a:pt x="11219" y="6901"/>
                    <a:pt x="11901" y="6721"/>
                    <a:pt x="12596" y="6721"/>
                  </a:cubicBezTo>
                  <a:close/>
                  <a:moveTo>
                    <a:pt x="2831" y="0"/>
                  </a:moveTo>
                  <a:cubicBezTo>
                    <a:pt x="1290" y="0"/>
                    <a:pt x="0" y="1290"/>
                    <a:pt x="0" y="2831"/>
                  </a:cubicBezTo>
                  <a:lnTo>
                    <a:pt x="0" y="16234"/>
                  </a:lnTo>
                  <a:cubicBezTo>
                    <a:pt x="0" y="17775"/>
                    <a:pt x="1290" y="19065"/>
                    <a:pt x="2831" y="19065"/>
                  </a:cubicBezTo>
                  <a:lnTo>
                    <a:pt x="16235" y="19065"/>
                  </a:lnTo>
                  <a:cubicBezTo>
                    <a:pt x="17774" y="19065"/>
                    <a:pt x="19065" y="17775"/>
                    <a:pt x="19065" y="16234"/>
                  </a:cubicBezTo>
                  <a:lnTo>
                    <a:pt x="19065" y="2831"/>
                  </a:lnTo>
                  <a:cubicBezTo>
                    <a:pt x="19065" y="1290"/>
                    <a:pt x="17774" y="0"/>
                    <a:pt x="162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70"/>
            <p:cNvSpPr/>
            <p:nvPr/>
          </p:nvSpPr>
          <p:spPr>
            <a:xfrm>
              <a:off x="1555413" y="1886846"/>
              <a:ext cx="139912" cy="163558"/>
            </a:xfrm>
            <a:custGeom>
              <a:avLst/>
              <a:gdLst/>
              <a:ahLst/>
              <a:cxnLst/>
              <a:rect l="l" t="t" r="r" b="b"/>
              <a:pathLst>
                <a:path w="6704" h="7837" extrusionOk="0">
                  <a:moveTo>
                    <a:pt x="4182" y="0"/>
                  </a:moveTo>
                  <a:cubicBezTo>
                    <a:pt x="3474" y="0"/>
                    <a:pt x="2782" y="261"/>
                    <a:pt x="2332" y="711"/>
                  </a:cubicBezTo>
                  <a:cubicBezTo>
                    <a:pt x="2108" y="935"/>
                    <a:pt x="1938" y="1142"/>
                    <a:pt x="1686" y="1142"/>
                  </a:cubicBezTo>
                  <a:cubicBezTo>
                    <a:pt x="1618" y="1142"/>
                    <a:pt x="1544" y="1127"/>
                    <a:pt x="1462" y="1093"/>
                  </a:cubicBezTo>
                  <a:cubicBezTo>
                    <a:pt x="1253" y="1006"/>
                    <a:pt x="1117" y="803"/>
                    <a:pt x="1117" y="576"/>
                  </a:cubicBezTo>
                  <a:lnTo>
                    <a:pt x="1117" y="17"/>
                  </a:lnTo>
                  <a:lnTo>
                    <a:pt x="1" y="17"/>
                  </a:lnTo>
                  <a:lnTo>
                    <a:pt x="1" y="7836"/>
                  </a:lnTo>
                  <a:lnTo>
                    <a:pt x="1117" y="7836"/>
                  </a:lnTo>
                  <a:lnTo>
                    <a:pt x="1117" y="3370"/>
                  </a:lnTo>
                  <a:cubicBezTo>
                    <a:pt x="1117" y="2137"/>
                    <a:pt x="2120" y="1135"/>
                    <a:pt x="3351" y="1135"/>
                  </a:cubicBezTo>
                  <a:cubicBezTo>
                    <a:pt x="4584" y="1135"/>
                    <a:pt x="5585" y="2137"/>
                    <a:pt x="5585" y="3370"/>
                  </a:cubicBezTo>
                  <a:lnTo>
                    <a:pt x="5585" y="7836"/>
                  </a:lnTo>
                  <a:lnTo>
                    <a:pt x="6703" y="7836"/>
                  </a:lnTo>
                  <a:lnTo>
                    <a:pt x="6703" y="2384"/>
                  </a:lnTo>
                  <a:cubicBezTo>
                    <a:pt x="6703" y="1266"/>
                    <a:pt x="5932" y="245"/>
                    <a:pt x="4648" y="38"/>
                  </a:cubicBezTo>
                  <a:cubicBezTo>
                    <a:pt x="4493" y="13"/>
                    <a:pt x="4337" y="0"/>
                    <a:pt x="41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70"/>
            <p:cNvSpPr/>
            <p:nvPr/>
          </p:nvSpPr>
          <p:spPr>
            <a:xfrm>
              <a:off x="1462169" y="1887200"/>
              <a:ext cx="23354" cy="163203"/>
            </a:xfrm>
            <a:custGeom>
              <a:avLst/>
              <a:gdLst/>
              <a:ahLst/>
              <a:cxnLst/>
              <a:rect l="l" t="t" r="r" b="b"/>
              <a:pathLst>
                <a:path w="1119" h="7820" extrusionOk="0">
                  <a:moveTo>
                    <a:pt x="0" y="0"/>
                  </a:moveTo>
                  <a:lnTo>
                    <a:pt x="0" y="7819"/>
                  </a:lnTo>
                  <a:lnTo>
                    <a:pt x="1118" y="7819"/>
                  </a:lnTo>
                  <a:lnTo>
                    <a:pt x="1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0" name="Google Shape;830;p70"/>
          <p:cNvGrpSpPr/>
          <p:nvPr/>
        </p:nvGrpSpPr>
        <p:grpSpPr>
          <a:xfrm>
            <a:off x="3721699" y="2876803"/>
            <a:ext cx="458747" cy="458684"/>
            <a:chOff x="266768" y="1721375"/>
            <a:chExt cx="397907" cy="397887"/>
          </a:xfrm>
        </p:grpSpPr>
        <p:sp>
          <p:nvSpPr>
            <p:cNvPr id="831" name="Google Shape;831;p70"/>
            <p:cNvSpPr/>
            <p:nvPr/>
          </p:nvSpPr>
          <p:spPr>
            <a:xfrm>
              <a:off x="454843" y="1791037"/>
              <a:ext cx="136218" cy="328222"/>
            </a:xfrm>
            <a:custGeom>
              <a:avLst/>
              <a:gdLst/>
              <a:ahLst/>
              <a:cxnLst/>
              <a:rect l="l" t="t" r="r" b="b"/>
              <a:pathLst>
                <a:path w="6527" h="15727" extrusionOk="0">
                  <a:moveTo>
                    <a:pt x="4957" y="1"/>
                  </a:moveTo>
                  <a:cubicBezTo>
                    <a:pt x="4645" y="1"/>
                    <a:pt x="4336" y="24"/>
                    <a:pt x="4028" y="69"/>
                  </a:cubicBezTo>
                  <a:cubicBezTo>
                    <a:pt x="2588" y="280"/>
                    <a:pt x="1700" y="890"/>
                    <a:pt x="1675" y="2250"/>
                  </a:cubicBezTo>
                  <a:lnTo>
                    <a:pt x="1675" y="5040"/>
                  </a:lnTo>
                  <a:cubicBezTo>
                    <a:pt x="1675" y="5348"/>
                    <a:pt x="1426" y="5599"/>
                    <a:pt x="1118" y="5599"/>
                  </a:cubicBezTo>
                  <a:lnTo>
                    <a:pt x="0" y="5599"/>
                  </a:lnTo>
                  <a:lnTo>
                    <a:pt x="0" y="6715"/>
                  </a:lnTo>
                  <a:lnTo>
                    <a:pt x="1118" y="6715"/>
                  </a:lnTo>
                  <a:cubicBezTo>
                    <a:pt x="1426" y="6715"/>
                    <a:pt x="1675" y="6965"/>
                    <a:pt x="1675" y="7274"/>
                  </a:cubicBezTo>
                  <a:lnTo>
                    <a:pt x="1675" y="15727"/>
                  </a:lnTo>
                  <a:lnTo>
                    <a:pt x="3352" y="15727"/>
                  </a:lnTo>
                  <a:lnTo>
                    <a:pt x="3352" y="7274"/>
                  </a:lnTo>
                  <a:cubicBezTo>
                    <a:pt x="3352" y="6965"/>
                    <a:pt x="3602" y="6715"/>
                    <a:pt x="3910" y="6715"/>
                  </a:cubicBezTo>
                  <a:lnTo>
                    <a:pt x="5709" y="6715"/>
                  </a:lnTo>
                  <a:lnTo>
                    <a:pt x="5987" y="5599"/>
                  </a:lnTo>
                  <a:lnTo>
                    <a:pt x="3910" y="5599"/>
                  </a:lnTo>
                  <a:cubicBezTo>
                    <a:pt x="3602" y="5599"/>
                    <a:pt x="3352" y="5348"/>
                    <a:pt x="3352" y="5040"/>
                  </a:cubicBezTo>
                  <a:lnTo>
                    <a:pt x="3352" y="3253"/>
                  </a:lnTo>
                  <a:cubicBezTo>
                    <a:pt x="3352" y="2316"/>
                    <a:pt x="3942" y="1677"/>
                    <a:pt x="4968" y="1504"/>
                  </a:cubicBezTo>
                  <a:cubicBezTo>
                    <a:pt x="5157" y="1473"/>
                    <a:pt x="5339" y="1460"/>
                    <a:pt x="5511" y="1460"/>
                  </a:cubicBezTo>
                  <a:cubicBezTo>
                    <a:pt x="5810" y="1460"/>
                    <a:pt x="6082" y="1498"/>
                    <a:pt x="6324" y="1546"/>
                  </a:cubicBezTo>
                  <a:lnTo>
                    <a:pt x="6526" y="182"/>
                  </a:lnTo>
                  <a:cubicBezTo>
                    <a:pt x="5988" y="62"/>
                    <a:pt x="5468" y="1"/>
                    <a:pt x="49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70"/>
            <p:cNvSpPr/>
            <p:nvPr/>
          </p:nvSpPr>
          <p:spPr>
            <a:xfrm>
              <a:off x="266768" y="1721375"/>
              <a:ext cx="397907" cy="397887"/>
            </a:xfrm>
            <a:custGeom>
              <a:avLst/>
              <a:gdLst/>
              <a:ahLst/>
              <a:cxnLst/>
              <a:rect l="l" t="t" r="r" b="b"/>
              <a:pathLst>
                <a:path w="19066" h="19065" extrusionOk="0">
                  <a:moveTo>
                    <a:pt x="2794" y="0"/>
                  </a:moveTo>
                  <a:cubicBezTo>
                    <a:pt x="1255" y="0"/>
                    <a:pt x="1" y="1253"/>
                    <a:pt x="1" y="2793"/>
                  </a:cubicBezTo>
                  <a:lnTo>
                    <a:pt x="1" y="16271"/>
                  </a:lnTo>
                  <a:cubicBezTo>
                    <a:pt x="1" y="17812"/>
                    <a:pt x="1255" y="19065"/>
                    <a:pt x="2794" y="19065"/>
                  </a:cubicBezTo>
                  <a:lnTo>
                    <a:pt x="9571" y="19065"/>
                  </a:lnTo>
                  <a:lnTo>
                    <a:pt x="9571" y="11171"/>
                  </a:lnTo>
                  <a:lnTo>
                    <a:pt x="8453" y="11171"/>
                  </a:lnTo>
                  <a:cubicBezTo>
                    <a:pt x="8145" y="11171"/>
                    <a:pt x="7896" y="10920"/>
                    <a:pt x="7896" y="10612"/>
                  </a:cubicBezTo>
                  <a:lnTo>
                    <a:pt x="7896" y="8378"/>
                  </a:lnTo>
                  <a:cubicBezTo>
                    <a:pt x="7896" y="8070"/>
                    <a:pt x="8145" y="7819"/>
                    <a:pt x="8453" y="7819"/>
                  </a:cubicBezTo>
                  <a:lnTo>
                    <a:pt x="9571" y="7819"/>
                  </a:lnTo>
                  <a:lnTo>
                    <a:pt x="9571" y="5836"/>
                  </a:lnTo>
                  <a:cubicBezTo>
                    <a:pt x="9571" y="3710"/>
                    <a:pt x="10741" y="2615"/>
                    <a:pt x="12878" y="2302"/>
                  </a:cubicBezTo>
                  <a:cubicBezTo>
                    <a:pt x="13231" y="2249"/>
                    <a:pt x="13591" y="2223"/>
                    <a:pt x="13956" y="2223"/>
                  </a:cubicBezTo>
                  <a:cubicBezTo>
                    <a:pt x="14725" y="2223"/>
                    <a:pt x="15517" y="2339"/>
                    <a:pt x="16318" y="2567"/>
                  </a:cubicBezTo>
                  <a:cubicBezTo>
                    <a:pt x="16589" y="2643"/>
                    <a:pt x="16759" y="2908"/>
                    <a:pt x="16718" y="3186"/>
                  </a:cubicBezTo>
                  <a:lnTo>
                    <a:pt x="16352" y="5650"/>
                  </a:lnTo>
                  <a:cubicBezTo>
                    <a:pt x="16329" y="5806"/>
                    <a:pt x="16240" y="5944"/>
                    <a:pt x="16111" y="6031"/>
                  </a:cubicBezTo>
                  <a:cubicBezTo>
                    <a:pt x="16006" y="6102"/>
                    <a:pt x="15912" y="6127"/>
                    <a:pt x="15818" y="6127"/>
                  </a:cubicBezTo>
                  <a:cubicBezTo>
                    <a:pt x="15717" y="6127"/>
                    <a:pt x="15614" y="6098"/>
                    <a:pt x="15494" y="6068"/>
                  </a:cubicBezTo>
                  <a:cubicBezTo>
                    <a:pt x="15202" y="5995"/>
                    <a:pt x="14879" y="5914"/>
                    <a:pt x="14527" y="5914"/>
                  </a:cubicBezTo>
                  <a:cubicBezTo>
                    <a:pt x="14409" y="5914"/>
                    <a:pt x="14289" y="5923"/>
                    <a:pt x="14165" y="5944"/>
                  </a:cubicBezTo>
                  <a:cubicBezTo>
                    <a:pt x="13534" y="6050"/>
                    <a:pt x="13481" y="6333"/>
                    <a:pt x="13481" y="6590"/>
                  </a:cubicBezTo>
                  <a:lnTo>
                    <a:pt x="13481" y="7819"/>
                  </a:lnTo>
                  <a:lnTo>
                    <a:pt x="15715" y="7819"/>
                  </a:lnTo>
                  <a:cubicBezTo>
                    <a:pt x="15887" y="7819"/>
                    <a:pt x="16048" y="7899"/>
                    <a:pt x="16154" y="8035"/>
                  </a:cubicBezTo>
                  <a:cubicBezTo>
                    <a:pt x="16260" y="8169"/>
                    <a:pt x="16297" y="8346"/>
                    <a:pt x="16256" y="8513"/>
                  </a:cubicBezTo>
                  <a:lnTo>
                    <a:pt x="15697" y="10747"/>
                  </a:lnTo>
                  <a:cubicBezTo>
                    <a:pt x="15635" y="10996"/>
                    <a:pt x="15412" y="11170"/>
                    <a:pt x="15156" y="11170"/>
                  </a:cubicBezTo>
                  <a:lnTo>
                    <a:pt x="13481" y="11170"/>
                  </a:lnTo>
                  <a:lnTo>
                    <a:pt x="13481" y="19065"/>
                  </a:lnTo>
                  <a:lnTo>
                    <a:pt x="16272" y="19065"/>
                  </a:lnTo>
                  <a:cubicBezTo>
                    <a:pt x="17813" y="19065"/>
                    <a:pt x="19066" y="17810"/>
                    <a:pt x="19066" y="16271"/>
                  </a:cubicBezTo>
                  <a:lnTo>
                    <a:pt x="19066" y="2793"/>
                  </a:lnTo>
                  <a:cubicBezTo>
                    <a:pt x="19066" y="1253"/>
                    <a:pt x="17813" y="0"/>
                    <a:pt x="16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3" name="Google Shape;833;p70"/>
          <p:cNvGrpSpPr/>
          <p:nvPr/>
        </p:nvGrpSpPr>
        <p:grpSpPr>
          <a:xfrm>
            <a:off x="4350135" y="2876803"/>
            <a:ext cx="458699" cy="458684"/>
            <a:chOff x="864491" y="1723250"/>
            <a:chExt cx="397866" cy="397887"/>
          </a:xfrm>
        </p:grpSpPr>
        <p:sp>
          <p:nvSpPr>
            <p:cNvPr id="834" name="Google Shape;834;p70"/>
            <p:cNvSpPr/>
            <p:nvPr/>
          </p:nvSpPr>
          <p:spPr>
            <a:xfrm>
              <a:off x="935197" y="1793977"/>
              <a:ext cx="256451" cy="256430"/>
            </a:xfrm>
            <a:custGeom>
              <a:avLst/>
              <a:gdLst/>
              <a:ahLst/>
              <a:cxnLst/>
              <a:rect l="l" t="t" r="r" b="b"/>
              <a:pathLst>
                <a:path w="12288" h="12287" extrusionOk="0">
                  <a:moveTo>
                    <a:pt x="10053" y="1117"/>
                  </a:moveTo>
                  <a:cubicBezTo>
                    <a:pt x="10669" y="1117"/>
                    <a:pt x="11171" y="1617"/>
                    <a:pt x="11171" y="2233"/>
                  </a:cubicBezTo>
                  <a:cubicBezTo>
                    <a:pt x="11170" y="2850"/>
                    <a:pt x="10669" y="3351"/>
                    <a:pt x="10053" y="3351"/>
                  </a:cubicBezTo>
                  <a:cubicBezTo>
                    <a:pt x="9438" y="3351"/>
                    <a:pt x="8937" y="2850"/>
                    <a:pt x="8937" y="2233"/>
                  </a:cubicBezTo>
                  <a:cubicBezTo>
                    <a:pt x="8937" y="1617"/>
                    <a:pt x="9438" y="1117"/>
                    <a:pt x="10053" y="1117"/>
                  </a:cubicBezTo>
                  <a:close/>
                  <a:moveTo>
                    <a:pt x="6144" y="2233"/>
                  </a:moveTo>
                  <a:cubicBezTo>
                    <a:pt x="8300" y="2233"/>
                    <a:pt x="10053" y="3988"/>
                    <a:pt x="10053" y="6144"/>
                  </a:cubicBezTo>
                  <a:cubicBezTo>
                    <a:pt x="10053" y="8299"/>
                    <a:pt x="8300" y="10054"/>
                    <a:pt x="6144" y="10054"/>
                  </a:cubicBezTo>
                  <a:cubicBezTo>
                    <a:pt x="3989" y="10054"/>
                    <a:pt x="2234" y="8299"/>
                    <a:pt x="2234" y="6144"/>
                  </a:cubicBezTo>
                  <a:cubicBezTo>
                    <a:pt x="2234" y="3988"/>
                    <a:pt x="3987" y="2233"/>
                    <a:pt x="6144" y="2233"/>
                  </a:cubicBezTo>
                  <a:close/>
                  <a:moveTo>
                    <a:pt x="1675" y="1"/>
                  </a:moveTo>
                  <a:cubicBezTo>
                    <a:pt x="752" y="1"/>
                    <a:pt x="0" y="751"/>
                    <a:pt x="0" y="1676"/>
                  </a:cubicBezTo>
                  <a:lnTo>
                    <a:pt x="0" y="10611"/>
                  </a:lnTo>
                  <a:cubicBezTo>
                    <a:pt x="0" y="11536"/>
                    <a:pt x="752" y="12286"/>
                    <a:pt x="1675" y="12286"/>
                  </a:cubicBezTo>
                  <a:lnTo>
                    <a:pt x="10612" y="12286"/>
                  </a:lnTo>
                  <a:cubicBezTo>
                    <a:pt x="11536" y="12286"/>
                    <a:pt x="12288" y="11536"/>
                    <a:pt x="12288" y="10611"/>
                  </a:cubicBezTo>
                  <a:lnTo>
                    <a:pt x="12288" y="1676"/>
                  </a:lnTo>
                  <a:cubicBezTo>
                    <a:pt x="12288" y="752"/>
                    <a:pt x="11536" y="1"/>
                    <a:pt x="106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70"/>
            <p:cNvSpPr/>
            <p:nvPr/>
          </p:nvSpPr>
          <p:spPr>
            <a:xfrm>
              <a:off x="1005109" y="1863910"/>
              <a:ext cx="116622" cy="116559"/>
            </a:xfrm>
            <a:custGeom>
              <a:avLst/>
              <a:gdLst/>
              <a:ahLst/>
              <a:cxnLst/>
              <a:rect l="l" t="t" r="r" b="b"/>
              <a:pathLst>
                <a:path w="5588" h="5585" extrusionOk="0">
                  <a:moveTo>
                    <a:pt x="2794" y="0"/>
                  </a:moveTo>
                  <a:cubicBezTo>
                    <a:pt x="1255" y="0"/>
                    <a:pt x="1" y="1252"/>
                    <a:pt x="1" y="2793"/>
                  </a:cubicBezTo>
                  <a:cubicBezTo>
                    <a:pt x="1" y="4332"/>
                    <a:pt x="1255" y="5585"/>
                    <a:pt x="2794" y="5585"/>
                  </a:cubicBezTo>
                  <a:cubicBezTo>
                    <a:pt x="4333" y="5585"/>
                    <a:pt x="5587" y="4332"/>
                    <a:pt x="5587" y="2793"/>
                  </a:cubicBezTo>
                  <a:cubicBezTo>
                    <a:pt x="5587" y="1252"/>
                    <a:pt x="4333" y="0"/>
                    <a:pt x="27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70"/>
            <p:cNvSpPr/>
            <p:nvPr/>
          </p:nvSpPr>
          <p:spPr>
            <a:xfrm>
              <a:off x="864491" y="1723250"/>
              <a:ext cx="397866" cy="397887"/>
            </a:xfrm>
            <a:custGeom>
              <a:avLst/>
              <a:gdLst/>
              <a:ahLst/>
              <a:cxnLst/>
              <a:rect l="l" t="t" r="r" b="b"/>
              <a:pathLst>
                <a:path w="19064" h="19065" extrusionOk="0">
                  <a:moveTo>
                    <a:pt x="14000" y="2271"/>
                  </a:moveTo>
                  <a:cubicBezTo>
                    <a:pt x="15539" y="2271"/>
                    <a:pt x="16794" y="3524"/>
                    <a:pt x="16794" y="5065"/>
                  </a:cubicBezTo>
                  <a:lnTo>
                    <a:pt x="16794" y="14000"/>
                  </a:lnTo>
                  <a:cubicBezTo>
                    <a:pt x="16794" y="15541"/>
                    <a:pt x="15539" y="16793"/>
                    <a:pt x="14000" y="16793"/>
                  </a:cubicBezTo>
                  <a:lnTo>
                    <a:pt x="5063" y="16793"/>
                  </a:lnTo>
                  <a:cubicBezTo>
                    <a:pt x="3524" y="16793"/>
                    <a:pt x="2272" y="15541"/>
                    <a:pt x="2272" y="14000"/>
                  </a:cubicBezTo>
                  <a:lnTo>
                    <a:pt x="2272" y="5065"/>
                  </a:lnTo>
                  <a:cubicBezTo>
                    <a:pt x="2272" y="3524"/>
                    <a:pt x="3524" y="2271"/>
                    <a:pt x="5063" y="2271"/>
                  </a:cubicBezTo>
                  <a:close/>
                  <a:moveTo>
                    <a:pt x="2829" y="0"/>
                  </a:moveTo>
                  <a:cubicBezTo>
                    <a:pt x="1290" y="0"/>
                    <a:pt x="0" y="1290"/>
                    <a:pt x="0" y="2831"/>
                  </a:cubicBezTo>
                  <a:lnTo>
                    <a:pt x="0" y="16234"/>
                  </a:lnTo>
                  <a:cubicBezTo>
                    <a:pt x="0" y="17775"/>
                    <a:pt x="1290" y="19065"/>
                    <a:pt x="2829" y="19065"/>
                  </a:cubicBezTo>
                  <a:lnTo>
                    <a:pt x="16235" y="19065"/>
                  </a:lnTo>
                  <a:cubicBezTo>
                    <a:pt x="17774" y="19065"/>
                    <a:pt x="19063" y="17775"/>
                    <a:pt x="19063" y="16234"/>
                  </a:cubicBezTo>
                  <a:lnTo>
                    <a:pt x="19063" y="2831"/>
                  </a:lnTo>
                  <a:cubicBezTo>
                    <a:pt x="19063" y="1290"/>
                    <a:pt x="17774" y="0"/>
                    <a:pt x="162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p68"/>
          <p:cNvSpPr txBox="1">
            <a:spLocks noGrp="1"/>
          </p:cNvSpPr>
          <p:nvPr>
            <p:ph type="subTitle" idx="1"/>
          </p:nvPr>
        </p:nvSpPr>
        <p:spPr>
          <a:xfrm>
            <a:off x="307200" y="1127250"/>
            <a:ext cx="3957600" cy="288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Merriweather"/>
              <a:buChar char="●"/>
            </a:pPr>
            <a:r>
              <a:rPr lang="en-US"/>
              <a:t>Thêm sản phẩm</a:t>
            </a:r>
            <a:endParaRPr/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Font typeface="Merriweather"/>
              <a:buChar char="●"/>
            </a:pPr>
            <a:r>
              <a:rPr lang="en-US"/>
              <a:t>Sửa sản phẩm</a:t>
            </a:r>
            <a:endParaRPr/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Font typeface="Merriweather"/>
              <a:buChar char="●"/>
            </a:pPr>
            <a:r>
              <a:rPr lang="en-US"/>
              <a:t>Xóa sản phẩm</a:t>
            </a:r>
            <a:endParaRPr/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Font typeface="Merriweather"/>
              <a:buChar char="●"/>
            </a:pPr>
            <a:r>
              <a:rPr lang="en-US"/>
              <a:t>Thêm loại sản phẩm</a:t>
            </a:r>
            <a:endParaRPr/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Font typeface="Merriweather"/>
              <a:buChar char="●"/>
            </a:pPr>
            <a:r>
              <a:rPr lang="en-US"/>
              <a:t>Sửa loại sản phẩm</a:t>
            </a:r>
            <a:endParaRPr/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Font typeface="Merriweather"/>
              <a:buChar char="●"/>
            </a:pPr>
            <a:r>
              <a:rPr lang="en-US"/>
              <a:t>Xóa loại sản phẩm</a:t>
            </a:r>
            <a:endParaRPr/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Font typeface="Merriweather"/>
              <a:buChar char="●"/>
            </a:pPr>
            <a:r>
              <a:rPr lang="en-US"/>
              <a:t>Liệt kê danh sách loại sản phẩm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E15E55B-2F0C-439B-ADDD-41FA93C99258}"/>
              </a:ext>
            </a:extLst>
          </p:cNvPr>
          <p:cNvCxnSpPr>
            <a:cxnSpLocks/>
          </p:cNvCxnSpPr>
          <p:nvPr/>
        </p:nvCxnSpPr>
        <p:spPr>
          <a:xfrm>
            <a:off x="4571992" y="1063083"/>
            <a:ext cx="8" cy="34643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Google Shape;807;p68">
            <a:extLst>
              <a:ext uri="{FF2B5EF4-FFF2-40B4-BE49-F238E27FC236}">
                <a16:creationId xmlns:a16="http://schemas.microsoft.com/office/drawing/2014/main" id="{6A54C8F2-ADD1-4754-AA3F-64D97EB2CBC6}"/>
              </a:ext>
            </a:extLst>
          </p:cNvPr>
          <p:cNvSpPr txBox="1">
            <a:spLocks/>
          </p:cNvSpPr>
          <p:nvPr/>
        </p:nvSpPr>
        <p:spPr>
          <a:xfrm>
            <a:off x="-16" y="452866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daloka"/>
              <a:buNone/>
              <a:defRPr sz="30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pPr algn="ctr"/>
            <a:r>
              <a:rPr lang="en-US" b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DANH SÁCH CHỨC NĂNG CỦA HỆ THỐNG</a:t>
            </a:r>
            <a:endParaRPr lang="vi-VN" b="1">
              <a:latin typeface="Calibri" panose="020F0502020204030204" pitchFamily="34" charset="0"/>
              <a:ea typeface="Cambria" panose="02040503050406030204" pitchFamily="18" charset="0"/>
              <a:cs typeface="Calibri" panose="020F0502020204030204" pitchFamily="34" charset="0"/>
            </a:endParaRPr>
          </a:p>
        </p:txBody>
      </p:sp>
      <p:sp>
        <p:nvSpPr>
          <p:cNvPr id="12" name="Google Shape;806;p68">
            <a:extLst>
              <a:ext uri="{FF2B5EF4-FFF2-40B4-BE49-F238E27FC236}">
                <a16:creationId xmlns:a16="http://schemas.microsoft.com/office/drawing/2014/main" id="{386240FC-4B7B-4D4A-AC7A-AB30303C883B}"/>
              </a:ext>
            </a:extLst>
          </p:cNvPr>
          <p:cNvSpPr txBox="1">
            <a:spLocks/>
          </p:cNvSpPr>
          <p:nvPr/>
        </p:nvSpPr>
        <p:spPr>
          <a:xfrm>
            <a:off x="4879200" y="1127250"/>
            <a:ext cx="3957600" cy="28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3810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-317500" algn="l">
              <a:spcBef>
                <a:spcPts val="1000"/>
              </a:spcBef>
              <a:buFont typeface="Merriweather"/>
              <a:buChar char="●"/>
            </a:pPr>
            <a:r>
              <a:rPr lang="en-US"/>
              <a:t>Thêm lô hàng</a:t>
            </a:r>
          </a:p>
          <a:p>
            <a:pPr indent="-317500" algn="l">
              <a:spcBef>
                <a:spcPts val="1000"/>
              </a:spcBef>
              <a:buFont typeface="Merriweather"/>
              <a:buChar char="●"/>
            </a:pPr>
            <a:r>
              <a:rPr lang="en-US"/>
              <a:t>Sửa lô hàng</a:t>
            </a:r>
          </a:p>
          <a:p>
            <a:pPr indent="-317500" algn="l">
              <a:spcBef>
                <a:spcPts val="1000"/>
              </a:spcBef>
              <a:buFont typeface="Merriweather"/>
              <a:buChar char="●"/>
            </a:pPr>
            <a:r>
              <a:rPr lang="en-US"/>
              <a:t>Xóa lô hàng</a:t>
            </a:r>
          </a:p>
          <a:p>
            <a:pPr indent="-317500" algn="l">
              <a:spcBef>
                <a:spcPts val="1000"/>
              </a:spcBef>
              <a:buFont typeface="Merriweather"/>
              <a:buChar char="●"/>
            </a:pPr>
            <a:r>
              <a:rPr lang="en-US"/>
              <a:t>Thêm sản phẩm cho lô hàng</a:t>
            </a:r>
          </a:p>
          <a:p>
            <a:pPr indent="-317500" algn="l">
              <a:spcBef>
                <a:spcPts val="1000"/>
              </a:spcBef>
              <a:buFont typeface="Merriweather"/>
              <a:buChar char="●"/>
            </a:pPr>
            <a:r>
              <a:rPr lang="en-US"/>
              <a:t>Xóa sản phẩm cho lô hàng</a:t>
            </a:r>
          </a:p>
          <a:p>
            <a:pPr indent="-317500" algn="l">
              <a:spcBef>
                <a:spcPts val="1000"/>
              </a:spcBef>
              <a:buFont typeface="Merriweather"/>
              <a:buChar char="●"/>
            </a:pPr>
            <a:r>
              <a:rPr lang="en-US"/>
              <a:t>Liệt kê danh sách sản phẩm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8D02598-F058-4A06-9F4B-169D43892265}"/>
              </a:ext>
            </a:extLst>
          </p:cNvPr>
          <p:cNvSpPr txBox="1"/>
          <p:nvPr/>
        </p:nvSpPr>
        <p:spPr>
          <a:xfrm>
            <a:off x="0" y="4219618"/>
            <a:ext cx="45719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>
                <a:latin typeface="Calibri" panose="020F0502020204030204" pitchFamily="34" charset="0"/>
                <a:cs typeface="Calibri" panose="020F0502020204030204" pitchFamily="34" charset="0"/>
              </a:rPr>
              <a:t>Ngô Vĩnh H</a:t>
            </a:r>
            <a:r>
              <a:rPr lang="vi-VN" i="1">
                <a:latin typeface="Calibri" panose="020F0502020204030204" pitchFamily="34" charset="0"/>
                <a:cs typeface="Calibri" panose="020F0502020204030204" pitchFamily="34" charset="0"/>
              </a:rPr>
              <a:t>ư</a:t>
            </a:r>
            <a:r>
              <a:rPr lang="en-US" i="1">
                <a:latin typeface="Calibri" panose="020F0502020204030204" pitchFamily="34" charset="0"/>
                <a:cs typeface="Calibri" panose="020F0502020204030204" pitchFamily="34" charset="0"/>
              </a:rPr>
              <a:t>ng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A42CDCB-59B1-49ED-ABCB-E69103670315}"/>
              </a:ext>
            </a:extLst>
          </p:cNvPr>
          <p:cNvSpPr txBox="1"/>
          <p:nvPr/>
        </p:nvSpPr>
        <p:spPr>
          <a:xfrm>
            <a:off x="4571992" y="4219617"/>
            <a:ext cx="45719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>
                <a:latin typeface="Calibri" panose="020F0502020204030204" pitchFamily="34" charset="0"/>
                <a:cs typeface="Calibri" panose="020F0502020204030204" pitchFamily="34" charset="0"/>
              </a:rPr>
              <a:t>Lê Hoàng Dũng</a:t>
            </a:r>
          </a:p>
        </p:txBody>
      </p:sp>
    </p:spTree>
    <p:extLst>
      <p:ext uri="{BB962C8B-B14F-4D97-AF65-F5344CB8AC3E}">
        <p14:creationId xmlns:p14="http://schemas.microsoft.com/office/powerpoint/2010/main" val="42762275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48"/>
          <p:cNvSpPr txBox="1">
            <a:spLocks noGrp="1"/>
          </p:cNvSpPr>
          <p:nvPr>
            <p:ph type="title"/>
          </p:nvPr>
        </p:nvSpPr>
        <p:spPr>
          <a:xfrm>
            <a:off x="4956100" y="2467375"/>
            <a:ext cx="3548563" cy="97463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vi-VN" b="1">
                <a:latin typeface="Calibri" panose="020F0502020204030204" pitchFamily="34" charset="0"/>
                <a:cs typeface="Calibri" panose="020F0502020204030204" pitchFamily="34" charset="0"/>
              </a:rPr>
              <a:t>CẤU TRÚC </a:t>
            </a:r>
            <a:br>
              <a:rPr lang="vi-VN" b="1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vi-VN" b="1">
                <a:latin typeface="Calibri" panose="020F0502020204030204" pitchFamily="34" charset="0"/>
                <a:cs typeface="Calibri" panose="020F0502020204030204" pitchFamily="34" charset="0"/>
              </a:rPr>
              <a:t>CƠ SỞ DỮ LIỆU</a:t>
            </a:r>
          </a:p>
        </p:txBody>
      </p:sp>
      <p:sp>
        <p:nvSpPr>
          <p:cNvPr id="373" name="Google Shape;373;p48"/>
          <p:cNvSpPr txBox="1">
            <a:spLocks noGrp="1"/>
          </p:cNvSpPr>
          <p:nvPr>
            <p:ph type="title" idx="2"/>
          </p:nvPr>
        </p:nvSpPr>
        <p:spPr>
          <a:xfrm>
            <a:off x="4956100" y="1402325"/>
            <a:ext cx="1650900" cy="97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pic>
        <p:nvPicPr>
          <p:cNvPr id="375" name="Google Shape;375;p48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291401" y="1485562"/>
            <a:ext cx="2896500" cy="2172375"/>
          </a:xfrm>
          <a:prstGeom prst="rect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pic>
    </p:spTree>
    <p:extLst>
      <p:ext uri="{BB962C8B-B14F-4D97-AF65-F5344CB8AC3E}">
        <p14:creationId xmlns:p14="http://schemas.microsoft.com/office/powerpoint/2010/main" val="20727459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ECE077F-EBA0-437A-96D2-85A45049F5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6858521"/>
              </p:ext>
            </p:extLst>
          </p:nvPr>
        </p:nvGraphicFramePr>
        <p:xfrm>
          <a:off x="1291474" y="3269337"/>
          <a:ext cx="2195137" cy="951556"/>
        </p:xfrm>
        <a:graphic>
          <a:graphicData uri="http://schemas.openxmlformats.org/drawingml/2006/table">
            <a:tbl>
              <a:tblPr firstRow="1" bandRow="1">
                <a:tableStyleId>{58F8169E-D115-4445-A438-463189A77B9B}</a:tableStyleId>
              </a:tblPr>
              <a:tblGrid>
                <a:gridCol w="2195137">
                  <a:extLst>
                    <a:ext uri="{9D8B030D-6E8A-4147-A177-3AD203B41FA5}">
                      <a16:colId xmlns:a16="http://schemas.microsoft.com/office/drawing/2014/main" val="1437170778"/>
                    </a:ext>
                  </a:extLst>
                </a:gridCol>
              </a:tblGrid>
              <a:tr h="250516"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Sản phẩm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5993435"/>
                  </a:ext>
                </a:extLst>
              </a:tr>
              <a:tr h="250516">
                <a:tc>
                  <a:txBody>
                    <a:bodyPr/>
                    <a:lstStyle/>
                    <a:p>
                      <a:pPr marL="268288" marR="0" lvl="0" indent="-88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000" b="0" u="none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ma_sanpham</a:t>
                      </a:r>
                      <a:r>
                        <a:rPr lang="en-US" sz="1000" u="none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:  </a:t>
                      </a:r>
                      <a:r>
                        <a:rPr lang="en-US" sz="1000" b="0" u="none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int(1</a:t>
                      </a:r>
                      <a:r>
                        <a:rPr lang="vi-VN" sz="1000" b="0" u="none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r>
                        <a:rPr lang="en-US" sz="1000" b="0" u="none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)</a:t>
                      </a:r>
                      <a:endParaRPr lang="en-US" sz="1000" u="sng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268288" indent="-88900" algn="l">
                        <a:buFontTx/>
                        <a:buChar char="-"/>
                      </a:pPr>
                      <a:r>
                        <a:rPr lang="en-US" sz="10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ten_sanpham:  varchar(50)</a:t>
                      </a:r>
                    </a:p>
                    <a:p>
                      <a:pPr marL="268288" indent="-88900" algn="l">
                        <a:buFontTx/>
                        <a:buChar char="-"/>
                      </a:pPr>
                      <a:r>
                        <a:rPr lang="en-US" sz="10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donvi_sanpham:  varchar(10)</a:t>
                      </a:r>
                    </a:p>
                    <a:p>
                      <a:pPr marL="268288" indent="-88900" algn="l">
                        <a:buFontTx/>
                        <a:buChar char="-"/>
                      </a:pPr>
                      <a:r>
                        <a:rPr lang="en-US" sz="10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mota_sanpham:  varchar(100)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6152160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2938749-853A-4BF2-9F13-C9401D7160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8685686"/>
              </p:ext>
            </p:extLst>
          </p:nvPr>
        </p:nvGraphicFramePr>
        <p:xfrm>
          <a:off x="1291474" y="1300589"/>
          <a:ext cx="2195141" cy="799156"/>
        </p:xfrm>
        <a:graphic>
          <a:graphicData uri="http://schemas.openxmlformats.org/drawingml/2006/table">
            <a:tbl>
              <a:tblPr firstRow="1" bandRow="1">
                <a:tableStyleId>{58F8169E-D115-4445-A438-463189A77B9B}</a:tableStyleId>
              </a:tblPr>
              <a:tblGrid>
                <a:gridCol w="2195141">
                  <a:extLst>
                    <a:ext uri="{9D8B030D-6E8A-4147-A177-3AD203B41FA5}">
                      <a16:colId xmlns:a16="http://schemas.microsoft.com/office/drawing/2014/main" val="1437170778"/>
                    </a:ext>
                  </a:extLst>
                </a:gridCol>
              </a:tblGrid>
              <a:tr h="250516"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Loại sản phẩm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5993435"/>
                  </a:ext>
                </a:extLst>
              </a:tr>
              <a:tr h="250516">
                <a:tc>
                  <a:txBody>
                    <a:bodyPr/>
                    <a:lstStyle/>
                    <a:p>
                      <a:pPr marL="268288" marR="0" lvl="0" indent="-825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000" b="0" u="none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ma_loaisanpham</a:t>
                      </a:r>
                      <a:r>
                        <a:rPr lang="en-US" sz="1000" u="none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:  </a:t>
                      </a:r>
                      <a:r>
                        <a:rPr lang="en-US" sz="1000" b="0" u="none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int(10)</a:t>
                      </a:r>
                      <a:endParaRPr lang="en-US" sz="1000" u="sng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268288" marR="0" lvl="0" indent="-825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0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ten_loaisanpham:  varchar(50)</a:t>
                      </a:r>
                    </a:p>
                    <a:p>
                      <a:pPr marL="268288" indent="-82550" algn="l">
                        <a:buFontTx/>
                        <a:buChar char="-"/>
                      </a:pPr>
                      <a:r>
                        <a:rPr lang="en-US" sz="10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mota_loaisanpham:  varchar(100)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6152160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6551434F-8BE6-4251-A23E-16D40DE77A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4970787"/>
              </p:ext>
            </p:extLst>
          </p:nvPr>
        </p:nvGraphicFramePr>
        <p:xfrm>
          <a:off x="6148033" y="3421737"/>
          <a:ext cx="1583473" cy="646756"/>
        </p:xfrm>
        <a:graphic>
          <a:graphicData uri="http://schemas.openxmlformats.org/drawingml/2006/table">
            <a:tbl>
              <a:tblPr firstRow="1" bandRow="1">
                <a:tableStyleId>{58F8169E-D115-4445-A438-463189A77B9B}</a:tableStyleId>
              </a:tblPr>
              <a:tblGrid>
                <a:gridCol w="1583473">
                  <a:extLst>
                    <a:ext uri="{9D8B030D-6E8A-4147-A177-3AD203B41FA5}">
                      <a16:colId xmlns:a16="http://schemas.microsoft.com/office/drawing/2014/main" val="1437170778"/>
                    </a:ext>
                  </a:extLst>
                </a:gridCol>
              </a:tblGrid>
              <a:tr h="250516"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Lô hàng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5993435"/>
                  </a:ext>
                </a:extLst>
              </a:tr>
              <a:tr h="250516">
                <a:tc>
                  <a:txBody>
                    <a:bodyPr/>
                    <a:lstStyle/>
                    <a:p>
                      <a:pPr marL="268288" indent="-90488" algn="l">
                        <a:buFontTx/>
                        <a:buChar char="-"/>
                      </a:pPr>
                      <a:r>
                        <a:rPr lang="en-US" sz="1000" b="0" u="none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ma_lohang:  int(10)</a:t>
                      </a:r>
                    </a:p>
                    <a:p>
                      <a:pPr marL="268288" indent="-90488" algn="l">
                        <a:buFontTx/>
                        <a:buChar char="-"/>
                      </a:pPr>
                      <a:r>
                        <a:rPr lang="en-US" sz="10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ngay_nhapvao:  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6152160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EB48743A-4A1B-4A13-8726-1FFC7EA0CD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2554997"/>
              </p:ext>
            </p:extLst>
          </p:nvPr>
        </p:nvGraphicFramePr>
        <p:xfrm>
          <a:off x="4099927" y="2376359"/>
          <a:ext cx="1583473" cy="646756"/>
        </p:xfrm>
        <a:graphic>
          <a:graphicData uri="http://schemas.openxmlformats.org/drawingml/2006/table">
            <a:tbl>
              <a:tblPr firstRow="1" bandRow="1">
                <a:tableStyleId>{58F8169E-D115-4445-A438-463189A77B9B}</a:tableStyleId>
              </a:tblPr>
              <a:tblGrid>
                <a:gridCol w="1583473">
                  <a:extLst>
                    <a:ext uri="{9D8B030D-6E8A-4147-A177-3AD203B41FA5}">
                      <a16:colId xmlns:a16="http://schemas.microsoft.com/office/drawing/2014/main" val="1437170778"/>
                    </a:ext>
                  </a:extLst>
                </a:gridCol>
              </a:tblGrid>
              <a:tr h="250516"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Lô hàng – Sản phẩm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5993435"/>
                  </a:ext>
                </a:extLst>
              </a:tr>
              <a:tr h="250516">
                <a:tc>
                  <a:txBody>
                    <a:bodyPr/>
                    <a:lstStyle/>
                    <a:p>
                      <a:pPr marL="88900" indent="-88900" algn="l">
                        <a:buFontTx/>
                        <a:buChar char="-"/>
                      </a:pPr>
                      <a:r>
                        <a:rPr lang="en-US" sz="10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gia_nhapvao:  int(10)</a:t>
                      </a:r>
                    </a:p>
                    <a:p>
                      <a:pPr marL="88900" indent="-88900" algn="l">
                        <a:buFontTx/>
                        <a:buChar char="-"/>
                      </a:pPr>
                      <a:r>
                        <a:rPr lang="en-US" sz="10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so_luong:  int(10)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6152160"/>
                  </a:ext>
                </a:extLst>
              </a:tr>
            </a:tbl>
          </a:graphicData>
        </a:graphic>
      </p:graphicFrame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13B4E1-31F5-4EDE-BF98-C6B9ADCDBB0F}"/>
              </a:ext>
            </a:extLst>
          </p:cNvPr>
          <p:cNvCxnSpPr>
            <a:cxnSpLocks/>
            <a:stCxn id="6" idx="0"/>
            <a:endCxn id="9" idx="2"/>
          </p:cNvCxnSpPr>
          <p:nvPr/>
        </p:nvCxnSpPr>
        <p:spPr>
          <a:xfrm flipV="1">
            <a:off x="2389042" y="2099745"/>
            <a:ext cx="2" cy="1169592"/>
          </a:xfrm>
          <a:prstGeom prst="line">
            <a:avLst/>
          </a:prstGeom>
          <a:ln w="12700"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66167C9-C063-48F9-969D-570AB56DA18A}"/>
              </a:ext>
            </a:extLst>
          </p:cNvPr>
          <p:cNvSpPr txBox="1"/>
          <p:nvPr/>
        </p:nvSpPr>
        <p:spPr>
          <a:xfrm>
            <a:off x="2452089" y="3022011"/>
            <a:ext cx="3786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>
                <a:latin typeface="Calibri" panose="020F0502020204030204" pitchFamily="34" charset="0"/>
                <a:cs typeface="Calibri" panose="020F0502020204030204" pitchFamily="34" charset="0"/>
              </a:rPr>
              <a:t>1..*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1290F12-623C-4C18-841B-CB5133F5F117}"/>
              </a:ext>
            </a:extLst>
          </p:cNvPr>
          <p:cNvSpPr txBox="1"/>
          <p:nvPr/>
        </p:nvSpPr>
        <p:spPr>
          <a:xfrm>
            <a:off x="2446910" y="2099745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4D97D94-0DC1-4BD6-ADB6-0117561FD8F0}"/>
              </a:ext>
            </a:extLst>
          </p:cNvPr>
          <p:cNvCxnSpPr>
            <a:cxnSpLocks/>
            <a:stCxn id="6" idx="3"/>
            <a:endCxn id="10" idx="1"/>
          </p:cNvCxnSpPr>
          <p:nvPr/>
        </p:nvCxnSpPr>
        <p:spPr>
          <a:xfrm>
            <a:off x="3486611" y="3745115"/>
            <a:ext cx="2661422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F72664F-07E1-48B9-9B48-C03FA8034EE1}"/>
              </a:ext>
            </a:extLst>
          </p:cNvPr>
          <p:cNvSpPr txBox="1"/>
          <p:nvPr/>
        </p:nvSpPr>
        <p:spPr>
          <a:xfrm>
            <a:off x="3419922" y="3560388"/>
            <a:ext cx="3786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>
                <a:latin typeface="Calibri" panose="020F0502020204030204" pitchFamily="34" charset="0"/>
                <a:cs typeface="Calibri" panose="020F0502020204030204" pitchFamily="34" charset="0"/>
              </a:rPr>
              <a:t>1..*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A135DE2-EDC4-47C1-962D-6B725D0DE5C5}"/>
              </a:ext>
            </a:extLst>
          </p:cNvPr>
          <p:cNvSpPr txBox="1"/>
          <p:nvPr/>
        </p:nvSpPr>
        <p:spPr>
          <a:xfrm>
            <a:off x="5849321" y="3562083"/>
            <a:ext cx="3786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>
                <a:latin typeface="Calibri" panose="020F0502020204030204" pitchFamily="34" charset="0"/>
                <a:cs typeface="Calibri" panose="020F0502020204030204" pitchFamily="34" charset="0"/>
              </a:rPr>
              <a:t>1..*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1B26FD4-E9D8-4974-943B-2FE2CF6A4AAF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4891663" y="3023115"/>
            <a:ext cx="0" cy="722000"/>
          </a:xfrm>
          <a:prstGeom prst="line">
            <a:avLst/>
          </a:prstGeom>
          <a:ln w="12700">
            <a:solidFill>
              <a:schemeClr val="accent1">
                <a:shade val="95000"/>
                <a:satMod val="10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2D9049D7-582C-4022-8FC7-030A93A0DC07}"/>
              </a:ext>
            </a:extLst>
          </p:cNvPr>
          <p:cNvSpPr txBox="1"/>
          <p:nvPr/>
        </p:nvSpPr>
        <p:spPr>
          <a:xfrm>
            <a:off x="0" y="387527"/>
            <a:ext cx="9144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>
                <a:latin typeface="Calibri" panose="020F0502020204030204" pitchFamily="34" charset="0"/>
                <a:cs typeface="Calibri" panose="020F0502020204030204" pitchFamily="34" charset="0"/>
              </a:rPr>
              <a:t>SƠ ĐỒ LỚP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A9B0ED-4C3E-4314-9572-98189E2E50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7896" y="3581564"/>
            <a:ext cx="133815" cy="133815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AC95CEC6-7339-47BB-A767-B79D22E159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7896" y="1604939"/>
            <a:ext cx="133815" cy="133815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C4F94A96-5F1B-4EC4-87EF-3CE35B46B5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4722" y="3737676"/>
            <a:ext cx="133815" cy="133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123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2"/>
          <p:cNvSpPr txBox="1">
            <a:spLocks noGrp="1"/>
          </p:cNvSpPr>
          <p:nvPr>
            <p:ph type="title"/>
          </p:nvPr>
        </p:nvSpPr>
        <p:spPr>
          <a:xfrm>
            <a:off x="0" y="2571750"/>
            <a:ext cx="9144000" cy="64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3500" b="1">
                <a:latin typeface="Calibri" panose="020F0502020204030204" pitchFamily="34" charset="0"/>
                <a:cs typeface="Calibri" panose="020F0502020204030204" pitchFamily="34" charset="0"/>
              </a:rPr>
              <a:t>THỦ TỤC VÀ HÀM</a:t>
            </a:r>
          </a:p>
        </p:txBody>
      </p:sp>
      <p:sp>
        <p:nvSpPr>
          <p:cNvPr id="298" name="Google Shape;298;p42"/>
          <p:cNvSpPr txBox="1">
            <a:spLocks noGrp="1"/>
          </p:cNvSpPr>
          <p:nvPr>
            <p:ph type="title" idx="2"/>
          </p:nvPr>
        </p:nvSpPr>
        <p:spPr>
          <a:xfrm>
            <a:off x="3746550" y="1478925"/>
            <a:ext cx="1650900" cy="97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474601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p72"/>
          <p:cNvSpPr txBox="1">
            <a:spLocks noGrp="1"/>
          </p:cNvSpPr>
          <p:nvPr>
            <p:ph type="subTitle" idx="2"/>
          </p:nvPr>
        </p:nvSpPr>
        <p:spPr>
          <a:xfrm>
            <a:off x="489724" y="1017725"/>
            <a:ext cx="8164551" cy="34501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200">
                <a:solidFill>
                  <a:schemeClr val="hlink"/>
                </a:solidFill>
                <a:uFill>
                  <a:noFill/>
                </a:uFill>
              </a:rPr>
              <a:t>them_sanpham(IN ten char(50), IN donvi char(10), IN mota char(100), IN ma_loai int(10))</a:t>
            </a:r>
          </a:p>
          <a:p>
            <a:pPr lvl="0" indent="-330200">
              <a:buSzPts val="1600"/>
            </a:pPr>
            <a:r>
              <a:rPr lang="en-US" sz="1200">
                <a:solidFill>
                  <a:schemeClr val="hlink"/>
                </a:solidFill>
                <a:uFill>
                  <a:noFill/>
                </a:uFill>
              </a:rPr>
              <a:t>sua_sanpham(IN ma int(10), IN ten char(50), IN donvi char(10), IN mota char(100), IN ma_loai int(10))</a:t>
            </a:r>
          </a:p>
          <a:p>
            <a:pPr lvl="0" indent="-330200">
              <a:buSzPts val="1600"/>
            </a:pPr>
            <a:r>
              <a:rPr lang="en-US" sz="1200">
                <a:solidFill>
                  <a:schemeClr val="hlink"/>
                </a:solidFill>
                <a:uFill>
                  <a:noFill/>
                </a:uFill>
              </a:rPr>
              <a:t>xoa_sanpham(IN ma int(10))</a:t>
            </a:r>
          </a:p>
          <a:p>
            <a:pPr indent="-330200">
              <a:buSzPts val="1600"/>
            </a:pPr>
            <a:r>
              <a:rPr lang="it-IT" sz="1200">
                <a:solidFill>
                  <a:schemeClr val="hlink"/>
                </a:solidFill>
                <a:uFill>
                  <a:noFill/>
                </a:uFill>
              </a:rPr>
              <a:t>them_loaisanpham(IN ten_loai char(50), IN mota_loai char(100))</a:t>
            </a:r>
            <a:endParaRPr lang="en-US" sz="1200">
              <a:solidFill>
                <a:schemeClr val="hlink"/>
              </a:solidFill>
              <a:uFill>
                <a:noFill/>
              </a:u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200">
                <a:solidFill>
                  <a:schemeClr val="hlink"/>
                </a:solidFill>
                <a:uFill>
                  <a:noFill/>
                </a:uFill>
              </a:rPr>
              <a:t>sua_loaisanpham(IN ma_loai int(10), IN ten_loai char(50), IN mota_loai char(100))</a:t>
            </a:r>
            <a:endParaRPr sz="1200"/>
          </a:p>
          <a:p>
            <a:pPr lvl="0" indent="-330200">
              <a:buSzPts val="1600"/>
            </a:pPr>
            <a:r>
              <a:rPr lang="en-US" sz="1200">
                <a:solidFill>
                  <a:schemeClr val="hlink"/>
                </a:solidFill>
                <a:uFill>
                  <a:noFill/>
                </a:uFill>
              </a:rPr>
              <a:t>xoa_loaisanpham(IN ma_loai int(10))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200">
                <a:solidFill>
                  <a:schemeClr val="hlink"/>
                </a:solidFill>
                <a:uFill>
                  <a:noFill/>
                </a:uFill>
              </a:rPr>
              <a:t>them_lohang(IN ngay date)</a:t>
            </a:r>
            <a:endParaRPr sz="12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200">
                <a:solidFill>
                  <a:schemeClr val="hlink"/>
                </a:solidFill>
                <a:uFill>
                  <a:noFill/>
                </a:uFill>
              </a:rPr>
              <a:t>sua_lohang(IN ma_lo int(10), IN ngay date)</a:t>
            </a:r>
            <a:endParaRPr sz="1200"/>
          </a:p>
          <a:p>
            <a:pPr lvl="0" indent="-317500"/>
            <a:r>
              <a:rPr lang="en-US" sz="1200">
                <a:solidFill>
                  <a:schemeClr val="hlink"/>
                </a:solidFill>
                <a:uFill>
                  <a:noFill/>
                </a:uFill>
              </a:rPr>
              <a:t>xoa_lohang (IN ma_lo int(10))</a:t>
            </a:r>
            <a:endParaRPr lang="en-US" sz="1200"/>
          </a:p>
          <a:p>
            <a:pPr lvl="0" indent="-317500"/>
            <a:r>
              <a:rPr lang="en-US" sz="1200">
                <a:solidFill>
                  <a:schemeClr val="hlink"/>
                </a:solidFill>
                <a:uFill>
                  <a:noFill/>
                </a:uFill>
              </a:rPr>
              <a:t>them_lohangsanpham(IN ma_lo int(10), IN ma_sp int(10), IN gia int(10), IN sl int(10))</a:t>
            </a:r>
          </a:p>
          <a:p>
            <a:pPr indent="-317500"/>
            <a:r>
              <a:rPr lang="de-DE" sz="1200">
                <a:solidFill>
                  <a:schemeClr val="hlink"/>
                </a:solidFill>
                <a:uFill>
                  <a:noFill/>
                </a:uFill>
              </a:rPr>
              <a:t>xoa_lohangsanpham(IN ma_lo int(10), IN ma_sp int(10)</a:t>
            </a:r>
            <a:endParaRPr lang="de-DE" sz="1200"/>
          </a:p>
        </p:txBody>
      </p:sp>
      <p:sp>
        <p:nvSpPr>
          <p:cNvPr id="851" name="Google Shape;851;p72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4297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Calibri" panose="020F0502020204030204" pitchFamily="34" charset="0"/>
                <a:cs typeface="Calibri" panose="020F0502020204030204" pitchFamily="34" charset="0"/>
              </a:rPr>
              <a:t>Thủ tục</a:t>
            </a:r>
            <a:endParaRPr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0494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p72"/>
          <p:cNvSpPr txBox="1">
            <a:spLocks noGrp="1"/>
          </p:cNvSpPr>
          <p:nvPr>
            <p:ph type="subTitle" idx="2"/>
          </p:nvPr>
        </p:nvSpPr>
        <p:spPr>
          <a:xfrm>
            <a:off x="489724" y="1017725"/>
            <a:ext cx="8164551" cy="34501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de-DE" sz="1200"/>
              <a:t>tontai_loaisanpham(ma_loai int(10))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de-DE" sz="1200"/>
              <a:t>tontai_sanpham(ma int(10))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de-DE" sz="1200"/>
              <a:t>tontai_lohang(ma_lo int(10))</a:t>
            </a:r>
          </a:p>
        </p:txBody>
      </p:sp>
      <p:sp>
        <p:nvSpPr>
          <p:cNvPr id="851" name="Google Shape;851;p72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4297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Calibri" panose="020F0502020204030204" pitchFamily="34" charset="0"/>
                <a:cs typeface="Calibri" panose="020F0502020204030204" pitchFamily="34" charset="0"/>
              </a:rPr>
              <a:t>Hàm</a:t>
            </a:r>
            <a:endParaRPr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6712849"/>
      </p:ext>
    </p:extLst>
  </p:cSld>
  <p:clrMapOvr>
    <a:masterClrMapping/>
  </p:clrMapOvr>
</p:sld>
</file>

<file path=ppt/theme/theme1.xml><?xml version="1.0" encoding="utf-8"?>
<a:theme xmlns:a="http://schemas.openxmlformats.org/drawingml/2006/main" name="Minimalist Business Slides by Slidesgo">
  <a:themeElements>
    <a:clrScheme name="Simple Light">
      <a:dk1>
        <a:srgbClr val="000000"/>
      </a:dk1>
      <a:lt1>
        <a:srgbClr val="F5F2EE"/>
      </a:lt1>
      <a:dk2>
        <a:srgbClr val="000000"/>
      </a:dk2>
      <a:lt2>
        <a:srgbClr val="EEEEEE"/>
      </a:lt2>
      <a:accent1>
        <a:srgbClr val="3F3533"/>
      </a:accent1>
      <a:accent2>
        <a:srgbClr val="3F3533"/>
      </a:accent2>
      <a:accent3>
        <a:srgbClr val="3F3533"/>
      </a:accent3>
      <a:accent4>
        <a:srgbClr val="3F3533"/>
      </a:accent4>
      <a:accent5>
        <a:srgbClr val="3F3533"/>
      </a:accent5>
      <a:accent6>
        <a:srgbClr val="3F3533"/>
      </a:accent6>
      <a:hlink>
        <a:srgbClr val="000000"/>
      </a:hlink>
      <a:folHlink>
        <a:srgbClr val="0097A7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383</TotalTime>
  <Words>641</Words>
  <Application>Microsoft Office PowerPoint</Application>
  <PresentationFormat>On-screen Show (16:9)</PresentationFormat>
  <Paragraphs>93</Paragraphs>
  <Slides>32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4" baseType="lpstr">
      <vt:lpstr>Lato</vt:lpstr>
      <vt:lpstr>Merriweather</vt:lpstr>
      <vt:lpstr>Merriweather Light</vt:lpstr>
      <vt:lpstr>Montserrat</vt:lpstr>
      <vt:lpstr>Open Sans</vt:lpstr>
      <vt:lpstr>Montserrat Medium</vt:lpstr>
      <vt:lpstr>Crimson Text</vt:lpstr>
      <vt:lpstr>Calibri</vt:lpstr>
      <vt:lpstr>Arial</vt:lpstr>
      <vt:lpstr>Cambria</vt:lpstr>
      <vt:lpstr>Vidaloka</vt:lpstr>
      <vt:lpstr>Minimalist Business Slides by Slidesgo</vt:lpstr>
      <vt:lpstr>Tên Đồ Án: HỆ THỐNG QUẢN LÝ NHẬP HÀNG CỦA KHO HÀNG</vt:lpstr>
      <vt:lpstr>Nội dung:</vt:lpstr>
      <vt:lpstr>CHỨC NĂNG CỦA HỆ THỐNG</vt:lpstr>
      <vt:lpstr>PowerPoint Presentation</vt:lpstr>
      <vt:lpstr>CẤU TRÚC  CƠ SỞ DỮ LIỆU</vt:lpstr>
      <vt:lpstr>PowerPoint Presentation</vt:lpstr>
      <vt:lpstr>THỦ TỤC VÀ HÀM</vt:lpstr>
      <vt:lpstr>Thủ tục</vt:lpstr>
      <vt:lpstr>Hàm</vt:lpstr>
      <vt:lpstr>HÌNH ẢNH DEMO HỆ THỐNG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Đường dẫn Github đến Source Code đồ án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Hệ thống quản lý nhập hàng của kho hàng</dc:title>
  <cp:lastModifiedBy>Ngô Hưng</cp:lastModifiedBy>
  <cp:revision>43</cp:revision>
  <dcterms:modified xsi:type="dcterms:W3CDTF">2022-11-27T07:23:36Z</dcterms:modified>
</cp:coreProperties>
</file>