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BC22-928E-582A-AB1D-6C25727B2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77CE2F-71BB-7F24-FBDA-E5F20CD84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4C2D80-ECBA-485A-95B6-C8C35312A19A}"/>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6FB9803B-5093-4FD3-934B-20D29B12C0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E3AA9-638D-0D2C-F7F5-526D1A8258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7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230B-2B56-0294-9219-177AE44D3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379A0-2AD6-F261-2355-D20CC401F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3D376-B6A5-F76F-9F4D-AF9C62A6027D}"/>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29B9D126-3DB7-B5CA-C2AC-48CE8C1468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DEB18C-39E4-DC1D-99C5-D998084C11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21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F77DD-21B4-80E8-583A-F867D5E1D1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E231C-D5DC-C3B9-D6EC-B71D2F68B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57FC5-7E5C-703D-D6D0-664623EFE250}"/>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35988B77-6C9C-3C72-1FF1-7B7F32C265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C1C1D-3209-7D27-04CE-424899D375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91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Zwei Inhalte">
    <p:spTree>
      <p:nvGrpSpPr>
        <p:cNvPr id="1" name=""/>
        <p:cNvGrpSpPr/>
        <p:nvPr/>
      </p:nvGrpSpPr>
      <p:grpSpPr>
        <a:xfrm>
          <a:off x="0" y="0"/>
          <a:ext cx="0" cy="0"/>
          <a:chOff x="0" y="0"/>
          <a:chExt cx="0" cy="0"/>
        </a:xfrm>
      </p:grpSpPr>
      <p:cxnSp>
        <p:nvCxnSpPr>
          <p:cNvPr id="8" name="Straight Connector 7"/>
          <p:cNvCxnSpPr/>
          <p:nvPr/>
        </p:nvCxnSpPr>
        <p:spPr>
          <a:xfrm>
            <a:off x="1392351" y="3680421"/>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1678243"/>
            <a:ext cx="10853531" cy="17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3861137"/>
            <a:ext cx="10853531" cy="1303853"/>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681100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1891377"/>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531563"/>
            <a:ext cx="10853531" cy="130386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2005833"/>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
        <p:nvSpPr>
          <p:cNvPr id="12" name="Content Placeholder 2">
            <a:extLst>
              <a:ext uri="{FF2B5EF4-FFF2-40B4-BE49-F238E27FC236}">
                <a16:creationId xmlns:a16="http://schemas.microsoft.com/office/drawing/2014/main" id="{4B4081BF-C0FA-249A-AB35-0E6754C147EE}"/>
              </a:ext>
            </a:extLst>
          </p:cNvPr>
          <p:cNvSpPr>
            <a:spLocks noGrp="1"/>
          </p:cNvSpPr>
          <p:nvPr>
            <p:ph sz="half" idx="13"/>
          </p:nvPr>
        </p:nvSpPr>
        <p:spPr>
          <a:xfrm>
            <a:off x="702365" y="3255214"/>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Content Placeholder 2">
            <a:extLst>
              <a:ext uri="{FF2B5EF4-FFF2-40B4-BE49-F238E27FC236}">
                <a16:creationId xmlns:a16="http://schemas.microsoft.com/office/drawing/2014/main" id="{39176317-3DF3-5B4A-5FBD-F983EEC6FD4A}"/>
              </a:ext>
            </a:extLst>
          </p:cNvPr>
          <p:cNvSpPr>
            <a:spLocks noGrp="1"/>
          </p:cNvSpPr>
          <p:nvPr>
            <p:ph sz="half" idx="14"/>
          </p:nvPr>
        </p:nvSpPr>
        <p:spPr>
          <a:xfrm>
            <a:off x="702365" y="4538284"/>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Content Placeholder 2">
            <a:extLst>
              <a:ext uri="{FF2B5EF4-FFF2-40B4-BE49-F238E27FC236}">
                <a16:creationId xmlns:a16="http://schemas.microsoft.com/office/drawing/2014/main" id="{D1E30428-3EEB-8208-BF97-F7F5A4EB6765}"/>
              </a:ext>
            </a:extLst>
          </p:cNvPr>
          <p:cNvSpPr>
            <a:spLocks noGrp="1"/>
          </p:cNvSpPr>
          <p:nvPr>
            <p:ph sz="half" idx="15"/>
          </p:nvPr>
        </p:nvSpPr>
        <p:spPr>
          <a:xfrm>
            <a:off x="4399987"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2">
            <a:extLst>
              <a:ext uri="{FF2B5EF4-FFF2-40B4-BE49-F238E27FC236}">
                <a16:creationId xmlns:a16="http://schemas.microsoft.com/office/drawing/2014/main" id="{AFCD2456-21B1-A1EB-BE25-FE7CC59E273C}"/>
              </a:ext>
            </a:extLst>
          </p:cNvPr>
          <p:cNvSpPr>
            <a:spLocks noGrp="1"/>
          </p:cNvSpPr>
          <p:nvPr>
            <p:ph sz="half" idx="16"/>
          </p:nvPr>
        </p:nvSpPr>
        <p:spPr>
          <a:xfrm>
            <a:off x="6825135"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2">
            <a:extLst>
              <a:ext uri="{FF2B5EF4-FFF2-40B4-BE49-F238E27FC236}">
                <a16:creationId xmlns:a16="http://schemas.microsoft.com/office/drawing/2014/main" id="{239AF2E6-25B8-7F77-A238-313D0ED6E4FC}"/>
              </a:ext>
            </a:extLst>
          </p:cNvPr>
          <p:cNvSpPr>
            <a:spLocks noGrp="1"/>
          </p:cNvSpPr>
          <p:nvPr>
            <p:ph sz="half" idx="17"/>
          </p:nvPr>
        </p:nvSpPr>
        <p:spPr>
          <a:xfrm>
            <a:off x="9250283"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2">
            <a:extLst>
              <a:ext uri="{FF2B5EF4-FFF2-40B4-BE49-F238E27FC236}">
                <a16:creationId xmlns:a16="http://schemas.microsoft.com/office/drawing/2014/main" id="{87159FB7-F8EA-D6C1-D07D-872A333A5923}"/>
              </a:ext>
            </a:extLst>
          </p:cNvPr>
          <p:cNvSpPr>
            <a:spLocks noGrp="1"/>
          </p:cNvSpPr>
          <p:nvPr>
            <p:ph sz="half" idx="18"/>
          </p:nvPr>
        </p:nvSpPr>
        <p:spPr>
          <a:xfrm>
            <a:off x="4399987" y="3255214"/>
            <a:ext cx="3379039"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0" name="Content Placeholder 2">
            <a:extLst>
              <a:ext uri="{FF2B5EF4-FFF2-40B4-BE49-F238E27FC236}">
                <a16:creationId xmlns:a16="http://schemas.microsoft.com/office/drawing/2014/main" id="{B7010E21-056B-E850-64CB-C10F8A04292C}"/>
              </a:ext>
            </a:extLst>
          </p:cNvPr>
          <p:cNvSpPr>
            <a:spLocks noGrp="1"/>
          </p:cNvSpPr>
          <p:nvPr>
            <p:ph sz="half" idx="19"/>
          </p:nvPr>
        </p:nvSpPr>
        <p:spPr>
          <a:xfrm>
            <a:off x="7898561" y="3255214"/>
            <a:ext cx="3657335"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1" name="Content Placeholder 2">
            <a:extLst>
              <a:ext uri="{FF2B5EF4-FFF2-40B4-BE49-F238E27FC236}">
                <a16:creationId xmlns:a16="http://schemas.microsoft.com/office/drawing/2014/main" id="{60703A2E-21AE-5A3B-66A8-D9A6FF6A85E8}"/>
              </a:ext>
            </a:extLst>
          </p:cNvPr>
          <p:cNvSpPr>
            <a:spLocks noGrp="1"/>
          </p:cNvSpPr>
          <p:nvPr>
            <p:ph sz="half" idx="20"/>
          </p:nvPr>
        </p:nvSpPr>
        <p:spPr>
          <a:xfrm>
            <a:off x="4399987" y="4538284"/>
            <a:ext cx="7155909"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190499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Zwei Inhalte">
    <p:spTree>
      <p:nvGrpSpPr>
        <p:cNvPr id="1" name=""/>
        <p:cNvGrpSpPr/>
        <p:nvPr/>
      </p:nvGrpSpPr>
      <p:grpSpPr>
        <a:xfrm>
          <a:off x="0" y="0"/>
          <a:ext cx="0" cy="0"/>
          <a:chOff x="0" y="0"/>
          <a:chExt cx="0" cy="0"/>
        </a:xfrm>
      </p:grpSpPr>
      <p:cxnSp>
        <p:nvCxnSpPr>
          <p:cNvPr id="8" name="Straight Connector 7"/>
          <p:cNvCxnSpPr/>
          <p:nvPr/>
        </p:nvCxnSpPr>
        <p:spPr>
          <a:xfrm>
            <a:off x="1396169" y="1891377"/>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531563"/>
            <a:ext cx="10853531" cy="130386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2005833"/>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
        <p:nvSpPr>
          <p:cNvPr id="12" name="Content Placeholder 2">
            <a:extLst>
              <a:ext uri="{FF2B5EF4-FFF2-40B4-BE49-F238E27FC236}">
                <a16:creationId xmlns:a16="http://schemas.microsoft.com/office/drawing/2014/main" id="{4B4081BF-C0FA-249A-AB35-0E6754C147EE}"/>
              </a:ext>
            </a:extLst>
          </p:cNvPr>
          <p:cNvSpPr>
            <a:spLocks noGrp="1"/>
          </p:cNvSpPr>
          <p:nvPr>
            <p:ph sz="half" idx="13"/>
          </p:nvPr>
        </p:nvSpPr>
        <p:spPr>
          <a:xfrm>
            <a:off x="702365" y="3255214"/>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Content Placeholder 2">
            <a:extLst>
              <a:ext uri="{FF2B5EF4-FFF2-40B4-BE49-F238E27FC236}">
                <a16:creationId xmlns:a16="http://schemas.microsoft.com/office/drawing/2014/main" id="{39176317-3DF3-5B4A-5FBD-F983EEC6FD4A}"/>
              </a:ext>
            </a:extLst>
          </p:cNvPr>
          <p:cNvSpPr>
            <a:spLocks noGrp="1"/>
          </p:cNvSpPr>
          <p:nvPr>
            <p:ph sz="half" idx="14"/>
          </p:nvPr>
        </p:nvSpPr>
        <p:spPr>
          <a:xfrm>
            <a:off x="702365" y="4538284"/>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99670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E595-D435-FE95-6CD0-4C322C288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7A8D6-8AFD-FB3B-9237-D3F29061B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1C5E1-444B-43EB-B1AD-C26902072A69}"/>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99482015-9BD7-10B5-4B40-9DAA2CB33E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8E71B1-7CE6-40D7-FCFC-2DC0538DCF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08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BCB3-C795-9F30-7E02-7C1B9DD7D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1B8942-1512-C920-4AC7-4F5DA0E9FF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31B40-C26E-B34D-BACD-CB3CA6A2867C}"/>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856F12F0-9064-4ADF-2287-AF9332F6C1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F2A5D6-0D49-A0A0-5DC1-5015750E11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50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1D0C-CC67-2905-AA98-F19135617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4E437-BF4E-3C3E-81FF-14D674365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5FAEB-CADB-02EE-1D2B-A9D79AC8B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7803C-2C6F-86F9-61D6-F2D8995372F8}"/>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a:extLst>
              <a:ext uri="{FF2B5EF4-FFF2-40B4-BE49-F238E27FC236}">
                <a16:creationId xmlns:a16="http://schemas.microsoft.com/office/drawing/2014/main" id="{EFAFDD01-C317-E869-D9E5-C8372B705C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7DBDD1-6CF7-F386-AD6D-7687446AA3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8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7982-27BD-7CA1-651A-9C35664318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AFDC1-9F80-5411-46E0-AC439267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B49CC-0BDB-3D39-E2F3-98F183B86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E7720-96F4-F224-7C0D-DF27E1CC4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23B74-0F81-863C-8BF5-A1704769D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FEA4A-EA3F-0C1B-94D3-09BFD9485166}"/>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8" name="Footer Placeholder 7">
            <a:extLst>
              <a:ext uri="{FF2B5EF4-FFF2-40B4-BE49-F238E27FC236}">
                <a16:creationId xmlns:a16="http://schemas.microsoft.com/office/drawing/2014/main" id="{0D257E83-629E-496B-A6C1-EA0BB8BD88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7B733A-E249-302D-CAE6-AC75B46927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93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AB61-751E-96CA-2512-2D5FBF3444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29341-E1E0-FFE3-E8EE-68E7BB111DE6}"/>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4" name="Footer Placeholder 3">
            <a:extLst>
              <a:ext uri="{FF2B5EF4-FFF2-40B4-BE49-F238E27FC236}">
                <a16:creationId xmlns:a16="http://schemas.microsoft.com/office/drawing/2014/main" id="{A6974525-6C6D-5541-2D5F-4294E9F95B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D31485E-CC04-EA33-8EE2-382DEF79419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78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19037-5F0D-0BA0-0468-5337255E76EF}"/>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3" name="Footer Placeholder 2">
            <a:extLst>
              <a:ext uri="{FF2B5EF4-FFF2-40B4-BE49-F238E27FC236}">
                <a16:creationId xmlns:a16="http://schemas.microsoft.com/office/drawing/2014/main" id="{AAA5DD0C-5F2E-2646-9A08-A20F80122B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208B41-6E3F-D093-0972-F6AD0DE602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52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C91D-95ED-DB88-E626-291A1C415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956C57-839C-9426-7B86-B28931A9D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74776-7624-E6AE-260A-461C9FD47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03C37-3812-7F23-8DFE-FE3CA1696DF9}"/>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a:extLst>
              <a:ext uri="{FF2B5EF4-FFF2-40B4-BE49-F238E27FC236}">
                <a16:creationId xmlns:a16="http://schemas.microsoft.com/office/drawing/2014/main" id="{8961F8EF-4307-A4B0-32BD-D335876283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884F42-C250-DBC8-9A16-0CE670FEBD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89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CAD8-E671-C8C2-CD40-F074EF370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27335-0A98-1751-9E9B-E2D20B7B8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59C77-0E4A-5F37-9DFD-36D733F7B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86C6F-63D5-7A4F-B0CC-F3934ABEAE13}"/>
              </a:ext>
            </a:extLst>
          </p:cNvPr>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a:extLst>
              <a:ext uri="{FF2B5EF4-FFF2-40B4-BE49-F238E27FC236}">
                <a16:creationId xmlns:a16="http://schemas.microsoft.com/office/drawing/2014/main" id="{A67FE3D6-3E63-64B9-1C46-4333385293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DA6E8C-075C-C0C2-E812-57E9981DA9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64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85BD0-3CC1-30F8-50FC-06A6134ED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51474-0DEF-5D68-C1FD-C6CC30B47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13EDE-70C2-EE5D-95CB-57596696D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7/16/2024</a:t>
            </a:fld>
            <a:endParaRPr lang="en-US" dirty="0"/>
          </a:p>
        </p:txBody>
      </p:sp>
      <p:sp>
        <p:nvSpPr>
          <p:cNvPr id="5" name="Footer Placeholder 4">
            <a:extLst>
              <a:ext uri="{FF2B5EF4-FFF2-40B4-BE49-F238E27FC236}">
                <a16:creationId xmlns:a16="http://schemas.microsoft.com/office/drawing/2014/main" id="{BD0A9A0E-AAFB-B54A-BD2C-F92F24631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3EE9FD5B-77DA-1D07-6587-CA290E34F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1799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 PPT Demo</a:t>
            </a:r>
          </a:p>
        </p:txBody>
      </p:sp>
      <p:sp>
        <p:nvSpPr>
          <p:cNvPr id="3" name="Content Placeholder 2"/>
          <p:cNvSpPr>
            <a:spLocks noGrp="1"/>
          </p:cNvSpPr>
          <p:nvPr>
            <p:ph sz="half" idx="1"/>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 PPT Demo</a:t>
            </a:r>
          </a:p>
        </p:txBody>
      </p:sp>
      <p:sp>
        <p:nvSpPr>
          <p:cNvPr id="3" name="Content Placeholder 2"/>
          <p:cNvSpPr>
            <a:spLocks noGrp="1"/>
          </p:cNvSpPr>
          <p:nvPr>
            <p:ph sz="half" idx="1"/>
          </p:nvPr>
        </p:nvSpPr>
        <p:spPr/>
        <p:txBody>
          <a:bodyPr/>
          <a:lstStyle/>
          <a:p>
            <a:r>
              <a:rPr dirty="0"/>
              <a:t>Summary Title</a:t>
            </a:r>
          </a:p>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magna </a:t>
            </a:r>
            <a:r>
              <a:rPr dirty="0" err="1"/>
              <a:t>aliqua</a:t>
            </a:r>
            <a:r>
              <a:rPr dirty="0"/>
              <a:t>. Ut </a:t>
            </a:r>
            <a:r>
              <a:rPr dirty="0" err="1"/>
              <a:t>enim</a:t>
            </a:r>
            <a:r>
              <a:rPr dirty="0"/>
              <a:t> ad </a:t>
            </a:r>
            <a:r>
              <a:rPr dirty="0" err="1"/>
              <a:t>quis</a:t>
            </a:r>
            <a:r>
              <a:rPr dirty="0"/>
              <a:t> exercitation </a:t>
            </a:r>
            <a:r>
              <a:rPr dirty="0" err="1"/>
              <a:t>ullamco</a:t>
            </a:r>
            <a:r>
              <a:rPr dirty="0"/>
              <a:t> </a:t>
            </a:r>
            <a:r>
              <a:rPr dirty="0" err="1"/>
              <a:t>laboris</a:t>
            </a:r>
            <a:r>
              <a:rPr dirty="0"/>
              <a:t> nisi </a:t>
            </a:r>
            <a:r>
              <a:rPr dirty="0" err="1"/>
              <a:t>ut</a:t>
            </a:r>
            <a:r>
              <a:rPr dirty="0"/>
              <a:t> </a:t>
            </a:r>
            <a:r>
              <a:rPr dirty="0" err="1"/>
              <a:t>aliquip</a:t>
            </a:r>
            <a:r>
              <a:rPr dirty="0"/>
              <a:t> ex </a:t>
            </a:r>
            <a:r>
              <a:rPr dirty="0" err="1"/>
              <a:t>ea</a:t>
            </a:r>
            <a:r>
              <a:rPr dirty="0"/>
              <a:t> </a:t>
            </a:r>
            <a:r>
              <a:rPr dirty="0" err="1"/>
              <a:t>commodo</a:t>
            </a:r>
            <a:r>
              <a:rPr dirty="0"/>
              <a:t> </a:t>
            </a:r>
            <a:r>
              <a:rPr dirty="0" err="1"/>
              <a:t>consequat</a:t>
            </a:r>
            <a:r>
              <a:rPr dirty="0"/>
              <a:t> </a:t>
            </a:r>
            <a:r>
              <a:rPr dirty="0" err="1"/>
              <a:t>fugiat</a:t>
            </a:r>
            <a:r>
              <a:rPr dirty="0"/>
              <a:t> </a:t>
            </a:r>
            <a:r>
              <a:rPr dirty="0" err="1"/>
              <a:t>nulla</a:t>
            </a:r>
            <a:r>
              <a:rPr dirty="0"/>
              <a:t> </a:t>
            </a:r>
            <a:r>
              <a:rPr dirty="0" err="1"/>
              <a:t>pariatur</a:t>
            </a:r>
            <a:r>
              <a:rPr dirty="0"/>
              <a:t>.</a:t>
            </a:r>
          </a:p>
        </p:txBody>
      </p:sp>
      <p:sp>
        <p:nvSpPr>
          <p:cNvPr id="4" name="Content Placeholder 3"/>
          <p:cNvSpPr>
            <a:spLocks noGrp="1"/>
          </p:cNvSpPr>
          <p:nvPr>
            <p:ph sz="half" idx="13"/>
          </p:nvPr>
        </p:nvSpPr>
        <p:spPr/>
        <p:txBody>
          <a:bodyPr/>
          <a:lstStyle/>
          <a:p>
            <a:r>
              <a:t>Your Text Here</a:t>
            </a:r>
          </a:p>
          <a:p>
            <a:r>
              <a:t>Lorem ipsum dolor sit amet, do eiusmod tempor labore sed labore</a:t>
            </a:r>
          </a:p>
        </p:txBody>
      </p:sp>
      <p:sp>
        <p:nvSpPr>
          <p:cNvPr id="5" name="Content Placeholder 4"/>
          <p:cNvSpPr>
            <a:spLocks noGrp="1"/>
          </p:cNvSpPr>
          <p:nvPr>
            <p:ph sz="half" idx="14"/>
          </p:nvPr>
        </p:nvSpPr>
        <p:spPr/>
        <p:txBody>
          <a:bodyPr/>
          <a:lstStyle/>
          <a:p>
            <a:r>
              <a:t>Your Text Here</a:t>
            </a:r>
          </a:p>
          <a:p>
            <a:r>
              <a:t>Lorem ipsum dolor sit amet, do</a:t>
            </a:r>
          </a:p>
          <a:p>
            <a:r>
              <a:t>eiusmod tempor labore sed labore</a:t>
            </a:r>
          </a:p>
        </p:txBody>
      </p:sp>
      <p:sp>
        <p:nvSpPr>
          <p:cNvPr id="6" name="Content Placeholder 5"/>
          <p:cNvSpPr>
            <a:spLocks noGrp="1"/>
          </p:cNvSpPr>
          <p:nvPr>
            <p:ph sz="half" idx="15"/>
          </p:nvPr>
        </p:nvSpPr>
        <p:spPr/>
        <p:txBody>
          <a:bodyPr/>
          <a:lstStyle/>
          <a:p>
            <a:r>
              <a:t>Total Investment</a:t>
            </a:r>
          </a:p>
          <a:p>
            <a:r>
              <a:t>$ 70.4k</a:t>
            </a:r>
          </a:p>
        </p:txBody>
      </p:sp>
      <p:sp>
        <p:nvSpPr>
          <p:cNvPr id="7" name="Content Placeholder 6"/>
          <p:cNvSpPr>
            <a:spLocks noGrp="1"/>
          </p:cNvSpPr>
          <p:nvPr>
            <p:ph sz="half" idx="16"/>
          </p:nvPr>
        </p:nvSpPr>
        <p:spPr/>
        <p:txBody>
          <a:bodyPr/>
          <a:lstStyle/>
          <a:p>
            <a:r>
              <a:t>Leads</a:t>
            </a:r>
          </a:p>
          <a:p>
            <a:r>
              <a:t>2500+</a:t>
            </a:r>
          </a:p>
        </p:txBody>
      </p:sp>
      <p:sp>
        <p:nvSpPr>
          <p:cNvPr id="8" name="Content Placeholder 7"/>
          <p:cNvSpPr>
            <a:spLocks noGrp="1"/>
          </p:cNvSpPr>
          <p:nvPr>
            <p:ph sz="half" idx="17"/>
          </p:nvPr>
        </p:nvSpPr>
        <p:spPr/>
        <p:txBody>
          <a:bodyPr/>
          <a:lstStyle/>
          <a:p>
            <a:r>
              <a:t>Cost Per Lead</a:t>
            </a:r>
          </a:p>
          <a:p>
            <a:r>
              <a:t>$22.34</a:t>
            </a:r>
          </a:p>
        </p:txBody>
      </p:sp>
      <p:sp>
        <p:nvSpPr>
          <p:cNvPr id="9" name="Content Placeholder 8"/>
          <p:cNvSpPr>
            <a:spLocks noGrp="1"/>
          </p:cNvSpPr>
          <p:nvPr>
            <p:ph sz="half" idx="18"/>
          </p:nvPr>
        </p:nvSpPr>
        <p:spPr/>
        <p:txBody>
          <a:bodyPr/>
          <a:lstStyle/>
          <a:p>
            <a:r>
              <a:t>Key Factors</a:t>
            </a:r>
          </a:p>
          <a:p>
            <a:r>
              <a:t>• Eiusmod tempor incididunt ut labore</a:t>
            </a:r>
          </a:p>
          <a:p>
            <a:r>
              <a:t>• Consectetur adipiscing elit sed do</a:t>
            </a:r>
          </a:p>
          <a:p>
            <a:r>
              <a:t>• Ipsum dolor sit amet eiusmod</a:t>
            </a:r>
          </a:p>
        </p:txBody>
      </p:sp>
      <p:sp>
        <p:nvSpPr>
          <p:cNvPr id="10" name="Content Placeholder 9"/>
          <p:cNvSpPr>
            <a:spLocks noGrp="1"/>
          </p:cNvSpPr>
          <p:nvPr>
            <p:ph sz="half" idx="19"/>
          </p:nvPr>
        </p:nvSpPr>
        <p:spPr/>
        <p:txBody>
          <a:bodyPr/>
          <a:lstStyle/>
          <a:p>
            <a:r>
              <a:rPr dirty="0"/>
              <a:t>Cost of analysis</a:t>
            </a:r>
          </a:p>
          <a:p>
            <a:r>
              <a:rPr dirty="0"/>
              <a:t>22k</a:t>
            </a:r>
            <a:r>
              <a:rPr lang="en-US" dirty="0"/>
              <a:t> </a:t>
            </a:r>
            <a:r>
              <a:rPr dirty="0" err="1"/>
              <a:t>Eiusmod</a:t>
            </a:r>
            <a:r>
              <a:rPr dirty="0"/>
              <a:t> </a:t>
            </a:r>
            <a:r>
              <a:rPr dirty="0" err="1"/>
              <a:t>incididunt</a:t>
            </a:r>
            <a:endParaRPr dirty="0"/>
          </a:p>
          <a:p>
            <a:r>
              <a:rPr dirty="0"/>
              <a:t>25k</a:t>
            </a:r>
            <a:r>
              <a:rPr lang="en-US" dirty="0"/>
              <a:t> </a:t>
            </a:r>
            <a:r>
              <a:rPr lang="en-US" dirty="0" err="1"/>
              <a:t>tempor</a:t>
            </a:r>
            <a:r>
              <a:rPr lang="en-US" dirty="0"/>
              <a:t> </a:t>
            </a:r>
            <a:r>
              <a:rPr dirty="0" err="1"/>
              <a:t>Eiusmod</a:t>
            </a:r>
            <a:r>
              <a:rPr dirty="0"/>
              <a:t> </a:t>
            </a:r>
            <a:r>
              <a:rPr dirty="0" err="1"/>
              <a:t>tempor</a:t>
            </a:r>
            <a:r>
              <a:rPr dirty="0"/>
              <a:t> </a:t>
            </a:r>
            <a:r>
              <a:rPr dirty="0" err="1"/>
              <a:t>incididunt</a:t>
            </a:r>
            <a:endParaRPr dirty="0"/>
          </a:p>
        </p:txBody>
      </p:sp>
      <p:sp>
        <p:nvSpPr>
          <p:cNvPr id="11" name="Content Placeholder 10"/>
          <p:cNvSpPr>
            <a:spLocks noGrp="1"/>
          </p:cNvSpPr>
          <p:nvPr>
            <p:ph sz="half" idx="20"/>
          </p:nvPr>
        </p:nvSpPr>
        <p:spPr/>
        <p:txBody>
          <a:bodyPr/>
          <a:lstStyle/>
          <a:p>
            <a:r>
              <a:t>Lorem ipsum dolor sit amet, consectetur adipiscing elit, sed do eiusmod tempor incididunt ut labore et dolore magna aliqua. Ut enim ad minim veniam, quis nostrud exercitation ullamco laboris commodo consequat.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 Template</a:t>
            </a:r>
          </a:p>
        </p:txBody>
      </p:sp>
      <p:sp>
        <p:nvSpPr>
          <p:cNvPr id="3" name="Content Placeholder 2"/>
          <p:cNvSpPr>
            <a:spLocks noGrp="1"/>
          </p:cNvSpPr>
          <p:nvPr>
            <p:ph sz="half" idx="1"/>
          </p:nvPr>
        </p:nvSpPr>
        <p:spPr/>
        <p:txBody>
          <a:bodyPr/>
          <a:lstStyle/>
          <a:p>
            <a:r>
              <a:t>Oliver Wyman conducted a broad market survey of US and Canadian utilities and contacted many regulators directly to assess how common productivity measures were used. In total we made over 350 contacts to:</a:t>
            </a:r>
          </a:p>
          <a:p>
            <a:r>
              <a:t>-In Canada: 20 utilities and 8 Commissions</a:t>
            </a:r>
          </a:p>
          <a:p>
            <a:r>
              <a:t>-In the US: 11 utilities and 9 Commissions</a:t>
            </a:r>
          </a:p>
        </p:txBody>
      </p:sp>
      <p:sp>
        <p:nvSpPr>
          <p:cNvPr id="4" name="Content Placeholder 3"/>
          <p:cNvSpPr>
            <a:spLocks noGrp="1"/>
          </p:cNvSpPr>
          <p:nvPr>
            <p:ph sz="half" idx="13"/>
          </p:nvPr>
        </p:nvSpPr>
        <p:spPr/>
        <p:txBody>
          <a:bodyPr/>
          <a:lstStyle/>
          <a:p>
            <a:r>
              <a:t>This research found:</a:t>
            </a:r>
          </a:p>
          <a:p>
            <a:r>
              <a:t>- No commission was found to routinely measure productivity directly. Instead commissions focused on 'outcome' metrics of overall Service Quality Metrics (SQM) and total costs. In the majority of cases, the commissions directed us to contact utilities directly as the management of productivity was considered part of their internal management.</a:t>
            </a:r>
          </a:p>
          <a:p>
            <a:r>
              <a:t>- Most utilities did look at productivity metrics internally as part of a balanced scorecard to support understanding of trends of the SQM and Cost metrics reported to commissions. The productivity metrics found suggest that none of the participants track productivity across all business functions.</a:t>
            </a:r>
          </a:p>
        </p:txBody>
      </p:sp>
      <p:sp>
        <p:nvSpPr>
          <p:cNvPr id="5" name="Content Placeholder 4"/>
          <p:cNvSpPr>
            <a:spLocks noGrp="1"/>
          </p:cNvSpPr>
          <p:nvPr>
            <p:ph sz="half" idx="14"/>
          </p:nvPr>
        </p:nvSpPr>
        <p:spPr/>
        <p:txBody>
          <a:bodyPr/>
          <a:lstStyle/>
          <a:p>
            <a:r>
              <a:t>• After analyzing Hydro One's major costs and interviewing many of their senior staff, a number of metrics have been suggested as candidates to measure productivity, which account for 23% of total O&amp;M and Capex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TotalTime>
  <Words>364</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Custom PPT Demo</vt:lpstr>
      <vt:lpstr>Custom PPT Demo</vt:lpstr>
      <vt:lpstr>Executive Summary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danish iqbal</cp:lastModifiedBy>
  <cp:revision>9</cp:revision>
  <dcterms:created xsi:type="dcterms:W3CDTF">2023-03-07T12:04:32Z</dcterms:created>
  <dcterms:modified xsi:type="dcterms:W3CDTF">2024-07-15T19:19:41Z</dcterms:modified>
</cp:coreProperties>
</file>