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7"/>
  </p:notesMasterIdLst>
  <p:handoutMasterIdLst>
    <p:handoutMasterId r:id="rId28"/>
  </p:handoutMasterIdLst>
  <p:sldIdLst>
    <p:sldId id="270" r:id="rId5"/>
    <p:sldId id="257" r:id="rId6"/>
    <p:sldId id="272" r:id="rId7"/>
    <p:sldId id="273" r:id="rId8"/>
    <p:sldId id="265" r:id="rId9"/>
    <p:sldId id="274" r:id="rId10"/>
    <p:sldId id="275" r:id="rId11"/>
    <p:sldId id="276" r:id="rId12"/>
    <p:sldId id="277" r:id="rId13"/>
    <p:sldId id="295" r:id="rId14"/>
    <p:sldId id="278" r:id="rId15"/>
    <p:sldId id="279" r:id="rId16"/>
    <p:sldId id="280" r:id="rId17"/>
    <p:sldId id="296" r:id="rId18"/>
    <p:sldId id="282" r:id="rId19"/>
    <p:sldId id="284" r:id="rId20"/>
    <p:sldId id="285" r:id="rId21"/>
    <p:sldId id="266" r:id="rId22"/>
    <p:sldId id="286" r:id="rId23"/>
    <p:sldId id="293" r:id="rId24"/>
    <p:sldId id="294" r:id="rId25"/>
    <p:sldId id="26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AN VAN THIEP 20195189" initials="DVT2" lastIdx="1" clrIdx="0">
    <p:extLst>
      <p:ext uri="{19B8F6BF-5375-455C-9EA6-DF929625EA0E}">
        <p15:presenceInfo xmlns:p15="http://schemas.microsoft.com/office/powerpoint/2012/main" userId="DOAN VAN THIEP 20195189" providerId="None"/>
      </p:ext>
    </p:extLst>
  </p:cmAuthor>
  <p:cmAuthor id="2" name="Hóa Vũ Minh" initials="HVM" lastIdx="1" clrIdx="1">
    <p:extLst>
      <p:ext uri="{19B8F6BF-5375-455C-9EA6-DF929625EA0E}">
        <p15:presenceInfo xmlns:p15="http://schemas.microsoft.com/office/powerpoint/2012/main" userId="c2245a2764467c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D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A2525-A4E9-A650-3208-4D33CECBE8D8}" v="1" dt="2023-07-27T15:35:14.367"/>
    <p1510:client id="{A6C34C02-1852-47FD-BCB5-D64E43ADB9E1}" v="1" dt="2023-07-27T18:43:39.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02" autoAdjust="0"/>
    <p:restoredTop sz="94660"/>
  </p:normalViewPr>
  <p:slideViewPr>
    <p:cSldViewPr snapToGrid="0">
      <p:cViewPr varScale="1">
        <p:scale>
          <a:sx n="124" d="100"/>
          <a:sy n="124" d="100"/>
        </p:scale>
        <p:origin x="6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7-28T23:25:59.332" idx="1">
    <p:pos x="1924" y="2532"/>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3F9DC6-F580-4940-B6A9-8D73708B1415}" type="doc">
      <dgm:prSet loTypeId="urn:microsoft.com/office/officeart/2008/layout/VerticalCurvedList" loCatId="list" qsTypeId="urn:microsoft.com/office/officeart/2005/8/quickstyle/3d1" qsCatId="3D" csTypeId="urn:microsoft.com/office/officeart/2005/8/colors/colorful4" csCatId="colorful" phldr="1"/>
      <dgm:spPr/>
      <dgm:t>
        <a:bodyPr/>
        <a:lstStyle/>
        <a:p>
          <a:endParaRPr lang="en-US"/>
        </a:p>
      </dgm:t>
    </dgm:pt>
    <dgm:pt modelId="{4E42833E-4699-4133-B8D3-A7300DE4B41D}">
      <dgm:prSet phldrT="[Text]"/>
      <dgm:spPr/>
      <dgm:t>
        <a:bodyPr/>
        <a:lstStyle/>
        <a:p>
          <a:r>
            <a:rPr lang="vi-VN" dirty="0"/>
            <a:t>Tổng quan đề tài</a:t>
          </a:r>
          <a:endParaRPr lang="en-US" dirty="0"/>
        </a:p>
      </dgm:t>
    </dgm:pt>
    <dgm:pt modelId="{5268E128-0792-4937-B347-D5967F8D46E3}" type="parTrans" cxnId="{5151A35F-230B-4D43-8870-D3664D41935D}">
      <dgm:prSet/>
      <dgm:spPr/>
      <dgm:t>
        <a:bodyPr/>
        <a:lstStyle/>
        <a:p>
          <a:endParaRPr lang="en-US"/>
        </a:p>
      </dgm:t>
    </dgm:pt>
    <dgm:pt modelId="{81239FBF-363C-409B-A8EB-048D4EBF6CAD}" type="sibTrans" cxnId="{5151A35F-230B-4D43-8870-D3664D41935D}">
      <dgm:prSet/>
      <dgm:spPr/>
      <dgm:t>
        <a:bodyPr/>
        <a:lstStyle/>
        <a:p>
          <a:endParaRPr lang="en-US"/>
        </a:p>
      </dgm:t>
    </dgm:pt>
    <dgm:pt modelId="{416E49E1-0A56-42EE-B2E2-5D9B883DE9BD}">
      <dgm:prSet phldrT="[Text]"/>
      <dgm:spPr/>
      <dgm:t>
        <a:bodyPr/>
        <a:lstStyle/>
        <a:p>
          <a:r>
            <a:rPr lang="en-US" dirty="0" err="1"/>
            <a:t>Các</a:t>
          </a:r>
          <a:r>
            <a:rPr lang="en-US" dirty="0"/>
            <a:t> </a:t>
          </a:r>
          <a:r>
            <a:rPr lang="en-US" dirty="0" err="1"/>
            <a:t>linh</a:t>
          </a:r>
          <a:r>
            <a:rPr lang="en-US" dirty="0"/>
            <a:t> </a:t>
          </a:r>
          <a:r>
            <a:rPr lang="en-US" dirty="0" err="1"/>
            <a:t>kiện</a:t>
          </a:r>
          <a:r>
            <a:rPr lang="en-US" dirty="0"/>
            <a:t> </a:t>
          </a:r>
          <a:r>
            <a:rPr lang="en-US" dirty="0" err="1"/>
            <a:t>hệ</a:t>
          </a:r>
          <a:r>
            <a:rPr lang="en-US" dirty="0"/>
            <a:t> </a:t>
          </a:r>
          <a:r>
            <a:rPr lang="en-US" dirty="0" err="1"/>
            <a:t>thống</a:t>
          </a:r>
          <a:r>
            <a:rPr lang="en-US" dirty="0"/>
            <a:t> </a:t>
          </a:r>
        </a:p>
      </dgm:t>
    </dgm:pt>
    <dgm:pt modelId="{75819FF5-0EAF-4F04-9667-B50DBE18BF3F}" type="parTrans" cxnId="{55AB439F-617F-480B-A32A-8B606B2ECAFE}">
      <dgm:prSet/>
      <dgm:spPr/>
      <dgm:t>
        <a:bodyPr/>
        <a:lstStyle/>
        <a:p>
          <a:endParaRPr lang="en-US"/>
        </a:p>
      </dgm:t>
    </dgm:pt>
    <dgm:pt modelId="{86729FBA-7A37-4712-AC46-1766D7A06156}" type="sibTrans" cxnId="{55AB439F-617F-480B-A32A-8B606B2ECAFE}">
      <dgm:prSet/>
      <dgm:spPr/>
      <dgm:t>
        <a:bodyPr/>
        <a:lstStyle/>
        <a:p>
          <a:endParaRPr lang="en-US"/>
        </a:p>
      </dgm:t>
    </dgm:pt>
    <dgm:pt modelId="{50CDBD71-013F-4E43-B934-98B76F45B2A9}">
      <dgm:prSet phldrT="[Text]"/>
      <dgm:spPr/>
      <dgm:t>
        <a:bodyPr/>
        <a:lstStyle/>
        <a:p>
          <a:r>
            <a:rPr lang="vi-VN" dirty="0"/>
            <a:t>Mô hình đếm và phân loại sản phẩm </a:t>
          </a:r>
          <a:endParaRPr lang="en-US" dirty="0"/>
        </a:p>
      </dgm:t>
    </dgm:pt>
    <dgm:pt modelId="{1F832CDB-ABC4-4353-8292-1D6E44B65D75}" type="parTrans" cxnId="{67F329D9-924E-461C-909F-AC1F3A2A2F53}">
      <dgm:prSet/>
      <dgm:spPr/>
      <dgm:t>
        <a:bodyPr/>
        <a:lstStyle/>
        <a:p>
          <a:endParaRPr lang="en-US"/>
        </a:p>
      </dgm:t>
    </dgm:pt>
    <dgm:pt modelId="{919E108F-DE38-4E84-B7A7-75A981820273}" type="sibTrans" cxnId="{67F329D9-924E-461C-909F-AC1F3A2A2F53}">
      <dgm:prSet/>
      <dgm:spPr/>
      <dgm:t>
        <a:bodyPr/>
        <a:lstStyle/>
        <a:p>
          <a:endParaRPr lang="en-US"/>
        </a:p>
      </dgm:t>
    </dgm:pt>
    <dgm:pt modelId="{C8DEA652-E29C-456E-8AF1-CBF2B8F01BDD}">
      <dgm:prSet/>
      <dgm:spPr/>
      <dgm:t>
        <a:bodyPr/>
        <a:lstStyle/>
        <a:p>
          <a:r>
            <a:rPr lang="vi-VN" dirty="0"/>
            <a:t>Kết quả </a:t>
          </a:r>
          <a:endParaRPr lang="en-US" dirty="0"/>
        </a:p>
      </dgm:t>
    </dgm:pt>
    <dgm:pt modelId="{75202398-BF96-4D22-9C0D-67A23F29649F}" type="parTrans" cxnId="{6E4D092E-E2D3-4EEE-AD6F-F106473D75B4}">
      <dgm:prSet/>
      <dgm:spPr/>
      <dgm:t>
        <a:bodyPr/>
        <a:lstStyle/>
        <a:p>
          <a:endParaRPr lang="en-US"/>
        </a:p>
      </dgm:t>
    </dgm:pt>
    <dgm:pt modelId="{7BA985FA-5053-495E-B515-51FF5C04AFC4}" type="sibTrans" cxnId="{6E4D092E-E2D3-4EEE-AD6F-F106473D75B4}">
      <dgm:prSet/>
      <dgm:spPr/>
      <dgm:t>
        <a:bodyPr/>
        <a:lstStyle/>
        <a:p>
          <a:endParaRPr lang="en-US"/>
        </a:p>
      </dgm:t>
    </dgm:pt>
    <dgm:pt modelId="{584BDC65-EB07-49F4-A736-F837AEF635D7}">
      <dgm:prSet/>
      <dgm:spPr/>
      <dgm:t>
        <a:bodyPr/>
        <a:lstStyle/>
        <a:p>
          <a:r>
            <a:rPr lang="vi-VN" dirty="0"/>
            <a:t>Kết luận </a:t>
          </a:r>
          <a:endParaRPr lang="en-US" dirty="0"/>
        </a:p>
      </dgm:t>
    </dgm:pt>
    <dgm:pt modelId="{24089534-7749-446D-AA2D-57564BDF6D4E}" type="parTrans" cxnId="{BF1E4397-737B-4012-8197-935A67445C0C}">
      <dgm:prSet/>
      <dgm:spPr/>
      <dgm:t>
        <a:bodyPr/>
        <a:lstStyle/>
        <a:p>
          <a:endParaRPr lang="en-US"/>
        </a:p>
      </dgm:t>
    </dgm:pt>
    <dgm:pt modelId="{76CD8507-DB6C-40C7-9D0A-7165D40CBE93}" type="sibTrans" cxnId="{BF1E4397-737B-4012-8197-935A67445C0C}">
      <dgm:prSet/>
      <dgm:spPr/>
      <dgm:t>
        <a:bodyPr/>
        <a:lstStyle/>
        <a:p>
          <a:endParaRPr lang="en-US"/>
        </a:p>
      </dgm:t>
    </dgm:pt>
    <dgm:pt modelId="{DE8D4118-3AB4-4755-BD3C-61EC6E462896}" type="pres">
      <dgm:prSet presAssocID="{F53F9DC6-F580-4940-B6A9-8D73708B1415}" presName="Name0" presStyleCnt="0">
        <dgm:presLayoutVars>
          <dgm:chMax val="7"/>
          <dgm:chPref val="7"/>
          <dgm:dir/>
        </dgm:presLayoutVars>
      </dgm:prSet>
      <dgm:spPr/>
    </dgm:pt>
    <dgm:pt modelId="{93F412A9-5426-4A78-A338-9CA48CE39A17}" type="pres">
      <dgm:prSet presAssocID="{F53F9DC6-F580-4940-B6A9-8D73708B1415}" presName="Name1" presStyleCnt="0"/>
      <dgm:spPr/>
    </dgm:pt>
    <dgm:pt modelId="{7E7D0AC0-D8C4-406A-BC77-1C691580C9C7}" type="pres">
      <dgm:prSet presAssocID="{F53F9DC6-F580-4940-B6A9-8D73708B1415}" presName="cycle" presStyleCnt="0"/>
      <dgm:spPr/>
    </dgm:pt>
    <dgm:pt modelId="{6EFA25FB-1764-42C0-9298-AAF1D4524782}" type="pres">
      <dgm:prSet presAssocID="{F53F9DC6-F580-4940-B6A9-8D73708B1415}" presName="srcNode" presStyleLbl="node1" presStyleIdx="0" presStyleCnt="5"/>
      <dgm:spPr/>
    </dgm:pt>
    <dgm:pt modelId="{E8F579E1-2087-4051-99AB-1962BBA175BC}" type="pres">
      <dgm:prSet presAssocID="{F53F9DC6-F580-4940-B6A9-8D73708B1415}" presName="conn" presStyleLbl="parChTrans1D2" presStyleIdx="0" presStyleCnt="1"/>
      <dgm:spPr/>
    </dgm:pt>
    <dgm:pt modelId="{AD548827-3CF2-4D3E-B7DF-EEFAD5128F27}" type="pres">
      <dgm:prSet presAssocID="{F53F9DC6-F580-4940-B6A9-8D73708B1415}" presName="extraNode" presStyleLbl="node1" presStyleIdx="0" presStyleCnt="5"/>
      <dgm:spPr/>
    </dgm:pt>
    <dgm:pt modelId="{99F11898-C23B-4431-990D-1F4EFE5B7D2C}" type="pres">
      <dgm:prSet presAssocID="{F53F9DC6-F580-4940-B6A9-8D73708B1415}" presName="dstNode" presStyleLbl="node1" presStyleIdx="0" presStyleCnt="5"/>
      <dgm:spPr/>
    </dgm:pt>
    <dgm:pt modelId="{293A3D41-0749-4A67-BBE6-78AF2699E574}" type="pres">
      <dgm:prSet presAssocID="{4E42833E-4699-4133-B8D3-A7300DE4B41D}" presName="text_1" presStyleLbl="node1" presStyleIdx="0" presStyleCnt="5" custLinFactNeighborX="-25" custLinFactNeighborY="2342">
        <dgm:presLayoutVars>
          <dgm:bulletEnabled val="1"/>
        </dgm:presLayoutVars>
      </dgm:prSet>
      <dgm:spPr/>
    </dgm:pt>
    <dgm:pt modelId="{FA7FACFC-C68D-4C27-BEE5-3481B57DB363}" type="pres">
      <dgm:prSet presAssocID="{4E42833E-4699-4133-B8D3-A7300DE4B41D}" presName="accent_1" presStyleCnt="0"/>
      <dgm:spPr/>
    </dgm:pt>
    <dgm:pt modelId="{75FE9822-CF38-48A7-AF98-664CCF64DCAA}" type="pres">
      <dgm:prSet presAssocID="{4E42833E-4699-4133-B8D3-A7300DE4B41D}" presName="accentRepeatNode" presStyleLbl="solidFgAcc1" presStyleIdx="0" presStyleCnt="5"/>
      <dgm:spPr/>
    </dgm:pt>
    <dgm:pt modelId="{E698D740-1A3F-4B21-ABA8-574040E0F8E9}" type="pres">
      <dgm:prSet presAssocID="{416E49E1-0A56-42EE-B2E2-5D9B883DE9BD}" presName="text_2" presStyleLbl="node1" presStyleIdx="1" presStyleCnt="5">
        <dgm:presLayoutVars>
          <dgm:bulletEnabled val="1"/>
        </dgm:presLayoutVars>
      </dgm:prSet>
      <dgm:spPr/>
    </dgm:pt>
    <dgm:pt modelId="{1DE826DA-BA2B-444F-A121-0DCD24DB3255}" type="pres">
      <dgm:prSet presAssocID="{416E49E1-0A56-42EE-B2E2-5D9B883DE9BD}" presName="accent_2" presStyleCnt="0"/>
      <dgm:spPr/>
    </dgm:pt>
    <dgm:pt modelId="{5F2AAE40-286A-470A-BCE9-1FE90F419783}" type="pres">
      <dgm:prSet presAssocID="{416E49E1-0A56-42EE-B2E2-5D9B883DE9BD}" presName="accentRepeatNode" presStyleLbl="solidFgAcc1" presStyleIdx="1" presStyleCnt="5"/>
      <dgm:spPr/>
    </dgm:pt>
    <dgm:pt modelId="{05498B3C-7E18-4314-9B36-F138DF35337C}" type="pres">
      <dgm:prSet presAssocID="{50CDBD71-013F-4E43-B934-98B76F45B2A9}" presName="text_3" presStyleLbl="node1" presStyleIdx="2" presStyleCnt="5">
        <dgm:presLayoutVars>
          <dgm:bulletEnabled val="1"/>
        </dgm:presLayoutVars>
      </dgm:prSet>
      <dgm:spPr/>
    </dgm:pt>
    <dgm:pt modelId="{20AF15D9-BBC1-453E-99AD-0D8956C577F4}" type="pres">
      <dgm:prSet presAssocID="{50CDBD71-013F-4E43-B934-98B76F45B2A9}" presName="accent_3" presStyleCnt="0"/>
      <dgm:spPr/>
    </dgm:pt>
    <dgm:pt modelId="{70FE4476-1D61-40F5-BEDA-F07CF4484D31}" type="pres">
      <dgm:prSet presAssocID="{50CDBD71-013F-4E43-B934-98B76F45B2A9}" presName="accentRepeatNode" presStyleLbl="solidFgAcc1" presStyleIdx="2" presStyleCnt="5"/>
      <dgm:spPr/>
    </dgm:pt>
    <dgm:pt modelId="{F8D86591-CC78-475E-A722-2FD7405D3687}" type="pres">
      <dgm:prSet presAssocID="{C8DEA652-E29C-456E-8AF1-CBF2B8F01BDD}" presName="text_4" presStyleLbl="node1" presStyleIdx="3" presStyleCnt="5">
        <dgm:presLayoutVars>
          <dgm:bulletEnabled val="1"/>
        </dgm:presLayoutVars>
      </dgm:prSet>
      <dgm:spPr/>
    </dgm:pt>
    <dgm:pt modelId="{1654BB7B-2E5F-4A89-97AC-55EC4A0D90ED}" type="pres">
      <dgm:prSet presAssocID="{C8DEA652-E29C-456E-8AF1-CBF2B8F01BDD}" presName="accent_4" presStyleCnt="0"/>
      <dgm:spPr/>
    </dgm:pt>
    <dgm:pt modelId="{11D6F375-C1C2-4C22-BD25-E3DC55D48358}" type="pres">
      <dgm:prSet presAssocID="{C8DEA652-E29C-456E-8AF1-CBF2B8F01BDD}" presName="accentRepeatNode" presStyleLbl="solidFgAcc1" presStyleIdx="3" presStyleCnt="5"/>
      <dgm:spPr/>
    </dgm:pt>
    <dgm:pt modelId="{28B1CBDE-4E7C-4A9A-A2EE-EEC1809EC683}" type="pres">
      <dgm:prSet presAssocID="{584BDC65-EB07-49F4-A736-F837AEF635D7}" presName="text_5" presStyleLbl="node1" presStyleIdx="4" presStyleCnt="5" custLinFactNeighborX="-230" custLinFactNeighborY="-6784">
        <dgm:presLayoutVars>
          <dgm:bulletEnabled val="1"/>
        </dgm:presLayoutVars>
      </dgm:prSet>
      <dgm:spPr/>
    </dgm:pt>
    <dgm:pt modelId="{81E33492-FB81-47F0-991B-A40265B48524}" type="pres">
      <dgm:prSet presAssocID="{584BDC65-EB07-49F4-A736-F837AEF635D7}" presName="accent_5" presStyleCnt="0"/>
      <dgm:spPr/>
    </dgm:pt>
    <dgm:pt modelId="{7B62655D-8926-4EF6-B062-008BD6B2FDA9}" type="pres">
      <dgm:prSet presAssocID="{584BDC65-EB07-49F4-A736-F837AEF635D7}" presName="accentRepeatNode" presStyleLbl="solidFgAcc1" presStyleIdx="4" presStyleCnt="5"/>
      <dgm:spPr/>
    </dgm:pt>
  </dgm:ptLst>
  <dgm:cxnLst>
    <dgm:cxn modelId="{6E4D092E-E2D3-4EEE-AD6F-F106473D75B4}" srcId="{F53F9DC6-F580-4940-B6A9-8D73708B1415}" destId="{C8DEA652-E29C-456E-8AF1-CBF2B8F01BDD}" srcOrd="3" destOrd="0" parTransId="{75202398-BF96-4D22-9C0D-67A23F29649F}" sibTransId="{7BA985FA-5053-495E-B515-51FF5C04AFC4}"/>
    <dgm:cxn modelId="{2818912F-6DC8-485E-8EAB-3387B7223FD3}" type="presOf" srcId="{4E42833E-4699-4133-B8D3-A7300DE4B41D}" destId="{293A3D41-0749-4A67-BBE6-78AF2699E574}" srcOrd="0" destOrd="0" presId="urn:microsoft.com/office/officeart/2008/layout/VerticalCurvedList"/>
    <dgm:cxn modelId="{E22C134E-D8CE-4E8C-882C-B8F620F2D4F0}" type="presOf" srcId="{81239FBF-363C-409B-A8EB-048D4EBF6CAD}" destId="{E8F579E1-2087-4051-99AB-1962BBA175BC}" srcOrd="0" destOrd="0" presId="urn:microsoft.com/office/officeart/2008/layout/VerticalCurvedList"/>
    <dgm:cxn modelId="{11D1CB53-23CE-4164-8A7D-5021A15F2EA9}" type="presOf" srcId="{416E49E1-0A56-42EE-B2E2-5D9B883DE9BD}" destId="{E698D740-1A3F-4B21-ABA8-574040E0F8E9}" srcOrd="0" destOrd="0" presId="urn:microsoft.com/office/officeart/2008/layout/VerticalCurvedList"/>
    <dgm:cxn modelId="{5151A35F-230B-4D43-8870-D3664D41935D}" srcId="{F53F9DC6-F580-4940-B6A9-8D73708B1415}" destId="{4E42833E-4699-4133-B8D3-A7300DE4B41D}" srcOrd="0" destOrd="0" parTransId="{5268E128-0792-4937-B347-D5967F8D46E3}" sibTransId="{81239FBF-363C-409B-A8EB-048D4EBF6CAD}"/>
    <dgm:cxn modelId="{2EA13E7C-B096-49BB-B523-113DEB346CCE}" type="presOf" srcId="{50CDBD71-013F-4E43-B934-98B76F45B2A9}" destId="{05498B3C-7E18-4314-9B36-F138DF35337C}" srcOrd="0" destOrd="0" presId="urn:microsoft.com/office/officeart/2008/layout/VerticalCurvedList"/>
    <dgm:cxn modelId="{F6A35587-81B3-4C86-B908-641135117697}" type="presOf" srcId="{F53F9DC6-F580-4940-B6A9-8D73708B1415}" destId="{DE8D4118-3AB4-4755-BD3C-61EC6E462896}" srcOrd="0" destOrd="0" presId="urn:microsoft.com/office/officeart/2008/layout/VerticalCurvedList"/>
    <dgm:cxn modelId="{BF1E4397-737B-4012-8197-935A67445C0C}" srcId="{F53F9DC6-F580-4940-B6A9-8D73708B1415}" destId="{584BDC65-EB07-49F4-A736-F837AEF635D7}" srcOrd="4" destOrd="0" parTransId="{24089534-7749-446D-AA2D-57564BDF6D4E}" sibTransId="{76CD8507-DB6C-40C7-9D0A-7165D40CBE93}"/>
    <dgm:cxn modelId="{55AB439F-617F-480B-A32A-8B606B2ECAFE}" srcId="{F53F9DC6-F580-4940-B6A9-8D73708B1415}" destId="{416E49E1-0A56-42EE-B2E2-5D9B883DE9BD}" srcOrd="1" destOrd="0" parTransId="{75819FF5-0EAF-4F04-9667-B50DBE18BF3F}" sibTransId="{86729FBA-7A37-4712-AC46-1766D7A06156}"/>
    <dgm:cxn modelId="{B40D26AD-551B-4321-A972-E634C00864EF}" type="presOf" srcId="{C8DEA652-E29C-456E-8AF1-CBF2B8F01BDD}" destId="{F8D86591-CC78-475E-A722-2FD7405D3687}" srcOrd="0" destOrd="0" presId="urn:microsoft.com/office/officeart/2008/layout/VerticalCurvedList"/>
    <dgm:cxn modelId="{66F84DCB-0EFA-46F8-B728-ADC184243BF8}" type="presOf" srcId="{584BDC65-EB07-49F4-A736-F837AEF635D7}" destId="{28B1CBDE-4E7C-4A9A-A2EE-EEC1809EC683}" srcOrd="0" destOrd="0" presId="urn:microsoft.com/office/officeart/2008/layout/VerticalCurvedList"/>
    <dgm:cxn modelId="{67F329D9-924E-461C-909F-AC1F3A2A2F53}" srcId="{F53F9DC6-F580-4940-B6A9-8D73708B1415}" destId="{50CDBD71-013F-4E43-B934-98B76F45B2A9}" srcOrd="2" destOrd="0" parTransId="{1F832CDB-ABC4-4353-8292-1D6E44B65D75}" sibTransId="{919E108F-DE38-4E84-B7A7-75A981820273}"/>
    <dgm:cxn modelId="{F5648CC4-68CF-4FAA-A1B7-BEC76D60D059}" type="presParOf" srcId="{DE8D4118-3AB4-4755-BD3C-61EC6E462896}" destId="{93F412A9-5426-4A78-A338-9CA48CE39A17}" srcOrd="0" destOrd="0" presId="urn:microsoft.com/office/officeart/2008/layout/VerticalCurvedList"/>
    <dgm:cxn modelId="{5F00D669-8253-421D-801E-ED82A93A9A56}" type="presParOf" srcId="{93F412A9-5426-4A78-A338-9CA48CE39A17}" destId="{7E7D0AC0-D8C4-406A-BC77-1C691580C9C7}" srcOrd="0" destOrd="0" presId="urn:microsoft.com/office/officeart/2008/layout/VerticalCurvedList"/>
    <dgm:cxn modelId="{4E268DDD-747A-4637-BA31-0744C58C1040}" type="presParOf" srcId="{7E7D0AC0-D8C4-406A-BC77-1C691580C9C7}" destId="{6EFA25FB-1764-42C0-9298-AAF1D4524782}" srcOrd="0" destOrd="0" presId="urn:microsoft.com/office/officeart/2008/layout/VerticalCurvedList"/>
    <dgm:cxn modelId="{FD9550F4-9375-4C64-81EA-14C0460396EF}" type="presParOf" srcId="{7E7D0AC0-D8C4-406A-BC77-1C691580C9C7}" destId="{E8F579E1-2087-4051-99AB-1962BBA175BC}" srcOrd="1" destOrd="0" presId="urn:microsoft.com/office/officeart/2008/layout/VerticalCurvedList"/>
    <dgm:cxn modelId="{671F84C6-D1FC-4BDC-AC90-E7811C7DAA62}" type="presParOf" srcId="{7E7D0AC0-D8C4-406A-BC77-1C691580C9C7}" destId="{AD548827-3CF2-4D3E-B7DF-EEFAD5128F27}" srcOrd="2" destOrd="0" presId="urn:microsoft.com/office/officeart/2008/layout/VerticalCurvedList"/>
    <dgm:cxn modelId="{1D0AA374-B728-4C98-B42F-827852903FC3}" type="presParOf" srcId="{7E7D0AC0-D8C4-406A-BC77-1C691580C9C7}" destId="{99F11898-C23B-4431-990D-1F4EFE5B7D2C}" srcOrd="3" destOrd="0" presId="urn:microsoft.com/office/officeart/2008/layout/VerticalCurvedList"/>
    <dgm:cxn modelId="{2D58ABC7-25D8-4345-BBA8-8D776D360018}" type="presParOf" srcId="{93F412A9-5426-4A78-A338-9CA48CE39A17}" destId="{293A3D41-0749-4A67-BBE6-78AF2699E574}" srcOrd="1" destOrd="0" presId="urn:microsoft.com/office/officeart/2008/layout/VerticalCurvedList"/>
    <dgm:cxn modelId="{121B6978-D729-472B-AB4A-D46A55C0547B}" type="presParOf" srcId="{93F412A9-5426-4A78-A338-9CA48CE39A17}" destId="{FA7FACFC-C68D-4C27-BEE5-3481B57DB363}" srcOrd="2" destOrd="0" presId="urn:microsoft.com/office/officeart/2008/layout/VerticalCurvedList"/>
    <dgm:cxn modelId="{0C436185-DAEF-429A-BDA4-506447DC8737}" type="presParOf" srcId="{FA7FACFC-C68D-4C27-BEE5-3481B57DB363}" destId="{75FE9822-CF38-48A7-AF98-664CCF64DCAA}" srcOrd="0" destOrd="0" presId="urn:microsoft.com/office/officeart/2008/layout/VerticalCurvedList"/>
    <dgm:cxn modelId="{85046631-BDBA-427E-BE75-BC52FB94A323}" type="presParOf" srcId="{93F412A9-5426-4A78-A338-9CA48CE39A17}" destId="{E698D740-1A3F-4B21-ABA8-574040E0F8E9}" srcOrd="3" destOrd="0" presId="urn:microsoft.com/office/officeart/2008/layout/VerticalCurvedList"/>
    <dgm:cxn modelId="{8E054F95-33FC-494A-8343-24BAB18531C2}" type="presParOf" srcId="{93F412A9-5426-4A78-A338-9CA48CE39A17}" destId="{1DE826DA-BA2B-444F-A121-0DCD24DB3255}" srcOrd="4" destOrd="0" presId="urn:microsoft.com/office/officeart/2008/layout/VerticalCurvedList"/>
    <dgm:cxn modelId="{902951A8-F8FD-4BEA-BE71-85880FB1475F}" type="presParOf" srcId="{1DE826DA-BA2B-444F-A121-0DCD24DB3255}" destId="{5F2AAE40-286A-470A-BCE9-1FE90F419783}" srcOrd="0" destOrd="0" presId="urn:microsoft.com/office/officeart/2008/layout/VerticalCurvedList"/>
    <dgm:cxn modelId="{A644E6D7-EB5A-491F-ABF7-BA3633AA4FED}" type="presParOf" srcId="{93F412A9-5426-4A78-A338-9CA48CE39A17}" destId="{05498B3C-7E18-4314-9B36-F138DF35337C}" srcOrd="5" destOrd="0" presId="urn:microsoft.com/office/officeart/2008/layout/VerticalCurvedList"/>
    <dgm:cxn modelId="{B31AAE63-FA28-447E-A840-36789DAB0AC8}" type="presParOf" srcId="{93F412A9-5426-4A78-A338-9CA48CE39A17}" destId="{20AF15D9-BBC1-453E-99AD-0D8956C577F4}" srcOrd="6" destOrd="0" presId="urn:microsoft.com/office/officeart/2008/layout/VerticalCurvedList"/>
    <dgm:cxn modelId="{FD7E1AF4-6463-4420-959C-784A3A4C707F}" type="presParOf" srcId="{20AF15D9-BBC1-453E-99AD-0D8956C577F4}" destId="{70FE4476-1D61-40F5-BEDA-F07CF4484D31}" srcOrd="0" destOrd="0" presId="urn:microsoft.com/office/officeart/2008/layout/VerticalCurvedList"/>
    <dgm:cxn modelId="{310C3DC6-E7BB-405F-818F-D50B8813012B}" type="presParOf" srcId="{93F412A9-5426-4A78-A338-9CA48CE39A17}" destId="{F8D86591-CC78-475E-A722-2FD7405D3687}" srcOrd="7" destOrd="0" presId="urn:microsoft.com/office/officeart/2008/layout/VerticalCurvedList"/>
    <dgm:cxn modelId="{C568A753-7B32-4B20-84E2-0436134243D1}" type="presParOf" srcId="{93F412A9-5426-4A78-A338-9CA48CE39A17}" destId="{1654BB7B-2E5F-4A89-97AC-55EC4A0D90ED}" srcOrd="8" destOrd="0" presId="urn:microsoft.com/office/officeart/2008/layout/VerticalCurvedList"/>
    <dgm:cxn modelId="{CFF2CA2F-EEE3-402B-A147-D8EBB4092F0B}" type="presParOf" srcId="{1654BB7B-2E5F-4A89-97AC-55EC4A0D90ED}" destId="{11D6F375-C1C2-4C22-BD25-E3DC55D48358}" srcOrd="0" destOrd="0" presId="urn:microsoft.com/office/officeart/2008/layout/VerticalCurvedList"/>
    <dgm:cxn modelId="{6140E3B4-7663-4F7C-B684-ED6FD815F865}" type="presParOf" srcId="{93F412A9-5426-4A78-A338-9CA48CE39A17}" destId="{28B1CBDE-4E7C-4A9A-A2EE-EEC1809EC683}" srcOrd="9" destOrd="0" presId="urn:microsoft.com/office/officeart/2008/layout/VerticalCurvedList"/>
    <dgm:cxn modelId="{B54DE439-6FF4-4424-8AD2-1110F6456D32}" type="presParOf" srcId="{93F412A9-5426-4A78-A338-9CA48CE39A17}" destId="{81E33492-FB81-47F0-991B-A40265B48524}" srcOrd="10" destOrd="0" presId="urn:microsoft.com/office/officeart/2008/layout/VerticalCurvedList"/>
    <dgm:cxn modelId="{B900CE26-38A4-44BB-9D63-D6583174B404}" type="presParOf" srcId="{81E33492-FB81-47F0-991B-A40265B48524}" destId="{7B62655D-8926-4EF6-B062-008BD6B2FDA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579E1-2087-4051-99AB-1962BBA175BC}">
      <dsp:nvSpPr>
        <dsp:cNvPr id="0" name=""/>
        <dsp:cNvSpPr/>
      </dsp:nvSpPr>
      <dsp:spPr>
        <a:xfrm>
          <a:off x="-6361423" y="-973052"/>
          <a:ext cx="7571989" cy="7571989"/>
        </a:xfrm>
        <a:prstGeom prst="blockArc">
          <a:avLst>
            <a:gd name="adj1" fmla="val 18900000"/>
            <a:gd name="adj2" fmla="val 2700000"/>
            <a:gd name="adj3" fmla="val 285"/>
          </a:avLst>
        </a:pr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93A3D41-0749-4A67-BBE6-78AF2699E574}">
      <dsp:nvSpPr>
        <dsp:cNvPr id="0" name=""/>
        <dsp:cNvSpPr/>
      </dsp:nvSpPr>
      <dsp:spPr>
        <a:xfrm>
          <a:off x="526732" y="367980"/>
          <a:ext cx="8535279" cy="70346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372" tIns="88900" rIns="88900" bIns="88900" numCol="1" spcCol="1270" anchor="ctr" anchorCtr="0">
          <a:noAutofit/>
        </a:bodyPr>
        <a:lstStyle/>
        <a:p>
          <a:pPr marL="0" lvl="0" indent="0" algn="l" defTabSz="1555750">
            <a:lnSpc>
              <a:spcPct val="90000"/>
            </a:lnSpc>
            <a:spcBef>
              <a:spcPct val="0"/>
            </a:spcBef>
            <a:spcAft>
              <a:spcPct val="35000"/>
            </a:spcAft>
            <a:buNone/>
          </a:pPr>
          <a:r>
            <a:rPr lang="vi-VN" sz="3500" kern="1200" dirty="0"/>
            <a:t>Tổng quan đề tài</a:t>
          </a:r>
          <a:endParaRPr lang="en-US" sz="3500" kern="1200" dirty="0"/>
        </a:p>
      </dsp:txBody>
      <dsp:txXfrm>
        <a:off x="526732" y="367980"/>
        <a:ext cx="8535279" cy="703460"/>
      </dsp:txXfrm>
    </dsp:sp>
    <dsp:sp modelId="{75FE9822-CF38-48A7-AF98-664CCF64DCAA}">
      <dsp:nvSpPr>
        <dsp:cNvPr id="0" name=""/>
        <dsp:cNvSpPr/>
      </dsp:nvSpPr>
      <dsp:spPr>
        <a:xfrm>
          <a:off x="89202" y="263572"/>
          <a:ext cx="879325" cy="879325"/>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698D740-1A3F-4B21-ABA8-574040E0F8E9}">
      <dsp:nvSpPr>
        <dsp:cNvPr id="0" name=""/>
        <dsp:cNvSpPr/>
      </dsp:nvSpPr>
      <dsp:spPr>
        <a:xfrm>
          <a:off x="1032945" y="1406358"/>
          <a:ext cx="8031199" cy="703460"/>
        </a:xfrm>
        <a:prstGeom prst="rect">
          <a:avLst/>
        </a:prstGeom>
        <a:gradFill rotWithShape="0">
          <a:gsLst>
            <a:gs pos="0">
              <a:schemeClr val="accent4">
                <a:hueOff val="2450223"/>
                <a:satOff val="-10194"/>
                <a:lumOff val="2402"/>
                <a:alphaOff val="0"/>
                <a:satMod val="103000"/>
                <a:lumMod val="102000"/>
                <a:tint val="94000"/>
              </a:schemeClr>
            </a:gs>
            <a:gs pos="50000">
              <a:schemeClr val="accent4">
                <a:hueOff val="2450223"/>
                <a:satOff val="-10194"/>
                <a:lumOff val="2402"/>
                <a:alphaOff val="0"/>
                <a:satMod val="110000"/>
                <a:lumMod val="100000"/>
                <a:shade val="100000"/>
              </a:schemeClr>
            </a:gs>
            <a:gs pos="100000">
              <a:schemeClr val="accent4">
                <a:hueOff val="2450223"/>
                <a:satOff val="-10194"/>
                <a:lumOff val="240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372" tIns="88900" rIns="88900" bIns="88900" numCol="1" spcCol="1270" anchor="ctr" anchorCtr="0">
          <a:noAutofit/>
        </a:bodyPr>
        <a:lstStyle/>
        <a:p>
          <a:pPr marL="0" lvl="0" indent="0" algn="l" defTabSz="1555750">
            <a:lnSpc>
              <a:spcPct val="90000"/>
            </a:lnSpc>
            <a:spcBef>
              <a:spcPct val="0"/>
            </a:spcBef>
            <a:spcAft>
              <a:spcPct val="35000"/>
            </a:spcAft>
            <a:buNone/>
          </a:pPr>
          <a:r>
            <a:rPr lang="en-US" sz="3500" kern="1200" dirty="0" err="1"/>
            <a:t>Các</a:t>
          </a:r>
          <a:r>
            <a:rPr lang="en-US" sz="3500" kern="1200" dirty="0"/>
            <a:t> </a:t>
          </a:r>
          <a:r>
            <a:rPr lang="en-US" sz="3500" kern="1200" dirty="0" err="1"/>
            <a:t>linh</a:t>
          </a:r>
          <a:r>
            <a:rPr lang="en-US" sz="3500" kern="1200" dirty="0"/>
            <a:t> </a:t>
          </a:r>
          <a:r>
            <a:rPr lang="en-US" sz="3500" kern="1200" dirty="0" err="1"/>
            <a:t>kiện</a:t>
          </a:r>
          <a:r>
            <a:rPr lang="en-US" sz="3500" kern="1200" dirty="0"/>
            <a:t> </a:t>
          </a:r>
          <a:r>
            <a:rPr lang="en-US" sz="3500" kern="1200" dirty="0" err="1"/>
            <a:t>hệ</a:t>
          </a:r>
          <a:r>
            <a:rPr lang="en-US" sz="3500" kern="1200" dirty="0"/>
            <a:t> </a:t>
          </a:r>
          <a:r>
            <a:rPr lang="en-US" sz="3500" kern="1200" dirty="0" err="1"/>
            <a:t>thống</a:t>
          </a:r>
          <a:r>
            <a:rPr lang="en-US" sz="3500" kern="1200" dirty="0"/>
            <a:t> </a:t>
          </a:r>
        </a:p>
      </dsp:txBody>
      <dsp:txXfrm>
        <a:off x="1032945" y="1406358"/>
        <a:ext cx="8031199" cy="703460"/>
      </dsp:txXfrm>
    </dsp:sp>
    <dsp:sp modelId="{5F2AAE40-286A-470A-BCE9-1FE90F419783}">
      <dsp:nvSpPr>
        <dsp:cNvPr id="0" name=""/>
        <dsp:cNvSpPr/>
      </dsp:nvSpPr>
      <dsp:spPr>
        <a:xfrm>
          <a:off x="593282" y="1318426"/>
          <a:ext cx="879325" cy="879325"/>
        </a:xfrm>
        <a:prstGeom prst="ellipse">
          <a:avLst/>
        </a:prstGeom>
        <a:solidFill>
          <a:schemeClr val="lt1">
            <a:hueOff val="0"/>
            <a:satOff val="0"/>
            <a:lumOff val="0"/>
            <a:alphaOff val="0"/>
          </a:schemeClr>
        </a:solidFill>
        <a:ln w="6350" cap="flat" cmpd="sng" algn="ctr">
          <a:solidFill>
            <a:schemeClr val="accent4">
              <a:hueOff val="2450223"/>
              <a:satOff val="-10194"/>
              <a:lumOff val="240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5498B3C-7E18-4314-9B36-F138DF35337C}">
      <dsp:nvSpPr>
        <dsp:cNvPr id="0" name=""/>
        <dsp:cNvSpPr/>
      </dsp:nvSpPr>
      <dsp:spPr>
        <a:xfrm>
          <a:off x="1187657" y="2461212"/>
          <a:ext cx="7876488" cy="703460"/>
        </a:xfrm>
        <a:prstGeom prst="rect">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372" tIns="88900" rIns="88900" bIns="88900" numCol="1" spcCol="1270" anchor="ctr" anchorCtr="0">
          <a:noAutofit/>
        </a:bodyPr>
        <a:lstStyle/>
        <a:p>
          <a:pPr marL="0" lvl="0" indent="0" algn="l" defTabSz="1555750">
            <a:lnSpc>
              <a:spcPct val="90000"/>
            </a:lnSpc>
            <a:spcBef>
              <a:spcPct val="0"/>
            </a:spcBef>
            <a:spcAft>
              <a:spcPct val="35000"/>
            </a:spcAft>
            <a:buNone/>
          </a:pPr>
          <a:r>
            <a:rPr lang="vi-VN" sz="3500" kern="1200" dirty="0"/>
            <a:t>Mô hình đếm và phân loại sản phẩm </a:t>
          </a:r>
          <a:endParaRPr lang="en-US" sz="3500" kern="1200" dirty="0"/>
        </a:p>
      </dsp:txBody>
      <dsp:txXfrm>
        <a:off x="1187657" y="2461212"/>
        <a:ext cx="7876488" cy="703460"/>
      </dsp:txXfrm>
    </dsp:sp>
    <dsp:sp modelId="{70FE4476-1D61-40F5-BEDA-F07CF4484D31}">
      <dsp:nvSpPr>
        <dsp:cNvPr id="0" name=""/>
        <dsp:cNvSpPr/>
      </dsp:nvSpPr>
      <dsp:spPr>
        <a:xfrm>
          <a:off x="747994" y="2373279"/>
          <a:ext cx="879325" cy="879325"/>
        </a:xfrm>
        <a:prstGeom prst="ellipse">
          <a:avLst/>
        </a:prstGeom>
        <a:solidFill>
          <a:schemeClr val="lt1">
            <a:hueOff val="0"/>
            <a:satOff val="0"/>
            <a:lumOff val="0"/>
            <a:alphaOff val="0"/>
          </a:schemeClr>
        </a:solidFill>
        <a:ln w="6350" cap="flat" cmpd="sng" algn="ctr">
          <a:solidFill>
            <a:schemeClr val="accent4">
              <a:hueOff val="4900445"/>
              <a:satOff val="-20388"/>
              <a:lumOff val="480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8D86591-CC78-475E-A722-2FD7405D3687}">
      <dsp:nvSpPr>
        <dsp:cNvPr id="0" name=""/>
        <dsp:cNvSpPr/>
      </dsp:nvSpPr>
      <dsp:spPr>
        <a:xfrm>
          <a:off x="1032945" y="3516065"/>
          <a:ext cx="8031199" cy="703460"/>
        </a:xfrm>
        <a:prstGeom prst="rect">
          <a:avLst/>
        </a:prstGeom>
        <a:gradFill rotWithShape="0">
          <a:gsLst>
            <a:gs pos="0">
              <a:schemeClr val="accent4">
                <a:hueOff val="7350668"/>
                <a:satOff val="-30583"/>
                <a:lumOff val="7206"/>
                <a:alphaOff val="0"/>
                <a:satMod val="103000"/>
                <a:lumMod val="102000"/>
                <a:tint val="94000"/>
              </a:schemeClr>
            </a:gs>
            <a:gs pos="50000">
              <a:schemeClr val="accent4">
                <a:hueOff val="7350668"/>
                <a:satOff val="-30583"/>
                <a:lumOff val="7206"/>
                <a:alphaOff val="0"/>
                <a:satMod val="110000"/>
                <a:lumMod val="100000"/>
                <a:shade val="100000"/>
              </a:schemeClr>
            </a:gs>
            <a:gs pos="100000">
              <a:schemeClr val="accent4">
                <a:hueOff val="7350668"/>
                <a:satOff val="-30583"/>
                <a:lumOff val="72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372" tIns="88900" rIns="88900" bIns="88900" numCol="1" spcCol="1270" anchor="ctr" anchorCtr="0">
          <a:noAutofit/>
        </a:bodyPr>
        <a:lstStyle/>
        <a:p>
          <a:pPr marL="0" lvl="0" indent="0" algn="l" defTabSz="1555750">
            <a:lnSpc>
              <a:spcPct val="90000"/>
            </a:lnSpc>
            <a:spcBef>
              <a:spcPct val="0"/>
            </a:spcBef>
            <a:spcAft>
              <a:spcPct val="35000"/>
            </a:spcAft>
            <a:buNone/>
          </a:pPr>
          <a:r>
            <a:rPr lang="vi-VN" sz="3500" kern="1200" dirty="0"/>
            <a:t>Kết quả </a:t>
          </a:r>
          <a:endParaRPr lang="en-US" sz="3500" kern="1200" dirty="0"/>
        </a:p>
      </dsp:txBody>
      <dsp:txXfrm>
        <a:off x="1032945" y="3516065"/>
        <a:ext cx="8031199" cy="703460"/>
      </dsp:txXfrm>
    </dsp:sp>
    <dsp:sp modelId="{11D6F375-C1C2-4C22-BD25-E3DC55D48358}">
      <dsp:nvSpPr>
        <dsp:cNvPr id="0" name=""/>
        <dsp:cNvSpPr/>
      </dsp:nvSpPr>
      <dsp:spPr>
        <a:xfrm>
          <a:off x="593282" y="3428133"/>
          <a:ext cx="879325" cy="879325"/>
        </a:xfrm>
        <a:prstGeom prst="ellipse">
          <a:avLst/>
        </a:prstGeom>
        <a:solidFill>
          <a:schemeClr val="lt1">
            <a:hueOff val="0"/>
            <a:satOff val="0"/>
            <a:lumOff val="0"/>
            <a:alphaOff val="0"/>
          </a:schemeClr>
        </a:solidFill>
        <a:ln w="6350" cap="flat" cmpd="sng" algn="ctr">
          <a:solidFill>
            <a:schemeClr val="accent4">
              <a:hueOff val="7350668"/>
              <a:satOff val="-30583"/>
              <a:lumOff val="7206"/>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8B1CBDE-4E7C-4A9A-A2EE-EEC1809EC683}">
      <dsp:nvSpPr>
        <dsp:cNvPr id="0" name=""/>
        <dsp:cNvSpPr/>
      </dsp:nvSpPr>
      <dsp:spPr>
        <a:xfrm>
          <a:off x="509234" y="4523196"/>
          <a:ext cx="8535279" cy="703460"/>
        </a:xfrm>
        <a:prstGeom prst="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8372" tIns="88900" rIns="88900" bIns="88900" numCol="1" spcCol="1270" anchor="ctr" anchorCtr="0">
          <a:noAutofit/>
        </a:bodyPr>
        <a:lstStyle/>
        <a:p>
          <a:pPr marL="0" lvl="0" indent="0" algn="l" defTabSz="1555750">
            <a:lnSpc>
              <a:spcPct val="90000"/>
            </a:lnSpc>
            <a:spcBef>
              <a:spcPct val="0"/>
            </a:spcBef>
            <a:spcAft>
              <a:spcPct val="35000"/>
            </a:spcAft>
            <a:buNone/>
          </a:pPr>
          <a:r>
            <a:rPr lang="vi-VN" sz="3500" kern="1200" dirty="0"/>
            <a:t>Kết luận </a:t>
          </a:r>
          <a:endParaRPr lang="en-US" sz="3500" kern="1200" dirty="0"/>
        </a:p>
      </dsp:txBody>
      <dsp:txXfrm>
        <a:off x="509234" y="4523196"/>
        <a:ext cx="8535279" cy="703460"/>
      </dsp:txXfrm>
    </dsp:sp>
    <dsp:sp modelId="{7B62655D-8926-4EF6-B062-008BD6B2FDA9}">
      <dsp:nvSpPr>
        <dsp:cNvPr id="0" name=""/>
        <dsp:cNvSpPr/>
      </dsp:nvSpPr>
      <dsp:spPr>
        <a:xfrm>
          <a:off x="89202" y="4482986"/>
          <a:ext cx="879325" cy="879325"/>
        </a:xfrm>
        <a:prstGeom prst="ellipse">
          <a:avLst/>
        </a:prstGeom>
        <a:solidFill>
          <a:schemeClr val="lt1">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7/31/23</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9T14:41:57.921"/>
    </inkml:context>
    <inkml:brush xml:id="br0">
      <inkml:brushProperty name="width" value="0.05" units="cm"/>
      <inkml:brushProperty name="height" value="0.0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7/31/23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7/31/23</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7/31/23</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7/31/23</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5"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10.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ECAA7050-A7DC-5019-1606-82C5006E2128}"/>
              </a:ext>
            </a:extLst>
          </p:cNvPr>
          <p:cNvSpPr txBox="1"/>
          <p:nvPr/>
        </p:nvSpPr>
        <p:spPr>
          <a:xfrm>
            <a:off x="817868" y="4333275"/>
            <a:ext cx="7508260" cy="830997"/>
          </a:xfrm>
          <a:prstGeom prst="rect">
            <a:avLst/>
          </a:prstGeom>
          <a:noFill/>
        </p:spPr>
        <p:txBody>
          <a:bodyPr wrap="square" rtlCol="0">
            <a:spAutoFit/>
          </a:bodyPr>
          <a:lstStyle/>
          <a:p>
            <a:pPr algn="ctr"/>
            <a:r>
              <a:rPr lang="vi-VN" sz="4800" b="1" dirty="0">
                <a:solidFill>
                  <a:schemeClr val="bg1"/>
                </a:solidFill>
                <a:latin typeface="Calibri" panose="020F0502020204030204" pitchFamily="34" charset="0"/>
                <a:cs typeface="Calibri" panose="020F0502020204030204" pitchFamily="34" charset="0"/>
              </a:rPr>
              <a:t>Kỹ thuật lập trình trong CĐT</a:t>
            </a:r>
          </a:p>
        </p:txBody>
      </p:sp>
      <p:sp>
        <p:nvSpPr>
          <p:cNvPr id="3" name="Hộp Văn bản 2">
            <a:extLst>
              <a:ext uri="{FF2B5EF4-FFF2-40B4-BE49-F238E27FC236}">
                <a16:creationId xmlns:a16="http://schemas.microsoft.com/office/drawing/2014/main" id="{F947AEBE-4820-AD45-D164-5E2F2FF46C92}"/>
              </a:ext>
            </a:extLst>
          </p:cNvPr>
          <p:cNvSpPr txBox="1"/>
          <p:nvPr/>
        </p:nvSpPr>
        <p:spPr>
          <a:xfrm>
            <a:off x="1766654" y="5164272"/>
            <a:ext cx="5610687" cy="707886"/>
          </a:xfrm>
          <a:prstGeom prst="rect">
            <a:avLst/>
          </a:prstGeom>
          <a:noFill/>
        </p:spPr>
        <p:txBody>
          <a:bodyPr wrap="square" rtlCol="0">
            <a:spAutoFit/>
          </a:bodyPr>
          <a:lstStyle/>
          <a:p>
            <a:pPr algn="ctr"/>
            <a:r>
              <a:rPr lang="vi-VN" sz="2000" dirty="0">
                <a:solidFill>
                  <a:schemeClr val="bg1"/>
                </a:solidFill>
              </a:rPr>
              <a:t>Mã lớp học : </a:t>
            </a:r>
            <a:r>
              <a:rPr lang="en-US" sz="2000" dirty="0">
                <a:solidFill>
                  <a:schemeClr val="bg1"/>
                </a:solidFill>
              </a:rPr>
              <a:t>141454</a:t>
            </a:r>
            <a:r>
              <a:rPr lang="vi-VN" sz="2000" dirty="0">
                <a:solidFill>
                  <a:schemeClr val="bg1"/>
                </a:solidFill>
              </a:rPr>
              <a:t> - ME3213</a:t>
            </a:r>
          </a:p>
          <a:p>
            <a:pPr algn="ctr"/>
            <a:r>
              <a:rPr lang="vi-VN" sz="2000" dirty="0">
                <a:solidFill>
                  <a:schemeClr val="bg1"/>
                </a:solidFill>
              </a:rPr>
              <a:t>Giáo viên hướng dẫn: TS.Trương Công Tuấn</a:t>
            </a:r>
          </a:p>
        </p:txBody>
      </p:sp>
    </p:spTree>
    <p:extLst>
      <p:ext uri="{BB962C8B-B14F-4D97-AF65-F5344CB8AC3E}">
        <p14:creationId xmlns:p14="http://schemas.microsoft.com/office/powerpoint/2010/main" val="155865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A74922-9051-0F3F-A24E-98B7A9138D94}"/>
              </a:ext>
            </a:extLst>
          </p:cNvPr>
          <p:cNvSpPr>
            <a:spLocks noGrp="1"/>
          </p:cNvSpPr>
          <p:nvPr>
            <p:ph type="sldNum" sz="quarter" idx="12"/>
          </p:nvPr>
        </p:nvSpPr>
        <p:spPr/>
        <p:txBody>
          <a:bodyPr/>
          <a:lstStyle/>
          <a:p>
            <a:fld id="{9EA0BE3B-158A-4EDF-80DC-E394A0D1600F}" type="slidenum">
              <a:rPr lang="en-US" smtClean="0">
                <a:latin typeface="Arial" panose="020B0604020202020204" pitchFamily="34" charset="0"/>
                <a:cs typeface="Arial" panose="020B0604020202020204" pitchFamily="34" charset="0"/>
              </a:rPr>
              <a:pPr/>
              <a:t>10</a:t>
            </a:fld>
            <a:endParaRPr lang="en-US"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6E3A75E7-F7D3-DE2E-C545-411E551C95E5}"/>
              </a:ext>
            </a:extLst>
          </p:cNvPr>
          <p:cNvSpPr>
            <a:spLocks noGrp="1"/>
          </p:cNvSpPr>
          <p:nvPr>
            <p:ph type="title"/>
          </p:nvPr>
        </p:nvSpPr>
        <p:spPr/>
        <p:txBody>
          <a:bodyPr/>
          <a:lstStyle/>
          <a:p>
            <a:r>
              <a:rPr lang="vi-VN" dirty="0">
                <a:latin typeface="Arial" panose="020B0604020202020204" pitchFamily="34" charset="0"/>
                <a:cs typeface="Arial" panose="020B0604020202020204" pitchFamily="34" charset="0"/>
              </a:rPr>
              <a:t>2. Các linh kiện trong hệ thống </a:t>
            </a: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A2C2872-73A4-B4F1-A2F6-39BD389014EC}"/>
              </a:ext>
            </a:extLst>
          </p:cNvPr>
          <p:cNvSpPr txBox="1"/>
          <p:nvPr/>
        </p:nvSpPr>
        <p:spPr>
          <a:xfrm>
            <a:off x="658368" y="713033"/>
            <a:ext cx="6774278" cy="830997"/>
          </a:xfrm>
          <a:prstGeom prst="rect">
            <a:avLst/>
          </a:prstGeom>
          <a:noFill/>
        </p:spPr>
        <p:txBody>
          <a:bodyPr wrap="square" rtlCol="0">
            <a:spAutoFit/>
          </a:bodyPr>
          <a:lstStyle/>
          <a:p>
            <a:r>
              <a:rPr lang="vi-VN" sz="2400" b="1" dirty="0">
                <a:latin typeface="Arial" panose="020B0604020202020204" pitchFamily="34" charset="0"/>
                <a:cs typeface="Arial" panose="020B0604020202020204" pitchFamily="34" charset="0"/>
              </a:rPr>
              <a:t>2.2. </a:t>
            </a:r>
            <a:r>
              <a:rPr lang="vi-VN" sz="2400" b="1" dirty="0">
                <a:solidFill>
                  <a:srgbClr val="000000"/>
                </a:solidFill>
                <a:effectLst/>
                <a:latin typeface="Arial" panose="020B0604020202020204" pitchFamily="34" charset="0"/>
                <a:cs typeface="Arial" panose="020B0604020202020204" pitchFamily="34" charset="0"/>
              </a:rPr>
              <a:t>Module điều khiển động cơ </a:t>
            </a:r>
            <a:r>
              <a:rPr lang="en-US" sz="2400" b="1" dirty="0" err="1">
                <a:solidFill>
                  <a:srgbClr val="000000"/>
                </a:solidFill>
                <a:effectLst/>
                <a:latin typeface="Arial" panose="020B0604020202020204" pitchFamily="34" charset="0"/>
                <a:cs typeface="Arial" panose="020B0604020202020204" pitchFamily="34" charset="0"/>
              </a:rPr>
              <a:t>bước</a:t>
            </a:r>
            <a:r>
              <a:rPr lang="en-US" sz="2400" b="1" dirty="0">
                <a:solidFill>
                  <a:srgbClr val="000000"/>
                </a:solidFill>
                <a:effectLst/>
                <a:latin typeface="Arial" panose="020B0604020202020204" pitchFamily="34" charset="0"/>
                <a:cs typeface="Arial" panose="020B0604020202020204" pitchFamily="34" charset="0"/>
              </a:rPr>
              <a:t> A4988 </a:t>
            </a:r>
            <a:endParaRPr lang="vi-VN" sz="2400" b="1" dirty="0">
              <a:solidFill>
                <a:srgbClr val="000000"/>
              </a:solidFill>
              <a:effectLst/>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26B516D-D9F3-8EF7-939B-15779E577505}"/>
              </a:ext>
            </a:extLst>
          </p:cNvPr>
          <p:cNvSpPr txBox="1"/>
          <p:nvPr/>
        </p:nvSpPr>
        <p:spPr>
          <a:xfrm>
            <a:off x="235078" y="1186359"/>
            <a:ext cx="8783088" cy="1200329"/>
          </a:xfrm>
          <a:prstGeom prst="rect">
            <a:avLst/>
          </a:prstGeom>
          <a:noFill/>
        </p:spPr>
        <p:txBody>
          <a:bodyPr wrap="square" rtlCol="0">
            <a:spAutoFit/>
          </a:bodyPr>
          <a:lstStyle/>
          <a:p>
            <a:pPr marL="285750" indent="-285750">
              <a:buFontTx/>
              <a:buChar char="-"/>
            </a:pPr>
            <a:r>
              <a:rPr lang="en-US" sz="2400" dirty="0">
                <a:solidFill>
                  <a:srgbClr val="000000"/>
                </a:solidFill>
                <a:latin typeface="Arial" panose="020B0604020202020204" pitchFamily="34" charset="0"/>
                <a:cs typeface="Arial" panose="020B0604020202020204" pitchFamily="34" charset="0"/>
              </a:rPr>
              <a:t>L</a:t>
            </a:r>
            <a:r>
              <a:rPr lang="vi-VN" sz="2400" b="0" i="0" dirty="0">
                <a:solidFill>
                  <a:srgbClr val="000000"/>
                </a:solidFill>
                <a:effectLst/>
                <a:latin typeface="Arial" panose="020B0604020202020204" pitchFamily="34" charset="0"/>
                <a:cs typeface="Arial" panose="020B0604020202020204" pitchFamily="34" charset="0"/>
              </a:rPr>
              <a:t>à driver điều khiển động cơ bước cực kỳ nhỏ gọn, hỗ trợ nhiều chế độ làm việc, điều chỉnh được dòng ra cho động cơ, tự động ngắt điện khi quá nóng.</a:t>
            </a:r>
            <a:endParaRPr lang="en-US" sz="2400" b="0" i="0" dirty="0">
              <a:solidFill>
                <a:srgbClr val="000000"/>
              </a:solidFill>
              <a:effectLst/>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8D53337-5DE8-1F1D-AABB-44E0FF523BE3}"/>
              </a:ext>
            </a:extLst>
          </p:cNvPr>
          <p:cNvSpPr txBox="1"/>
          <p:nvPr/>
        </p:nvSpPr>
        <p:spPr>
          <a:xfrm>
            <a:off x="304088" y="2720788"/>
            <a:ext cx="6178679"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kỹ</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a:t>
            </a:r>
          </a:p>
          <a:p>
            <a:r>
              <a:rPr lang="en-US" sz="2400" b="0" i="0" dirty="0">
                <a:solidFill>
                  <a:srgbClr val="111111"/>
                </a:solidFill>
                <a:effectLst/>
                <a:latin typeface="Arial" panose="020B0604020202020204" pitchFamily="34" charset="0"/>
                <a:cs typeface="Arial" panose="020B0604020202020204" pitchFamily="34" charset="0"/>
              </a:rPr>
              <a:t>-   </a:t>
            </a:r>
            <a:r>
              <a:rPr lang="en-US" sz="2400" dirty="0" err="1">
                <a:solidFill>
                  <a:srgbClr val="111111"/>
                </a:solidFill>
                <a:latin typeface="Arial" panose="020B0604020202020204" pitchFamily="34" charset="0"/>
                <a:cs typeface="Arial" panose="020B0604020202020204" pitchFamily="34" charset="0"/>
              </a:rPr>
              <a:t>Điện</a:t>
            </a:r>
            <a:r>
              <a:rPr lang="en-US" sz="2400" dirty="0">
                <a:solidFill>
                  <a:srgbClr val="111111"/>
                </a:solidFill>
                <a:latin typeface="Arial" panose="020B0604020202020204" pitchFamily="34" charset="0"/>
                <a:cs typeface="Arial" panose="020B0604020202020204" pitchFamily="34" charset="0"/>
              </a:rPr>
              <a:t> </a:t>
            </a:r>
            <a:r>
              <a:rPr lang="en-US" sz="2400" dirty="0" err="1">
                <a:solidFill>
                  <a:srgbClr val="111111"/>
                </a:solidFill>
                <a:latin typeface="Arial" panose="020B0604020202020204" pitchFamily="34" charset="0"/>
                <a:cs typeface="Arial" panose="020B0604020202020204" pitchFamily="34" charset="0"/>
              </a:rPr>
              <a:t>áp</a:t>
            </a:r>
            <a:r>
              <a:rPr lang="en-US" sz="2400" dirty="0">
                <a:solidFill>
                  <a:srgbClr val="111111"/>
                </a:solidFill>
                <a:latin typeface="Arial" panose="020B0604020202020204" pitchFamily="34" charset="0"/>
                <a:cs typeface="Arial" panose="020B0604020202020204" pitchFamily="34" charset="0"/>
              </a:rPr>
              <a:t> 8~</a:t>
            </a:r>
            <a:r>
              <a:rPr lang="vi-VN" sz="2400" b="0" i="0" dirty="0">
                <a:solidFill>
                  <a:srgbClr val="111111"/>
                </a:solidFill>
                <a:effectLst/>
                <a:latin typeface="Arial" panose="020B0604020202020204" pitchFamily="34" charset="0"/>
                <a:cs typeface="Arial" panose="020B0604020202020204" pitchFamily="34" charset="0"/>
              </a:rPr>
              <a:t>35V, dòng </a:t>
            </a:r>
            <a:r>
              <a:rPr lang="en-US" sz="2400" b="0" i="0" dirty="0" err="1">
                <a:solidFill>
                  <a:srgbClr val="111111"/>
                </a:solidFill>
                <a:effectLst/>
                <a:latin typeface="Arial" panose="020B0604020202020204" pitchFamily="34" charset="0"/>
                <a:cs typeface="Arial" panose="020B0604020202020204" pitchFamily="34" charset="0"/>
              </a:rPr>
              <a:t>điện</a:t>
            </a:r>
            <a:r>
              <a:rPr lang="en-US" sz="2400" b="0" i="0" dirty="0">
                <a:solidFill>
                  <a:srgbClr val="111111"/>
                </a:solidFill>
                <a:effectLst/>
                <a:latin typeface="Arial" panose="020B0604020202020204" pitchFamily="34" charset="0"/>
                <a:cs typeface="Arial" panose="020B0604020202020204" pitchFamily="34" charset="0"/>
              </a:rPr>
              <a:t> 1~</a:t>
            </a:r>
            <a:r>
              <a:rPr lang="vi-VN" sz="2400" b="0" i="0" dirty="0">
                <a:solidFill>
                  <a:srgbClr val="111111"/>
                </a:solidFill>
                <a:effectLst/>
                <a:latin typeface="Arial" panose="020B0604020202020204" pitchFamily="34" charset="0"/>
                <a:cs typeface="Arial" panose="020B0604020202020204" pitchFamily="34" charset="0"/>
              </a:rPr>
              <a:t>2A.</a:t>
            </a:r>
          </a:p>
          <a:p>
            <a:pPr marL="342900" indent="-342900">
              <a:buFontTx/>
              <a:buChar char="-"/>
            </a:pPr>
            <a:r>
              <a:rPr lang="vi-VN" sz="2400" b="0" i="0" dirty="0">
                <a:solidFill>
                  <a:srgbClr val="141414"/>
                </a:solidFill>
                <a:effectLst/>
                <a:latin typeface="Arial" panose="020B0604020202020204" pitchFamily="34" charset="0"/>
                <a:cs typeface="Arial" panose="020B0604020202020204" pitchFamily="34" charset="0"/>
              </a:rPr>
              <a:t>Có 5 chế độ: Full bước, 1/2 bước, 1/4 bước, 1/8 bước, 1/16 bướ</a:t>
            </a:r>
            <a:r>
              <a:rPr lang="en-US" sz="2400" b="0" i="0" dirty="0">
                <a:solidFill>
                  <a:srgbClr val="141414"/>
                </a:solidFill>
                <a:effectLst/>
                <a:latin typeface="Arial" panose="020B0604020202020204" pitchFamily="34" charset="0"/>
                <a:cs typeface="Arial" panose="020B0604020202020204" pitchFamily="34" charset="0"/>
              </a:rPr>
              <a:t>c</a:t>
            </a:r>
          </a:p>
          <a:p>
            <a:pPr marL="342900" indent="-342900">
              <a:buFontTx/>
              <a:buChar char="-"/>
            </a:pPr>
            <a:r>
              <a:rPr lang="en-US" sz="2400" b="0" i="0" dirty="0" err="1">
                <a:solidFill>
                  <a:srgbClr val="141414"/>
                </a:solidFill>
                <a:effectLst/>
                <a:latin typeface="Arial" panose="020B0604020202020204" pitchFamily="34" charset="0"/>
                <a:cs typeface="Arial" panose="020B0604020202020204" pitchFamily="34" charset="0"/>
              </a:rPr>
              <a:t>Điện</a:t>
            </a:r>
            <a:r>
              <a:rPr lang="en-US" sz="2400" b="0" i="0" dirty="0">
                <a:solidFill>
                  <a:srgbClr val="141414"/>
                </a:solidFill>
                <a:effectLst/>
                <a:latin typeface="Arial" panose="020B0604020202020204" pitchFamily="34" charset="0"/>
                <a:cs typeface="Arial" panose="020B0604020202020204" pitchFamily="34" charset="0"/>
              </a:rPr>
              <a:t> </a:t>
            </a:r>
            <a:r>
              <a:rPr lang="en-US" sz="2400" b="0" i="0" dirty="0" err="1">
                <a:solidFill>
                  <a:srgbClr val="141414"/>
                </a:solidFill>
                <a:effectLst/>
                <a:latin typeface="Arial" panose="020B0604020202020204" pitchFamily="34" charset="0"/>
                <a:cs typeface="Arial" panose="020B0604020202020204" pitchFamily="34" charset="0"/>
              </a:rPr>
              <a:t>áp</a:t>
            </a:r>
            <a:r>
              <a:rPr lang="en-US" sz="2400" b="0" i="0" dirty="0">
                <a:solidFill>
                  <a:srgbClr val="141414"/>
                </a:solidFill>
                <a:effectLst/>
                <a:latin typeface="Arial" panose="020B0604020202020204" pitchFamily="34" charset="0"/>
                <a:cs typeface="Arial" panose="020B0604020202020204" pitchFamily="34" charset="0"/>
              </a:rPr>
              <a:t> logic 3.5~5V</a:t>
            </a:r>
            <a:endParaRPr lang="vi-VN" sz="2400" b="0" i="0" dirty="0">
              <a:solidFill>
                <a:srgbClr val="111111"/>
              </a:solidFill>
              <a:effectLst/>
              <a:latin typeface="Arial" panose="020B0604020202020204" pitchFamily="34" charset="0"/>
              <a:cs typeface="Arial" panose="020B0604020202020204" pitchFamily="34" charset="0"/>
            </a:endParaRPr>
          </a:p>
        </p:txBody>
      </p:sp>
      <p:pic>
        <p:nvPicPr>
          <p:cNvPr id="2052" name="Picture 4">
            <a:extLst>
              <a:ext uri="{FF2B5EF4-FFF2-40B4-BE49-F238E27FC236}">
                <a16:creationId xmlns:a16="http://schemas.microsoft.com/office/drawing/2014/main" id="{334549AB-79B4-45AB-B813-8621AFBB1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6850" y="3125351"/>
            <a:ext cx="2487150" cy="248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554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F56C62-3E0F-ADE3-CAD0-8E287B28AD58}"/>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70AEB13E-0CC4-D680-9308-9824FD90C31D}"/>
              </a:ext>
            </a:extLst>
          </p:cNvPr>
          <p:cNvSpPr>
            <a:spLocks noGrp="1"/>
          </p:cNvSpPr>
          <p:nvPr>
            <p:ph type="title"/>
          </p:nvPr>
        </p:nvSpPr>
        <p:spPr/>
        <p:txBody>
          <a:bodyPr/>
          <a:lstStyle/>
          <a:p>
            <a:r>
              <a:rPr lang="vi-VN" dirty="0"/>
              <a:t>2. Các linh kiện trong hệ thống </a:t>
            </a:r>
            <a:endParaRPr lang="en-US" dirty="0"/>
          </a:p>
        </p:txBody>
      </p:sp>
      <p:sp>
        <p:nvSpPr>
          <p:cNvPr id="6" name="TextBox 5">
            <a:extLst>
              <a:ext uri="{FF2B5EF4-FFF2-40B4-BE49-F238E27FC236}">
                <a16:creationId xmlns:a16="http://schemas.microsoft.com/office/drawing/2014/main" id="{EFF0831C-753B-5F60-5884-14187F2F0C20}"/>
              </a:ext>
            </a:extLst>
          </p:cNvPr>
          <p:cNvSpPr txBox="1"/>
          <p:nvPr/>
        </p:nvSpPr>
        <p:spPr>
          <a:xfrm>
            <a:off x="957520" y="1461129"/>
            <a:ext cx="8267345" cy="2392193"/>
          </a:xfrm>
          <a:prstGeom prst="rect">
            <a:avLst/>
          </a:prstGeom>
          <a:noFill/>
        </p:spPr>
        <p:txBody>
          <a:bodyPr wrap="square">
            <a:spAutoFit/>
          </a:bodyPr>
          <a:lstStyle/>
          <a:p>
            <a:pPr marL="0" marR="0" indent="0">
              <a:lnSpc>
                <a:spcPct val="105000"/>
              </a:lnSpc>
              <a:spcBef>
                <a:spcPts val="0"/>
              </a:spcBef>
              <a:spcAft>
                <a:spcPts val="0"/>
              </a:spcAft>
              <a:buNone/>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Điện áp hoạt động: </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2.7</a:t>
            </a: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5</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a:t>
            </a: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t>
            </a:r>
            <a:endParaRPr lang="vi-VN" sz="2400" dirty="0">
              <a:effectLst/>
              <a:latin typeface="Arial" panose="020B0604020202020204" pitchFamily="34" charset="0"/>
              <a:ea typeface="Times New Roman" panose="02020603050405020304" pitchFamily="18" charset="0"/>
              <a:cs typeface="Arial" panose="020B0604020202020204" pitchFamily="34" charset="0"/>
            </a:endParaRPr>
          </a:p>
          <a:p>
            <a:pPr marR="0">
              <a:lnSpc>
                <a:spcPct val="105000"/>
              </a:lnSpc>
              <a:spcBef>
                <a:spcPts val="0"/>
              </a:spcBef>
              <a:spcAft>
                <a:spcPts val="0"/>
              </a:spcAft>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Dòng tải:</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15mA </a:t>
            </a:r>
            <a:endParaRPr lang="vi-VN" sz="2400" dirty="0">
              <a:effectLst/>
              <a:latin typeface="Arial" panose="020B0604020202020204" pitchFamily="34" charset="0"/>
              <a:ea typeface="Times New Roman" panose="02020603050405020304" pitchFamily="18" charset="0"/>
              <a:cs typeface="Arial" panose="020B0604020202020204" pitchFamily="34" charset="0"/>
            </a:endParaRPr>
          </a:p>
          <a:p>
            <a:pPr marL="342900" marR="0" indent="-342900">
              <a:lnSpc>
                <a:spcPct val="105000"/>
              </a:lnSpc>
              <a:spcBef>
                <a:spcPts val="0"/>
              </a:spcBef>
              <a:spcAft>
                <a:spcPts val="0"/>
              </a:spcAft>
              <a:buFontTx/>
              <a:buChar char="-"/>
            </a:pPr>
            <a:r>
              <a:rPr lang="vi-VN" sz="2400" b="0" i="0" dirty="0">
                <a:effectLst/>
                <a:latin typeface="Arial" panose="020B0604020202020204" pitchFamily="34" charset="0"/>
              </a:rPr>
              <a:t>Chuyển đổi từ cường độ ánh sáng </a:t>
            </a:r>
            <a:endParaRPr lang="en-US" sz="2400" b="0" i="0" dirty="0">
              <a:effectLst/>
              <a:latin typeface="Arial" panose="020B0604020202020204" pitchFamily="34" charset="0"/>
            </a:endParaRPr>
          </a:p>
          <a:p>
            <a:pPr marR="0">
              <a:lnSpc>
                <a:spcPct val="105000"/>
              </a:lnSpc>
              <a:spcBef>
                <a:spcPts val="0"/>
              </a:spcBef>
              <a:spcAft>
                <a:spcPts val="0"/>
              </a:spcAft>
            </a:pPr>
            <a:r>
              <a:rPr lang="en-US" sz="2400" b="0" i="0" dirty="0">
                <a:effectLst/>
                <a:latin typeface="Arial" panose="020B0604020202020204" pitchFamily="34" charset="0"/>
              </a:rPr>
              <a:t>	</a:t>
            </a:r>
            <a:r>
              <a:rPr lang="vi-VN" sz="2400" b="0" i="0" dirty="0">
                <a:effectLst/>
                <a:latin typeface="Arial" panose="020B0604020202020204" pitchFamily="34" charset="0"/>
              </a:rPr>
              <a:t>sang tần số với độ phân giải cao.</a:t>
            </a:r>
            <a:br>
              <a:rPr lang="vi-VN" sz="2400" dirty="0"/>
            </a:br>
            <a:r>
              <a:rPr lang="en-US" sz="2400" dirty="0"/>
              <a:t>-  </a:t>
            </a:r>
            <a:r>
              <a:rPr lang="en-U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Khoảng</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cách</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phát</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hiện</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1~5 cm </a:t>
            </a:r>
          </a:p>
          <a:p>
            <a:pPr marL="0" marR="0" indent="0">
              <a:lnSpc>
                <a:spcPct val="105000"/>
              </a:lnSpc>
              <a:spcBef>
                <a:spcPts val="0"/>
              </a:spcBef>
              <a:spcAft>
                <a:spcPts val="0"/>
              </a:spcAft>
              <a:buNone/>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Kích thước: 26.9 x 13 x 2.2mm.</a:t>
            </a:r>
            <a:endParaRPr lang="vi-VN" sz="24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8" name="TextBox 7">
            <a:extLst>
              <a:ext uri="{FF2B5EF4-FFF2-40B4-BE49-F238E27FC236}">
                <a16:creationId xmlns:a16="http://schemas.microsoft.com/office/drawing/2014/main" id="{FA188170-8468-E45D-F0E1-803CD3E39B85}"/>
              </a:ext>
            </a:extLst>
          </p:cNvPr>
          <p:cNvSpPr txBox="1"/>
          <p:nvPr/>
        </p:nvSpPr>
        <p:spPr>
          <a:xfrm>
            <a:off x="519192" y="764908"/>
            <a:ext cx="5174241" cy="461665"/>
          </a:xfrm>
          <a:prstGeom prst="rect">
            <a:avLst/>
          </a:prstGeom>
          <a:noFill/>
        </p:spPr>
        <p:txBody>
          <a:bodyPr wrap="square">
            <a:spAutoFit/>
          </a:bodyPr>
          <a:lstStyle/>
          <a:p>
            <a:r>
              <a:rPr lang="vi-V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2.3.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Cảm</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biến</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màu</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sắc</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TCS3200</a:t>
            </a:r>
            <a:endParaRPr lang="en-US" sz="2400" dirty="0">
              <a:latin typeface="Arial" panose="020B0604020202020204" pitchFamily="34" charset="0"/>
              <a:cs typeface="Arial" panose="020B0604020202020204" pitchFamily="34" charset="0"/>
            </a:endParaRPr>
          </a:p>
        </p:txBody>
      </p:sp>
      <p:pic>
        <p:nvPicPr>
          <p:cNvPr id="1026" name="Picture 2" descr="Cảm biến màu GY-31 (TCS3200)">
            <a:extLst>
              <a:ext uri="{FF2B5EF4-FFF2-40B4-BE49-F238E27FC236}">
                <a16:creationId xmlns:a16="http://schemas.microsoft.com/office/drawing/2014/main" id="{3BEF3438-5F5B-4BB9-A915-4D61B244E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1404" y="1943099"/>
            <a:ext cx="2531853" cy="253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94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5303BC-3114-E57C-7CA0-9110A896B6D6}"/>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821C3CBC-6C58-14E4-9D0D-CC02180D5081}"/>
              </a:ext>
            </a:extLst>
          </p:cNvPr>
          <p:cNvSpPr>
            <a:spLocks noGrp="1"/>
          </p:cNvSpPr>
          <p:nvPr>
            <p:ph type="title"/>
          </p:nvPr>
        </p:nvSpPr>
        <p:spPr/>
        <p:txBody>
          <a:bodyPr/>
          <a:lstStyle/>
          <a:p>
            <a:r>
              <a:rPr lang="vi-VN" dirty="0"/>
              <a:t>2. Các linh kiện trong hệ thống </a:t>
            </a:r>
            <a:endParaRPr lang="en-US" dirty="0"/>
          </a:p>
        </p:txBody>
      </p:sp>
      <p:sp>
        <p:nvSpPr>
          <p:cNvPr id="6" name="TextBox 5">
            <a:extLst>
              <a:ext uri="{FF2B5EF4-FFF2-40B4-BE49-F238E27FC236}">
                <a16:creationId xmlns:a16="http://schemas.microsoft.com/office/drawing/2014/main" id="{FE5718B6-94C7-5239-57C4-18E28B7B73EE}"/>
              </a:ext>
            </a:extLst>
          </p:cNvPr>
          <p:cNvSpPr txBox="1"/>
          <p:nvPr/>
        </p:nvSpPr>
        <p:spPr>
          <a:xfrm>
            <a:off x="526943" y="783978"/>
            <a:ext cx="6067586" cy="461665"/>
          </a:xfrm>
          <a:prstGeom prst="rect">
            <a:avLst/>
          </a:prstGeom>
          <a:noFill/>
        </p:spPr>
        <p:txBody>
          <a:bodyPr wrap="square">
            <a:spAutoFit/>
          </a:bodyPr>
          <a:lstStyle/>
          <a:p>
            <a:r>
              <a:rPr lang="vi-V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2.4.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t>
            </a:r>
            <a:r>
              <a:rPr lang="en-US" sz="2400" b="1" dirty="0" err="1">
                <a:solidFill>
                  <a:srgbClr val="000000"/>
                </a:solidFill>
                <a:latin typeface="Arial" panose="020B0604020202020204" pitchFamily="34" charset="0"/>
                <a:ea typeface="Times New Roman" panose="02020603050405020304" pitchFamily="18" charset="0"/>
                <a:cs typeface="Arial" panose="020B0604020202020204" pitchFamily="34" charset="0"/>
              </a:rPr>
              <a:t>ơ</a:t>
            </a: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000000"/>
                </a:solidFill>
                <a:latin typeface="Arial" panose="020B0604020202020204" pitchFamily="34" charset="0"/>
                <a:ea typeface="Times New Roman" panose="02020603050405020304" pitchFamily="18" charset="0"/>
                <a:cs typeface="Arial" panose="020B0604020202020204" pitchFamily="34" charset="0"/>
              </a:rPr>
              <a:t>bước</a:t>
            </a: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US" sz="2400" b="1"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9D2EB5E9-2029-3831-9CED-68E6421EA6CF}"/>
              </a:ext>
            </a:extLst>
          </p:cNvPr>
          <p:cNvSpPr txBox="1"/>
          <p:nvPr/>
        </p:nvSpPr>
        <p:spPr>
          <a:xfrm>
            <a:off x="984141" y="1245643"/>
            <a:ext cx="6067585" cy="3179012"/>
          </a:xfrm>
          <a:prstGeom prst="rect">
            <a:avLst/>
          </a:prstGeom>
          <a:noFill/>
        </p:spPr>
        <p:txBody>
          <a:bodyPr wrap="square">
            <a:spAutoFit/>
          </a:bodyPr>
          <a:lstStyle/>
          <a:p>
            <a:pPr marR="0" lvl="0" algn="just">
              <a:lnSpc>
                <a:spcPct val="105000"/>
              </a:lnSpc>
              <a:spcBef>
                <a:spcPts val="0"/>
              </a:spcBef>
              <a:spcAft>
                <a:spcPts val="0"/>
              </a:spcAft>
              <a:buSzPts val="1000"/>
              <a:tabLst>
                <a:tab pos="457200" algn="l"/>
              </a:tabLst>
            </a:pPr>
            <a:r>
              <a:rPr lang="en-US" sz="2400" dirty="0">
                <a:solidFill>
                  <a:srgbClr val="000000"/>
                </a:solidFill>
                <a:ea typeface="Times New Roman" panose="02020603050405020304" pitchFamily="18" charset="0"/>
                <a:cs typeface="Times New Roman" panose="02020603050405020304" pitchFamily="18" charset="0"/>
              </a:rPr>
              <a:t> - </a:t>
            </a:r>
            <a:r>
              <a:rPr lang="en-US" sz="2400" dirty="0" err="1">
                <a:solidFill>
                  <a:srgbClr val="000000"/>
                </a:solidFill>
                <a:ea typeface="Times New Roman" panose="02020603050405020304" pitchFamily="18" charset="0"/>
                <a:cs typeface="Times New Roman" panose="02020603050405020304" pitchFamily="18" charset="0"/>
              </a:rPr>
              <a:t>Điện</a:t>
            </a:r>
            <a:r>
              <a:rPr lang="en-US" sz="2400" dirty="0">
                <a:solidFill>
                  <a:srgbClr val="000000"/>
                </a:solidFill>
                <a:ea typeface="Times New Roman" panose="02020603050405020304" pitchFamily="18" charset="0"/>
                <a:cs typeface="Times New Roman" panose="02020603050405020304" pitchFamily="18" charset="0"/>
              </a:rPr>
              <a:t> </a:t>
            </a:r>
            <a:r>
              <a:rPr lang="en-US" sz="2400" dirty="0" err="1">
                <a:solidFill>
                  <a:srgbClr val="000000"/>
                </a:solidFill>
                <a:ea typeface="Times New Roman" panose="02020603050405020304" pitchFamily="18" charset="0"/>
                <a:cs typeface="Times New Roman" panose="02020603050405020304" pitchFamily="18" charset="0"/>
              </a:rPr>
              <a:t>áp</a:t>
            </a:r>
            <a:r>
              <a:rPr lang="en-US" sz="2400" dirty="0">
                <a:solidFill>
                  <a:srgbClr val="000000"/>
                </a:solidFill>
                <a:ea typeface="Times New Roman" panose="02020603050405020304" pitchFamily="18" charset="0"/>
                <a:cs typeface="Times New Roman" panose="02020603050405020304" pitchFamily="18" charset="0"/>
              </a:rPr>
              <a:t> </a:t>
            </a:r>
            <a:r>
              <a:rPr lang="en-US" sz="2400" dirty="0" err="1">
                <a:solidFill>
                  <a:srgbClr val="000000"/>
                </a:solidFill>
                <a:ea typeface="Times New Roman" panose="02020603050405020304" pitchFamily="18" charset="0"/>
                <a:cs typeface="Times New Roman" panose="02020603050405020304" pitchFamily="18" charset="0"/>
              </a:rPr>
              <a:t>điều</a:t>
            </a:r>
            <a:r>
              <a:rPr lang="en-US" sz="2400" dirty="0">
                <a:solidFill>
                  <a:srgbClr val="000000"/>
                </a:solidFill>
                <a:ea typeface="Times New Roman" panose="02020603050405020304" pitchFamily="18" charset="0"/>
                <a:cs typeface="Times New Roman" panose="02020603050405020304" pitchFamily="18" charset="0"/>
              </a:rPr>
              <a:t> </a:t>
            </a:r>
            <a:r>
              <a:rPr lang="en-US" sz="2400" dirty="0" err="1">
                <a:solidFill>
                  <a:srgbClr val="000000"/>
                </a:solidFill>
                <a:ea typeface="Times New Roman" panose="02020603050405020304" pitchFamily="18" charset="0"/>
                <a:cs typeface="Times New Roman" panose="02020603050405020304" pitchFamily="18" charset="0"/>
              </a:rPr>
              <a:t>khiển</a:t>
            </a:r>
            <a:r>
              <a:rPr lang="en-US" sz="2400" dirty="0">
                <a:solidFill>
                  <a:srgbClr val="000000"/>
                </a:solidFill>
                <a:ea typeface="Times New Roman" panose="02020603050405020304" pitchFamily="18" charset="0"/>
                <a:cs typeface="Times New Roman" panose="02020603050405020304" pitchFamily="18" charset="0"/>
              </a:rPr>
              <a:t> </a:t>
            </a:r>
            <a:r>
              <a:rPr lang="en-US" sz="2400" dirty="0" err="1">
                <a:solidFill>
                  <a:srgbClr val="000000"/>
                </a:solidFill>
                <a:ea typeface="Times New Roman" panose="02020603050405020304" pitchFamily="18" charset="0"/>
                <a:cs typeface="Times New Roman" panose="02020603050405020304" pitchFamily="18" charset="0"/>
              </a:rPr>
              <a:t>động</a:t>
            </a:r>
            <a:r>
              <a:rPr lang="en-US" sz="2400" dirty="0">
                <a:solidFill>
                  <a:srgbClr val="000000"/>
                </a:solidFill>
                <a:ea typeface="Times New Roman" panose="02020603050405020304" pitchFamily="18" charset="0"/>
                <a:cs typeface="Times New Roman" panose="02020603050405020304" pitchFamily="18" charset="0"/>
              </a:rPr>
              <a:t> </a:t>
            </a:r>
            <a:r>
              <a:rPr lang="en-US" sz="2400" dirty="0" err="1">
                <a:solidFill>
                  <a:srgbClr val="000000"/>
                </a:solidFill>
                <a:ea typeface="Times New Roman" panose="02020603050405020304" pitchFamily="18" charset="0"/>
                <a:cs typeface="Times New Roman" panose="02020603050405020304" pitchFamily="18" charset="0"/>
              </a:rPr>
              <a:t>cơ</a:t>
            </a:r>
            <a:r>
              <a:rPr lang="en-US" sz="2400" dirty="0">
                <a:solidFill>
                  <a:srgbClr val="000000"/>
                </a:solidFill>
                <a:ea typeface="Times New Roman" panose="02020603050405020304" pitchFamily="18" charset="0"/>
                <a:cs typeface="Times New Roman" panose="02020603050405020304" pitchFamily="18" charset="0"/>
              </a:rPr>
              <a:t>: 12V~24V.</a:t>
            </a:r>
          </a:p>
          <a:p>
            <a:pPr marR="0" lvl="0" algn="just">
              <a:lnSpc>
                <a:spcPct val="105000"/>
              </a:lnSpc>
              <a:spcBef>
                <a:spcPts val="0"/>
              </a:spcBef>
              <a:spcAft>
                <a:spcPts val="0"/>
              </a:spcAft>
              <a:buSzPts val="1000"/>
              <a:tabLst>
                <a:tab pos="457200" algn="l"/>
              </a:tabLst>
            </a:pPr>
            <a:r>
              <a:rPr lang="en-US" sz="2400" dirty="0">
                <a:solidFill>
                  <a:srgbClr val="000000"/>
                </a:solidFill>
                <a:ea typeface="Times New Roman" panose="02020603050405020304" pitchFamily="18" charset="0"/>
                <a:cs typeface="Times New Roman" panose="02020603050405020304" pitchFamily="18" charset="0"/>
              </a:rPr>
              <a:t> - </a:t>
            </a:r>
            <a:r>
              <a:rPr lang="en-US" sz="2400" dirty="0" err="1">
                <a:solidFill>
                  <a:srgbClr val="000000"/>
                </a:solidFill>
                <a:ea typeface="Times New Roman" panose="02020603050405020304" pitchFamily="18" charset="0"/>
                <a:cs typeface="Times New Roman" panose="02020603050405020304" pitchFamily="18" charset="0"/>
              </a:rPr>
              <a:t>Kích</a:t>
            </a:r>
            <a:r>
              <a:rPr lang="en-US" sz="2400" dirty="0">
                <a:solidFill>
                  <a:srgbClr val="000000"/>
                </a:solidFill>
                <a:ea typeface="Times New Roman" panose="02020603050405020304" pitchFamily="18" charset="0"/>
                <a:cs typeface="Times New Roman" panose="02020603050405020304" pitchFamily="18" charset="0"/>
              </a:rPr>
              <a:t> </a:t>
            </a:r>
            <a:r>
              <a:rPr lang="en-US" sz="2400" dirty="0" err="1">
                <a:solidFill>
                  <a:srgbClr val="000000"/>
                </a:solidFill>
                <a:ea typeface="Times New Roman" panose="02020603050405020304" pitchFamily="18" charset="0"/>
                <a:cs typeface="Times New Roman" panose="02020603050405020304" pitchFamily="18" charset="0"/>
              </a:rPr>
              <a:t>thước</a:t>
            </a:r>
            <a:r>
              <a:rPr lang="en-US" sz="2400" dirty="0">
                <a:solidFill>
                  <a:srgbClr val="000000"/>
                </a:solidFill>
                <a:ea typeface="Times New Roman" panose="02020603050405020304" pitchFamily="18" charset="0"/>
                <a:cs typeface="Times New Roman" panose="02020603050405020304" pitchFamily="18" charset="0"/>
              </a:rPr>
              <a:t>:  42*42*40 mm.</a:t>
            </a:r>
          </a:p>
          <a:p>
            <a:pPr marR="0" lvl="0" algn="just">
              <a:lnSpc>
                <a:spcPct val="105000"/>
              </a:lnSpc>
              <a:spcBef>
                <a:spcPts val="0"/>
              </a:spcBef>
              <a:spcAft>
                <a:spcPts val="0"/>
              </a:spcAft>
              <a:buSzPts val="1000"/>
              <a:tabLst>
                <a:tab pos="457200" algn="l"/>
              </a:tabLst>
            </a:pPr>
            <a:r>
              <a:rPr lang="en-US" sz="2400" dirty="0">
                <a:solidFill>
                  <a:srgbClr val="000000"/>
                </a:solidFill>
                <a:cs typeface="Times New Roman" panose="02020603050405020304" pitchFamily="18" charset="0"/>
              </a:rPr>
              <a:t> - </a:t>
            </a:r>
            <a:r>
              <a:rPr lang="en-US" sz="2400" dirty="0" err="1">
                <a:solidFill>
                  <a:srgbClr val="000000"/>
                </a:solidFill>
                <a:cs typeface="Times New Roman" panose="02020603050405020304" pitchFamily="18" charset="0"/>
              </a:rPr>
              <a:t>Trọng</a:t>
            </a:r>
            <a:r>
              <a:rPr lang="en-US" sz="2400" dirty="0">
                <a:solidFill>
                  <a:srgbClr val="000000"/>
                </a:solidFill>
                <a:cs typeface="Times New Roman" panose="02020603050405020304" pitchFamily="18" charset="0"/>
              </a:rPr>
              <a:t> </a:t>
            </a:r>
            <a:r>
              <a:rPr lang="en-US" sz="2400" dirty="0" err="1">
                <a:solidFill>
                  <a:srgbClr val="000000"/>
                </a:solidFill>
                <a:cs typeface="Times New Roman" panose="02020603050405020304" pitchFamily="18" charset="0"/>
              </a:rPr>
              <a:t>lượng</a:t>
            </a:r>
            <a:r>
              <a:rPr lang="en-US" sz="2400" dirty="0">
                <a:solidFill>
                  <a:srgbClr val="000000"/>
                </a:solidFill>
                <a:cs typeface="Times New Roman" panose="02020603050405020304" pitchFamily="18" charset="0"/>
              </a:rPr>
              <a:t>: 300 gram.</a:t>
            </a:r>
          </a:p>
          <a:p>
            <a:pPr marR="0" lvl="0" algn="just">
              <a:lnSpc>
                <a:spcPct val="105000"/>
              </a:lnSpc>
              <a:spcBef>
                <a:spcPts val="0"/>
              </a:spcBef>
              <a:spcAft>
                <a:spcPts val="0"/>
              </a:spcAft>
              <a:buSzPts val="1000"/>
              <a:tabLst>
                <a:tab pos="457200" algn="l"/>
              </a:tabLst>
            </a:pPr>
            <a:r>
              <a:rPr lang="en-US" sz="2400" dirty="0">
                <a:solidFill>
                  <a:srgbClr val="000000"/>
                </a:solidFill>
                <a:cs typeface="Times New Roman" panose="02020603050405020304" pitchFamily="18" charset="0"/>
              </a:rPr>
              <a:t> - </a:t>
            </a:r>
            <a:r>
              <a:rPr lang="en-US" sz="2400" dirty="0" err="1">
                <a:solidFill>
                  <a:srgbClr val="000000"/>
                </a:solidFill>
                <a:cs typeface="Times New Roman" panose="02020603050405020304" pitchFamily="18" charset="0"/>
              </a:rPr>
              <a:t>Đường</a:t>
            </a:r>
            <a:r>
              <a:rPr lang="en-US" sz="2400" dirty="0">
                <a:solidFill>
                  <a:srgbClr val="000000"/>
                </a:solidFill>
                <a:cs typeface="Times New Roman" panose="02020603050405020304" pitchFamily="18" charset="0"/>
              </a:rPr>
              <a:t> </a:t>
            </a:r>
            <a:r>
              <a:rPr lang="en-US" sz="2400" dirty="0" err="1">
                <a:solidFill>
                  <a:srgbClr val="000000"/>
                </a:solidFill>
                <a:cs typeface="Times New Roman" panose="02020603050405020304" pitchFamily="18" charset="0"/>
              </a:rPr>
              <a:t>kính</a:t>
            </a:r>
            <a:r>
              <a:rPr lang="en-US" sz="2400" dirty="0">
                <a:solidFill>
                  <a:srgbClr val="000000"/>
                </a:solidFill>
                <a:cs typeface="Times New Roman" panose="02020603050405020304" pitchFamily="18" charset="0"/>
              </a:rPr>
              <a:t> </a:t>
            </a:r>
            <a:r>
              <a:rPr lang="en-US" sz="2400" dirty="0" err="1">
                <a:solidFill>
                  <a:srgbClr val="000000"/>
                </a:solidFill>
                <a:cs typeface="Times New Roman" panose="02020603050405020304" pitchFamily="18" charset="0"/>
              </a:rPr>
              <a:t>trục</a:t>
            </a:r>
            <a:r>
              <a:rPr lang="en-US" sz="2400" dirty="0">
                <a:solidFill>
                  <a:srgbClr val="000000"/>
                </a:solidFill>
                <a:cs typeface="Times New Roman" panose="02020603050405020304" pitchFamily="18" charset="0"/>
              </a:rPr>
              <a:t>: 5mm-chiều </a:t>
            </a:r>
            <a:r>
              <a:rPr lang="en-US" sz="2400" dirty="0" err="1">
                <a:solidFill>
                  <a:srgbClr val="000000"/>
                </a:solidFill>
                <a:cs typeface="Times New Roman" panose="02020603050405020304" pitchFamily="18" charset="0"/>
              </a:rPr>
              <a:t>dài</a:t>
            </a:r>
            <a:r>
              <a:rPr lang="en-US" sz="2400" dirty="0">
                <a:solidFill>
                  <a:srgbClr val="000000"/>
                </a:solidFill>
                <a:cs typeface="Times New Roman" panose="02020603050405020304" pitchFamily="18" charset="0"/>
              </a:rPr>
              <a:t> </a:t>
            </a:r>
            <a:r>
              <a:rPr lang="en-US" sz="2400" dirty="0" err="1">
                <a:solidFill>
                  <a:srgbClr val="000000"/>
                </a:solidFill>
                <a:cs typeface="Times New Roman" panose="02020603050405020304" pitchFamily="18" charset="0"/>
              </a:rPr>
              <a:t>trục</a:t>
            </a:r>
            <a:r>
              <a:rPr lang="en-US" sz="2400" dirty="0">
                <a:solidFill>
                  <a:srgbClr val="000000"/>
                </a:solidFill>
                <a:cs typeface="Times New Roman" panose="02020603050405020304" pitchFamily="18" charset="0"/>
              </a:rPr>
              <a:t>: 23mm</a:t>
            </a:r>
          </a:p>
          <a:p>
            <a:pPr marR="0" lvl="0" algn="just">
              <a:lnSpc>
                <a:spcPct val="105000"/>
              </a:lnSpc>
              <a:spcBef>
                <a:spcPts val="0"/>
              </a:spcBef>
              <a:spcAft>
                <a:spcPts val="0"/>
              </a:spcAft>
              <a:buSzPts val="1000"/>
              <a:tabLst>
                <a:tab pos="457200" algn="l"/>
              </a:tabLst>
            </a:pPr>
            <a:r>
              <a:rPr lang="en-US" sz="2400" dirty="0">
                <a:solidFill>
                  <a:srgbClr val="000000"/>
                </a:solidFill>
                <a:cs typeface="Times New Roman" panose="02020603050405020304" pitchFamily="18" charset="0"/>
              </a:rPr>
              <a:t> - </a:t>
            </a:r>
            <a:r>
              <a:rPr lang="en-US" sz="2400" dirty="0" err="1">
                <a:solidFill>
                  <a:srgbClr val="000000"/>
                </a:solidFill>
                <a:cs typeface="Times New Roman" panose="02020603050405020304" pitchFamily="18" charset="0"/>
              </a:rPr>
              <a:t>Bước</a:t>
            </a:r>
            <a:r>
              <a:rPr lang="en-US" sz="2400" dirty="0">
                <a:solidFill>
                  <a:srgbClr val="000000"/>
                </a:solidFill>
                <a:cs typeface="Times New Roman" panose="02020603050405020304" pitchFamily="18" charset="0"/>
              </a:rPr>
              <a:t> </a:t>
            </a:r>
            <a:r>
              <a:rPr lang="en-US" sz="2400" dirty="0" err="1">
                <a:solidFill>
                  <a:srgbClr val="000000"/>
                </a:solidFill>
                <a:cs typeface="Times New Roman" panose="02020603050405020304" pitchFamily="18" charset="0"/>
              </a:rPr>
              <a:t>góc</a:t>
            </a:r>
            <a:r>
              <a:rPr lang="en-US" sz="2400" dirty="0">
                <a:solidFill>
                  <a:srgbClr val="000000"/>
                </a:solidFill>
                <a:cs typeface="Times New Roman" panose="02020603050405020304" pitchFamily="18" charset="0"/>
              </a:rPr>
              <a:t>: 1.8 </a:t>
            </a:r>
            <a:r>
              <a:rPr lang="en-US" sz="2400" dirty="0" err="1">
                <a:solidFill>
                  <a:srgbClr val="000000"/>
                </a:solidFill>
                <a:cs typeface="Times New Roman" panose="02020603050405020304" pitchFamily="18" charset="0"/>
              </a:rPr>
              <a:t>độ</a:t>
            </a:r>
            <a:r>
              <a:rPr lang="en-US" sz="2400" dirty="0">
                <a:solidFill>
                  <a:srgbClr val="000000"/>
                </a:solidFill>
                <a:cs typeface="Times New Roman" panose="02020603050405020304" pitchFamily="18" charset="0"/>
              </a:rPr>
              <a:t>/ 1 </a:t>
            </a:r>
            <a:r>
              <a:rPr lang="en-US" sz="2400" dirty="0" err="1">
                <a:solidFill>
                  <a:srgbClr val="000000"/>
                </a:solidFill>
                <a:cs typeface="Times New Roman" panose="02020603050405020304" pitchFamily="18" charset="0"/>
              </a:rPr>
              <a:t>bước</a:t>
            </a:r>
            <a:r>
              <a:rPr lang="en-US" sz="2400" dirty="0">
                <a:solidFill>
                  <a:srgbClr val="000000"/>
                </a:solidFill>
                <a:cs typeface="Times New Roman" panose="02020603050405020304" pitchFamily="18" charset="0"/>
              </a:rPr>
              <a:t> </a:t>
            </a:r>
          </a:p>
          <a:p>
            <a:pPr marR="0" lvl="0" algn="just">
              <a:lnSpc>
                <a:spcPct val="105000"/>
              </a:lnSpc>
              <a:spcBef>
                <a:spcPts val="0"/>
              </a:spcBef>
              <a:spcAft>
                <a:spcPts val="0"/>
              </a:spcAft>
              <a:buSzPts val="1000"/>
              <a:tabLst>
                <a:tab pos="457200" algn="l"/>
              </a:tabLst>
            </a:pPr>
            <a:r>
              <a:rPr lang="en-US" sz="2400" dirty="0">
                <a:solidFill>
                  <a:srgbClr val="000000"/>
                </a:solidFill>
                <a:cs typeface="Times New Roman" panose="02020603050405020304" pitchFamily="18" charset="0"/>
              </a:rPr>
              <a:t> - </a:t>
            </a:r>
            <a:r>
              <a:rPr lang="en-US" sz="2400" dirty="0" err="1">
                <a:solidFill>
                  <a:srgbClr val="000000"/>
                </a:solidFill>
                <a:cs typeface="Times New Roman" panose="02020603050405020304" pitchFamily="18" charset="0"/>
              </a:rPr>
              <a:t>Momen</a:t>
            </a:r>
            <a:r>
              <a:rPr lang="en-US" sz="2400" dirty="0">
                <a:solidFill>
                  <a:srgbClr val="000000"/>
                </a:solidFill>
                <a:cs typeface="Times New Roman" panose="02020603050405020304" pitchFamily="18" charset="0"/>
              </a:rPr>
              <a:t> </a:t>
            </a:r>
            <a:r>
              <a:rPr lang="en-US" sz="2400" dirty="0" err="1">
                <a:solidFill>
                  <a:srgbClr val="000000"/>
                </a:solidFill>
                <a:cs typeface="Times New Roman" panose="02020603050405020304" pitchFamily="18" charset="0"/>
              </a:rPr>
              <a:t>xoắn</a:t>
            </a:r>
            <a:r>
              <a:rPr lang="en-US" sz="2400" dirty="0">
                <a:solidFill>
                  <a:srgbClr val="000000"/>
                </a:solidFill>
                <a:cs typeface="Times New Roman" panose="02020603050405020304" pitchFamily="18" charset="0"/>
              </a:rPr>
              <a:t> 0.45Nm.</a:t>
            </a:r>
          </a:p>
          <a:p>
            <a:pPr marR="0" lvl="0" algn="just">
              <a:lnSpc>
                <a:spcPct val="105000"/>
              </a:lnSpc>
              <a:spcBef>
                <a:spcPts val="0"/>
              </a:spcBef>
              <a:spcAft>
                <a:spcPts val="0"/>
              </a:spcAft>
              <a:buSzPts val="1000"/>
              <a:tabLst>
                <a:tab pos="457200" algn="l"/>
              </a:tabLst>
            </a:pPr>
            <a:r>
              <a:rPr lang="en-US" sz="2400" dirty="0">
                <a:solidFill>
                  <a:srgbClr val="000000"/>
                </a:solidFill>
                <a:cs typeface="Times New Roman" panose="02020603050405020304" pitchFamily="18" charset="0"/>
              </a:rPr>
              <a:t> - </a:t>
            </a:r>
            <a:r>
              <a:rPr lang="en-US" sz="2400" dirty="0" err="1">
                <a:solidFill>
                  <a:srgbClr val="000000"/>
                </a:solidFill>
                <a:cs typeface="Times New Roman" panose="02020603050405020304" pitchFamily="18" charset="0"/>
              </a:rPr>
              <a:t>Dòng</a:t>
            </a:r>
            <a:r>
              <a:rPr lang="en-US" sz="2400" dirty="0">
                <a:solidFill>
                  <a:srgbClr val="000000"/>
                </a:solidFill>
                <a:cs typeface="Times New Roman" panose="02020603050405020304" pitchFamily="18" charset="0"/>
              </a:rPr>
              <a:t> </a:t>
            </a:r>
            <a:r>
              <a:rPr lang="en-US" sz="2400" dirty="0" err="1">
                <a:solidFill>
                  <a:srgbClr val="000000"/>
                </a:solidFill>
                <a:cs typeface="Times New Roman" panose="02020603050405020304" pitchFamily="18" charset="0"/>
              </a:rPr>
              <a:t>điện</a:t>
            </a:r>
            <a:r>
              <a:rPr lang="en-US" sz="2400" dirty="0">
                <a:solidFill>
                  <a:srgbClr val="000000"/>
                </a:solidFill>
                <a:cs typeface="Times New Roman" panose="02020603050405020304" pitchFamily="18" charset="0"/>
              </a:rPr>
              <a:t> 1.7A</a:t>
            </a:r>
          </a:p>
          <a:p>
            <a:pPr marL="342900" marR="0" lvl="0" indent="-342900" algn="just">
              <a:lnSpc>
                <a:spcPct val="105000"/>
              </a:lnSpc>
              <a:spcBef>
                <a:spcPts val="0"/>
              </a:spcBef>
              <a:spcAft>
                <a:spcPts val="0"/>
              </a:spcAft>
              <a:buSzPts val="1000"/>
              <a:buFontTx/>
              <a:buChar char="-"/>
              <a:tabLst>
                <a:tab pos="457200" algn="l"/>
              </a:tabLst>
            </a:pPr>
            <a:endParaRPr lang="en-US" sz="2400" dirty="0"/>
          </a:p>
        </p:txBody>
      </p:sp>
      <p:pic>
        <p:nvPicPr>
          <p:cNvPr id="2050" name="Picture 2">
            <a:extLst>
              <a:ext uri="{FF2B5EF4-FFF2-40B4-BE49-F238E27FC236}">
                <a16:creationId xmlns:a16="http://schemas.microsoft.com/office/drawing/2014/main" id="{1639DCE7-D437-4772-AB23-2C71978B6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60" y="2896579"/>
            <a:ext cx="3243532" cy="371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41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5303BC-3114-E57C-7CA0-9110A896B6D6}"/>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821C3CBC-6C58-14E4-9D0D-CC02180D5081}"/>
              </a:ext>
            </a:extLst>
          </p:cNvPr>
          <p:cNvSpPr>
            <a:spLocks noGrp="1"/>
          </p:cNvSpPr>
          <p:nvPr>
            <p:ph type="title"/>
          </p:nvPr>
        </p:nvSpPr>
        <p:spPr/>
        <p:txBody>
          <a:bodyPr/>
          <a:lstStyle/>
          <a:p>
            <a:r>
              <a:rPr lang="vi-VN" dirty="0"/>
              <a:t>2. Các linh kiện trong hệ thống </a:t>
            </a:r>
            <a:endParaRPr lang="en-US" dirty="0"/>
          </a:p>
        </p:txBody>
      </p:sp>
      <p:sp>
        <p:nvSpPr>
          <p:cNvPr id="6" name="TextBox 5">
            <a:extLst>
              <a:ext uri="{FF2B5EF4-FFF2-40B4-BE49-F238E27FC236}">
                <a16:creationId xmlns:a16="http://schemas.microsoft.com/office/drawing/2014/main" id="{FE5718B6-94C7-5239-57C4-18E28B7B73EE}"/>
              </a:ext>
            </a:extLst>
          </p:cNvPr>
          <p:cNvSpPr txBox="1"/>
          <p:nvPr/>
        </p:nvSpPr>
        <p:spPr>
          <a:xfrm>
            <a:off x="526943" y="784860"/>
            <a:ext cx="4532737" cy="460783"/>
          </a:xfrm>
          <a:prstGeom prst="rect">
            <a:avLst/>
          </a:prstGeom>
          <a:noFill/>
        </p:spPr>
        <p:txBody>
          <a:bodyPr wrap="square">
            <a:spAutoFit/>
          </a:bodyPr>
          <a:lstStyle/>
          <a:p>
            <a:r>
              <a:rPr lang="vi-V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2.5.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cơ</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RC Servo 9G</a:t>
            </a:r>
            <a:r>
              <a:rPr lang="vi-V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2322FC8-4168-7A37-B97F-0452857F196D}"/>
              </a:ext>
            </a:extLst>
          </p:cNvPr>
          <p:cNvSpPr txBox="1"/>
          <p:nvPr/>
        </p:nvSpPr>
        <p:spPr>
          <a:xfrm>
            <a:off x="1077132" y="1316912"/>
            <a:ext cx="4572000" cy="2496453"/>
          </a:xfrm>
          <a:prstGeom prst="rect">
            <a:avLst/>
          </a:prstGeom>
          <a:noFill/>
        </p:spPr>
        <p:txBody>
          <a:bodyPr wrap="square">
            <a:spAutoFit/>
          </a:bodyPr>
          <a:lstStyle/>
          <a:p>
            <a:pPr marR="0" lvl="0" algn="just">
              <a:lnSpc>
                <a:spcPct val="105000"/>
              </a:lnSpc>
              <a:spcBef>
                <a:spcPts val="0"/>
              </a:spcBef>
              <a:spcAft>
                <a:spcPts val="150"/>
              </a:spcAft>
              <a:buSzPts val="1000"/>
              <a:tabLst>
                <a:tab pos="457200" algn="l"/>
              </a:tabLst>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Điện</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áp</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hoạt</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4.8-5VDC</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05000"/>
              </a:lnSpc>
              <a:spcBef>
                <a:spcPts val="0"/>
              </a:spcBef>
              <a:spcAft>
                <a:spcPts val="150"/>
              </a:spcAft>
              <a:buSzPts val="1000"/>
              <a:tabLst>
                <a:tab pos="457200" algn="l"/>
              </a:tabLst>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Tốc</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0.12 sec/ 60 degrees (4.8VDC)</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05000"/>
              </a:lnSpc>
              <a:spcBef>
                <a:spcPts val="0"/>
              </a:spcBef>
              <a:spcAft>
                <a:spcPts val="150"/>
              </a:spcAft>
              <a:buSzPts val="1000"/>
              <a:tabLst>
                <a:tab pos="457200" algn="l"/>
              </a:tabLst>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Lực</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kéo</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1.6KG.CM</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05000"/>
              </a:lnSpc>
              <a:spcBef>
                <a:spcPts val="0"/>
              </a:spcBef>
              <a:spcAft>
                <a:spcPts val="150"/>
              </a:spcAft>
              <a:buSzPts val="1000"/>
              <a:tabLst>
                <a:tab pos="457200" algn="l"/>
              </a:tabLst>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Kích</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thước</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21x12x22mm</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05000"/>
              </a:lnSpc>
              <a:spcBef>
                <a:spcPts val="0"/>
              </a:spcBef>
              <a:spcAft>
                <a:spcPts val="150"/>
              </a:spcAft>
              <a:buSzPts val="1000"/>
              <a:tabLst>
                <a:tab pos="457200" algn="l"/>
              </a:tabLst>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Trọng</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lượng</a:t>
            </a: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9g.</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4098" name="Picture 2" descr="Động Cơ Micro Servo SG90">
            <a:extLst>
              <a:ext uri="{FF2B5EF4-FFF2-40B4-BE49-F238E27FC236}">
                <a16:creationId xmlns:a16="http://schemas.microsoft.com/office/drawing/2014/main" id="{4B61036F-3B49-6D4B-D161-5F86219AF7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04" t="10016" r="17882" b="9314"/>
          <a:stretch/>
        </p:blipFill>
        <p:spPr bwMode="auto">
          <a:xfrm>
            <a:off x="6458615" y="917347"/>
            <a:ext cx="2057400" cy="263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24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3EE94-3919-4689-B4A1-3B486A58E3A5}"/>
              </a:ext>
            </a:extLst>
          </p:cNvPr>
          <p:cNvSpPr>
            <a:spLocks noGrp="1"/>
          </p:cNvSpPr>
          <p:nvPr>
            <p:ph type="title"/>
          </p:nvPr>
        </p:nvSpPr>
        <p:spPr/>
        <p:txBody>
          <a:bodyPr/>
          <a:lstStyle/>
          <a:p>
            <a:r>
              <a:rPr lang="en-US" dirty="0"/>
              <a:t>2. </a:t>
            </a:r>
            <a:r>
              <a:rPr lang="en-US" dirty="0" err="1"/>
              <a:t>Các</a:t>
            </a:r>
            <a:r>
              <a:rPr lang="en-US" dirty="0"/>
              <a:t> </a:t>
            </a:r>
            <a:r>
              <a:rPr lang="en-US" dirty="0" err="1"/>
              <a:t>linh</a:t>
            </a:r>
            <a:r>
              <a:rPr lang="en-US" dirty="0"/>
              <a:t> </a:t>
            </a:r>
            <a:r>
              <a:rPr lang="en-US" dirty="0" err="1"/>
              <a:t>kiện</a:t>
            </a:r>
            <a:r>
              <a:rPr lang="en-US" dirty="0"/>
              <a:t> </a:t>
            </a:r>
            <a:r>
              <a:rPr lang="en-US" dirty="0" err="1"/>
              <a:t>hệ</a:t>
            </a:r>
            <a:r>
              <a:rPr lang="en-US" dirty="0"/>
              <a:t> </a:t>
            </a:r>
            <a:r>
              <a:rPr lang="en-US" dirty="0" err="1"/>
              <a:t>thống</a:t>
            </a:r>
            <a:r>
              <a:rPr lang="en-US" dirty="0"/>
              <a:t> </a:t>
            </a:r>
          </a:p>
        </p:txBody>
      </p:sp>
      <p:pic>
        <p:nvPicPr>
          <p:cNvPr id="1030" name="Picture 6" descr="Adapter 12V 1A | Shopee Việt Nam">
            <a:extLst>
              <a:ext uri="{FF2B5EF4-FFF2-40B4-BE49-F238E27FC236}">
                <a16:creationId xmlns:a16="http://schemas.microsoft.com/office/drawing/2014/main" id="{DFED6661-2948-42AF-A20D-A154C59D2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 y="1989137"/>
            <a:ext cx="3800475" cy="38004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151E9D4-C560-4476-AF45-F71FA31540B8}"/>
              </a:ext>
            </a:extLst>
          </p:cNvPr>
          <p:cNvSpPr txBox="1"/>
          <p:nvPr/>
        </p:nvSpPr>
        <p:spPr>
          <a:xfrm>
            <a:off x="526943" y="784860"/>
            <a:ext cx="4532737" cy="460783"/>
          </a:xfrm>
          <a:prstGeom prst="rect">
            <a:avLst/>
          </a:prstGeom>
          <a:noFill/>
        </p:spPr>
        <p:txBody>
          <a:bodyPr wrap="square">
            <a:spAutoFit/>
          </a:bodyPr>
          <a:lstStyle/>
          <a:p>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2.6. </a:t>
            </a:r>
            <a:r>
              <a:rPr lang="en-US" sz="2400" b="1" dirty="0" err="1">
                <a:solidFill>
                  <a:srgbClr val="000000"/>
                </a:solidFill>
                <a:latin typeface="Arial" panose="020B0604020202020204" pitchFamily="34" charset="0"/>
                <a:ea typeface="Times New Roman" panose="02020603050405020304" pitchFamily="18" charset="0"/>
                <a:cs typeface="Arial" panose="020B0604020202020204" pitchFamily="34" charset="0"/>
              </a:rPr>
              <a:t>Bộ</a:t>
            </a: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000000"/>
                </a:solidFill>
                <a:latin typeface="Arial" panose="020B0604020202020204" pitchFamily="34" charset="0"/>
                <a:ea typeface="Times New Roman" panose="02020603050405020304" pitchFamily="18" charset="0"/>
                <a:cs typeface="Arial" panose="020B0604020202020204" pitchFamily="34" charset="0"/>
              </a:rPr>
              <a:t>cấp</a:t>
            </a: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000000"/>
                </a:solidFill>
                <a:latin typeface="Arial" panose="020B0604020202020204" pitchFamily="34" charset="0"/>
                <a:ea typeface="Times New Roman" panose="02020603050405020304" pitchFamily="18" charset="0"/>
                <a:cs typeface="Arial" panose="020B0604020202020204" pitchFamily="34" charset="0"/>
              </a:rPr>
              <a:t>nguồn</a:t>
            </a: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vi-V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400" b="1"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3E5841E-2501-4552-AA03-C9AB649C7AA7}"/>
              </a:ext>
            </a:extLst>
          </p:cNvPr>
          <p:cNvSpPr txBox="1"/>
          <p:nvPr/>
        </p:nvSpPr>
        <p:spPr>
          <a:xfrm>
            <a:off x="770783" y="1273846"/>
            <a:ext cx="4532737" cy="369332"/>
          </a:xfrm>
          <a:prstGeom prst="rect">
            <a:avLst/>
          </a:prstGeom>
          <a:noFill/>
        </p:spPr>
        <p:txBody>
          <a:bodyPr wrap="square">
            <a:spAutoFit/>
          </a:bodyPr>
          <a:lstStyle/>
          <a:p>
            <a:r>
              <a:rPr lang="vi-VN" sz="1800" b="0" i="0" u="none" strike="noStrike">
                <a:solidFill>
                  <a:srgbClr val="000000"/>
                </a:solidFill>
                <a:effectLst/>
                <a:latin typeface="Arial" panose="020B0604020202020204" pitchFamily="34" charset="0"/>
              </a:rPr>
              <a:t>Bộ </a:t>
            </a:r>
            <a:r>
              <a:rPr lang="en-US" sz="1800" b="0" i="0" u="none" strike="noStrike">
                <a:solidFill>
                  <a:srgbClr val="000000"/>
                </a:solidFill>
                <a:effectLst/>
                <a:latin typeface="Arial" panose="020B0604020202020204" pitchFamily="34" charset="0"/>
              </a:rPr>
              <a:t>Adapter AC→DC </a:t>
            </a:r>
            <a:r>
              <a:rPr lang="vi-VN" sz="1800" b="0" i="0" u="none" strike="noStrike">
                <a:solidFill>
                  <a:srgbClr val="000000"/>
                </a:solidFill>
                <a:effectLst/>
                <a:latin typeface="Arial" panose="020B0604020202020204" pitchFamily="34" charset="0"/>
              </a:rPr>
              <a:t>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5544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5303BC-3114-E57C-7CA0-9110A896B6D6}"/>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821C3CBC-6C58-14E4-9D0D-CC02180D5081}"/>
              </a:ext>
            </a:extLst>
          </p:cNvPr>
          <p:cNvSpPr>
            <a:spLocks noGrp="1"/>
          </p:cNvSpPr>
          <p:nvPr>
            <p:ph type="title"/>
          </p:nvPr>
        </p:nvSpPr>
        <p:spPr/>
        <p:txBody>
          <a:bodyPr/>
          <a:lstStyle/>
          <a:p>
            <a:r>
              <a:rPr lang="vi-VN" dirty="0"/>
              <a:t>3. Mô hình đếm và phân loại sản phẩm </a:t>
            </a:r>
            <a:br>
              <a:rPr lang="en-US" dirty="0"/>
            </a:br>
            <a:endParaRPr lang="en-US" dirty="0"/>
          </a:p>
        </p:txBody>
      </p:sp>
      <p:sp>
        <p:nvSpPr>
          <p:cNvPr id="5" name="TextBox 4">
            <a:extLst>
              <a:ext uri="{FF2B5EF4-FFF2-40B4-BE49-F238E27FC236}">
                <a16:creationId xmlns:a16="http://schemas.microsoft.com/office/drawing/2014/main" id="{F1FB8CD6-241C-AFE7-16F0-6C5E4676B50C}"/>
              </a:ext>
            </a:extLst>
          </p:cNvPr>
          <p:cNvSpPr txBox="1"/>
          <p:nvPr/>
        </p:nvSpPr>
        <p:spPr>
          <a:xfrm>
            <a:off x="526943" y="783978"/>
            <a:ext cx="4572000" cy="461665"/>
          </a:xfrm>
          <a:prstGeom prst="rect">
            <a:avLst/>
          </a:prstGeom>
          <a:noFill/>
        </p:spPr>
        <p:txBody>
          <a:bodyPr wrap="square">
            <a:spAutoFit/>
          </a:bodyPr>
          <a:lstStyle/>
          <a:p>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3.1. </a:t>
            </a:r>
            <a:r>
              <a:rPr lang="vi-VN"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các phần mềm thiết kế </a:t>
            </a:r>
            <a:r>
              <a:rPr lang="vi-V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400" dirty="0"/>
          </a:p>
        </p:txBody>
      </p:sp>
      <p:pic>
        <p:nvPicPr>
          <p:cNvPr id="5122" name="Picture 2" descr="The Arduino IDE 2.0 now speaks your language Arduino Weblog - 2 Be Posted">
            <a:extLst>
              <a:ext uri="{FF2B5EF4-FFF2-40B4-BE49-F238E27FC236}">
                <a16:creationId xmlns:a16="http://schemas.microsoft.com/office/drawing/2014/main" id="{28B8A02D-BE7E-69F1-199B-F8B253398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65" y="1499269"/>
            <a:ext cx="3721793" cy="2793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6" name="Picture 6" descr="Đánh Giá Chi Tiết Phần Mềm Vẽ Proteus | Phần Mềm Vẽ Mạch | Linh Kiện Điện  Tử 3M">
            <a:extLst>
              <a:ext uri="{FF2B5EF4-FFF2-40B4-BE49-F238E27FC236}">
                <a16:creationId xmlns:a16="http://schemas.microsoft.com/office/drawing/2014/main" id="{94DB0283-C308-4357-D467-BFEAD3E84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6014" y="3731771"/>
            <a:ext cx="2909888" cy="26289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9" name="Picture 8" descr="Visual Studio là gì? Những tính năng cần thiết của Visual Studio">
            <a:extLst>
              <a:ext uri="{FF2B5EF4-FFF2-40B4-BE49-F238E27FC236}">
                <a16:creationId xmlns:a16="http://schemas.microsoft.com/office/drawing/2014/main" id="{54DDAFC9-EC4A-93E2-266D-A09BC4906B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0489" y="1499269"/>
            <a:ext cx="4334346" cy="2432959"/>
          </a:xfrm>
          <a:prstGeom prst="ellipse">
            <a:avLst/>
          </a:prstGeom>
          <a:ln w="190500" cap="rnd">
            <a:solidFill>
              <a:srgbClr val="C8C6BD"/>
            </a:solidFill>
            <a:prstDash val="solid"/>
          </a:ln>
          <a:effectLst>
            <a:glow rad="139700">
              <a:schemeClr val="accent5">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35758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415188-59E8-991D-27A9-F7B95A366C6A}"/>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BAE2C0D5-C3B2-3421-EA01-B6EB6395E197}"/>
              </a:ext>
            </a:extLst>
          </p:cNvPr>
          <p:cNvSpPr>
            <a:spLocks noGrp="1"/>
          </p:cNvSpPr>
          <p:nvPr>
            <p:ph type="title"/>
          </p:nvPr>
        </p:nvSpPr>
        <p:spPr/>
        <p:txBody>
          <a:bodyPr/>
          <a:lstStyle/>
          <a:p>
            <a:r>
              <a:rPr lang="vi-VN" dirty="0"/>
              <a:t>3. Mô hình đếm và phân loại sản phẩm </a:t>
            </a:r>
            <a:br>
              <a:rPr lang="en-US" dirty="0"/>
            </a:br>
            <a:endParaRPr lang="en-US" dirty="0"/>
          </a:p>
        </p:txBody>
      </p:sp>
      <p:sp>
        <p:nvSpPr>
          <p:cNvPr id="6" name="TextBox 5">
            <a:extLst>
              <a:ext uri="{FF2B5EF4-FFF2-40B4-BE49-F238E27FC236}">
                <a16:creationId xmlns:a16="http://schemas.microsoft.com/office/drawing/2014/main" id="{7D1C0B22-DD7D-1CD8-F30D-6F6584D9E3E3}"/>
              </a:ext>
            </a:extLst>
          </p:cNvPr>
          <p:cNvSpPr txBox="1"/>
          <p:nvPr/>
        </p:nvSpPr>
        <p:spPr>
          <a:xfrm>
            <a:off x="573437" y="807225"/>
            <a:ext cx="4572000" cy="461665"/>
          </a:xfrm>
          <a:prstGeom prst="rect">
            <a:avLst/>
          </a:prstGeom>
          <a:noFill/>
        </p:spPr>
        <p:txBody>
          <a:bodyPr wrap="square">
            <a:spAutoFit/>
          </a:bodyPr>
          <a:lstStyle/>
          <a:p>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3.</a:t>
            </a:r>
            <a:r>
              <a:rPr lang="vi-VN"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2. Sơ đồ nguyên lý. </a:t>
            </a:r>
            <a:endParaRPr lang="en-US" sz="2400" dirty="0"/>
          </a:p>
        </p:txBody>
      </p:sp>
      <p:pic>
        <p:nvPicPr>
          <p:cNvPr id="7" name="Picture 6">
            <a:extLst>
              <a:ext uri="{FF2B5EF4-FFF2-40B4-BE49-F238E27FC236}">
                <a16:creationId xmlns:a16="http://schemas.microsoft.com/office/drawing/2014/main" id="{47FDB8BE-2E97-4DF3-93FF-14276A0E0459}"/>
              </a:ext>
            </a:extLst>
          </p:cNvPr>
          <p:cNvPicPr>
            <a:picLocks noChangeAspect="1"/>
          </p:cNvPicPr>
          <p:nvPr/>
        </p:nvPicPr>
        <p:blipFill>
          <a:blip r:embed="rId2"/>
          <a:stretch>
            <a:fillRect/>
          </a:stretch>
        </p:blipFill>
        <p:spPr>
          <a:xfrm>
            <a:off x="891540" y="1552820"/>
            <a:ext cx="7360920" cy="3988191"/>
          </a:xfrm>
          <a:prstGeom prst="rect">
            <a:avLst/>
          </a:prstGeom>
        </p:spPr>
      </p:pic>
    </p:spTree>
    <p:extLst>
      <p:ext uri="{BB962C8B-B14F-4D97-AF65-F5344CB8AC3E}">
        <p14:creationId xmlns:p14="http://schemas.microsoft.com/office/powerpoint/2010/main" val="341116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415188-59E8-991D-27A9-F7B95A366C6A}"/>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BAE2C0D5-C3B2-3421-EA01-B6EB6395E197}"/>
              </a:ext>
            </a:extLst>
          </p:cNvPr>
          <p:cNvSpPr>
            <a:spLocks noGrp="1"/>
          </p:cNvSpPr>
          <p:nvPr>
            <p:ph type="title"/>
          </p:nvPr>
        </p:nvSpPr>
        <p:spPr/>
        <p:txBody>
          <a:bodyPr/>
          <a:lstStyle/>
          <a:p>
            <a:r>
              <a:rPr lang="vi-VN" dirty="0"/>
              <a:t>3. Mô hình đếm và phân loại sản phẩm </a:t>
            </a:r>
            <a:br>
              <a:rPr lang="en-US" dirty="0"/>
            </a:br>
            <a:endParaRPr lang="en-US" dirty="0"/>
          </a:p>
        </p:txBody>
      </p:sp>
      <p:sp>
        <p:nvSpPr>
          <p:cNvPr id="6" name="TextBox 5">
            <a:extLst>
              <a:ext uri="{FF2B5EF4-FFF2-40B4-BE49-F238E27FC236}">
                <a16:creationId xmlns:a16="http://schemas.microsoft.com/office/drawing/2014/main" id="{7D1C0B22-DD7D-1CD8-F30D-6F6584D9E3E3}"/>
              </a:ext>
            </a:extLst>
          </p:cNvPr>
          <p:cNvSpPr txBox="1"/>
          <p:nvPr/>
        </p:nvSpPr>
        <p:spPr>
          <a:xfrm>
            <a:off x="573437" y="807225"/>
            <a:ext cx="4572000" cy="461665"/>
          </a:xfrm>
          <a:prstGeom prst="rect">
            <a:avLst/>
          </a:prstGeom>
          <a:noFill/>
        </p:spPr>
        <p:txBody>
          <a:bodyPr wrap="square">
            <a:spAutoFit/>
          </a:bodyPr>
          <a:lstStyle/>
          <a:p>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3.</a:t>
            </a:r>
            <a:r>
              <a:rPr lang="vi-VN"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3. Lưu đồ thuật toán </a:t>
            </a:r>
            <a:endParaRPr lang="en-US" sz="2400" dirty="0"/>
          </a:p>
        </p:txBody>
      </p:sp>
      <p:cxnSp>
        <p:nvCxnSpPr>
          <p:cNvPr id="60" name="Straight Arrow Connector 59">
            <a:extLst>
              <a:ext uri="{FF2B5EF4-FFF2-40B4-BE49-F238E27FC236}">
                <a16:creationId xmlns:a16="http://schemas.microsoft.com/office/drawing/2014/main" id="{48A9AC50-AB75-4C49-8A8F-9B50227EFDAA}"/>
              </a:ext>
            </a:extLst>
          </p:cNvPr>
          <p:cNvCxnSpPr>
            <a:cxnSpLocks/>
          </p:cNvCxnSpPr>
          <p:nvPr/>
        </p:nvCxnSpPr>
        <p:spPr>
          <a:xfrm>
            <a:off x="3883650" y="239377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37DD1AA0-9576-4CD3-9DD1-C941FF630E9F}"/>
              </a:ext>
            </a:extLst>
          </p:cNvPr>
          <p:cNvPicPr>
            <a:picLocks noChangeAspect="1"/>
          </p:cNvPicPr>
          <p:nvPr/>
        </p:nvPicPr>
        <p:blipFill>
          <a:blip r:embed="rId2"/>
          <a:stretch>
            <a:fillRect/>
          </a:stretch>
        </p:blipFill>
        <p:spPr>
          <a:xfrm>
            <a:off x="1498759" y="1268890"/>
            <a:ext cx="5879489" cy="5094588"/>
          </a:xfrm>
          <a:prstGeom prst="rect">
            <a:avLst/>
          </a:prstGeom>
        </p:spPr>
      </p:pic>
    </p:spTree>
    <p:extLst>
      <p:ext uri="{BB962C8B-B14F-4D97-AF65-F5344CB8AC3E}">
        <p14:creationId xmlns:p14="http://schemas.microsoft.com/office/powerpoint/2010/main" val="78567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4. Kết quả</a:t>
            </a:r>
            <a:endParaRPr lang="en-US" dirty="0"/>
          </a:p>
        </p:txBody>
      </p:sp>
      <p:sp>
        <p:nvSpPr>
          <p:cNvPr id="6" name="TextBox 5">
            <a:extLst>
              <a:ext uri="{FF2B5EF4-FFF2-40B4-BE49-F238E27FC236}">
                <a16:creationId xmlns:a16="http://schemas.microsoft.com/office/drawing/2014/main" id="{E6BF6438-75B4-8ABE-812F-81A8F8FD8414}"/>
              </a:ext>
            </a:extLst>
          </p:cNvPr>
          <p:cNvSpPr txBox="1"/>
          <p:nvPr/>
        </p:nvSpPr>
        <p:spPr>
          <a:xfrm>
            <a:off x="645418" y="907307"/>
            <a:ext cx="3926582" cy="830997"/>
          </a:xfrm>
          <a:prstGeom prst="rect">
            <a:avLst/>
          </a:prstGeom>
          <a:noFill/>
        </p:spPr>
        <p:txBody>
          <a:bodyPr wrap="square" rtlCol="0">
            <a:spAutoFit/>
          </a:bodyPr>
          <a:lstStyle/>
          <a:p>
            <a:r>
              <a:rPr lang="vi-VN" sz="2400" b="1" dirty="0"/>
              <a:t>Hệ thống </a:t>
            </a:r>
            <a:r>
              <a:rPr lang="en-US" sz="2400" b="1" dirty="0" err="1"/>
              <a:t>phân</a:t>
            </a:r>
            <a:r>
              <a:rPr lang="en-US" sz="2400" b="1" dirty="0"/>
              <a:t> </a:t>
            </a:r>
            <a:r>
              <a:rPr lang="en-US" sz="2400" b="1" dirty="0" err="1"/>
              <a:t>loại</a:t>
            </a:r>
            <a:r>
              <a:rPr lang="en-US" sz="2400" b="1" dirty="0"/>
              <a:t> </a:t>
            </a:r>
            <a:r>
              <a:rPr lang="en-US" sz="2400" b="1" dirty="0" err="1"/>
              <a:t>màu</a:t>
            </a:r>
            <a:r>
              <a:rPr lang="en-US" sz="2400" b="1" dirty="0"/>
              <a:t> </a:t>
            </a:r>
            <a:r>
              <a:rPr lang="en-US" sz="2400" b="1" dirty="0" err="1"/>
              <a:t>sắc</a:t>
            </a:r>
            <a:r>
              <a:rPr lang="en-US" sz="2400" b="1" dirty="0"/>
              <a:t> </a:t>
            </a:r>
          </a:p>
          <a:p>
            <a:endParaRPr lang="en-US" sz="2400" b="1" dirty="0"/>
          </a:p>
        </p:txBody>
      </p:sp>
      <p:sp>
        <p:nvSpPr>
          <p:cNvPr id="7" name="TextBox 6">
            <a:extLst>
              <a:ext uri="{FF2B5EF4-FFF2-40B4-BE49-F238E27FC236}">
                <a16:creationId xmlns:a16="http://schemas.microsoft.com/office/drawing/2014/main" id="{94C7C522-2DE4-6053-8D55-551E5AEE3E89}"/>
              </a:ext>
            </a:extLst>
          </p:cNvPr>
          <p:cNvSpPr txBox="1"/>
          <p:nvPr/>
        </p:nvSpPr>
        <p:spPr>
          <a:xfrm>
            <a:off x="645417" y="4444810"/>
            <a:ext cx="7351269" cy="1938992"/>
          </a:xfrm>
          <a:prstGeom prst="rect">
            <a:avLst/>
          </a:prstGeom>
          <a:noFill/>
        </p:spPr>
        <p:txBody>
          <a:bodyPr wrap="square" rtlCol="0">
            <a:spAutoFit/>
          </a:bodyPr>
          <a:lstStyle/>
          <a:p>
            <a:r>
              <a:rPr lang="vi-VN" sz="2400" b="1" dirty="0"/>
              <a:t>Link video test sản phẩm</a:t>
            </a:r>
            <a:r>
              <a:rPr lang="en-US" sz="2400" b="1" dirty="0"/>
              <a:t>:</a:t>
            </a:r>
          </a:p>
          <a:p>
            <a:r>
              <a:rPr lang="en-US" sz="2400" b="1" dirty="0"/>
              <a:t>https://drive.google.com/file/d/1fe_w0kI2uv47YDC7p4LMLDHwaA0rRjDz/view?fbclid=IwAR3kFSAdQr7mcpjjtznfc9WAssYODaLZ3I7_ZmRerW7Qaxuh1s1kG2tiM5A</a:t>
            </a:r>
          </a:p>
          <a:p>
            <a:r>
              <a:rPr lang="vi-VN" sz="2400" b="1" dirty="0"/>
              <a:t> </a:t>
            </a:r>
            <a:endParaRPr lang="en-US" sz="2400" b="1" dirty="0"/>
          </a:p>
        </p:txBody>
      </p:sp>
      <p:pic>
        <p:nvPicPr>
          <p:cNvPr id="2050" name="Picture 2" descr="Không có mô tả.">
            <a:extLst>
              <a:ext uri="{FF2B5EF4-FFF2-40B4-BE49-F238E27FC236}">
                <a16:creationId xmlns:a16="http://schemas.microsoft.com/office/drawing/2014/main" id="{E6CF4EB4-B8D4-4DCA-890C-C7F0C6A58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651" y="1377057"/>
            <a:ext cx="4090337" cy="306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358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4. Kết quả</a:t>
            </a:r>
            <a:endParaRPr lang="en-US" dirty="0"/>
          </a:p>
        </p:txBody>
      </p:sp>
      <p:sp>
        <p:nvSpPr>
          <p:cNvPr id="6" name="TextBox 5">
            <a:extLst>
              <a:ext uri="{FF2B5EF4-FFF2-40B4-BE49-F238E27FC236}">
                <a16:creationId xmlns:a16="http://schemas.microsoft.com/office/drawing/2014/main" id="{D089C252-E12A-DB71-E19B-000126050312}"/>
              </a:ext>
            </a:extLst>
          </p:cNvPr>
          <p:cNvSpPr txBox="1"/>
          <p:nvPr/>
        </p:nvSpPr>
        <p:spPr>
          <a:xfrm>
            <a:off x="472698" y="1069383"/>
            <a:ext cx="3926582" cy="461665"/>
          </a:xfrm>
          <a:prstGeom prst="rect">
            <a:avLst/>
          </a:prstGeom>
          <a:noFill/>
        </p:spPr>
        <p:txBody>
          <a:bodyPr wrap="square" rtlCol="0">
            <a:spAutoFit/>
          </a:bodyPr>
          <a:lstStyle/>
          <a:p>
            <a:r>
              <a:rPr lang="vi-VN" sz="2400" b="1" dirty="0"/>
              <a:t>Giao diện Winform</a:t>
            </a:r>
            <a:endParaRPr lang="en-US" sz="2400" b="1" dirty="0"/>
          </a:p>
        </p:txBody>
      </p:sp>
      <p:sp>
        <p:nvSpPr>
          <p:cNvPr id="7" name="Rectangle 6">
            <a:extLst>
              <a:ext uri="{FF2B5EF4-FFF2-40B4-BE49-F238E27FC236}">
                <a16:creationId xmlns:a16="http://schemas.microsoft.com/office/drawing/2014/main" id="{0515968F-C314-70BF-1E62-30885F62CB75}"/>
              </a:ext>
            </a:extLst>
          </p:cNvPr>
          <p:cNvSpPr/>
          <p:nvPr/>
        </p:nvSpPr>
        <p:spPr>
          <a:xfrm>
            <a:off x="3480047" y="1926336"/>
            <a:ext cx="3277213" cy="12341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C51397-EF5D-8732-716E-C3AAB6D67FFB}"/>
              </a:ext>
            </a:extLst>
          </p:cNvPr>
          <p:cNvSpPr/>
          <p:nvPr/>
        </p:nvSpPr>
        <p:spPr>
          <a:xfrm>
            <a:off x="2316997" y="3339885"/>
            <a:ext cx="4161295" cy="10415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EBC48EF-6A55-439F-BD0C-5A9B2D9A8B0B}"/>
              </a:ext>
            </a:extLst>
          </p:cNvPr>
          <p:cNvPicPr>
            <a:picLocks noChangeAspect="1"/>
          </p:cNvPicPr>
          <p:nvPr/>
        </p:nvPicPr>
        <p:blipFill>
          <a:blip r:embed="rId2"/>
          <a:stretch>
            <a:fillRect/>
          </a:stretch>
        </p:blipFill>
        <p:spPr>
          <a:xfrm>
            <a:off x="1821855" y="1851163"/>
            <a:ext cx="6074228" cy="3310089"/>
          </a:xfrm>
          <a:prstGeom prst="rect">
            <a:avLst/>
          </a:prstGeom>
        </p:spPr>
      </p:pic>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0140AF73-BE5C-49B9-8975-E553D0AF280F}"/>
                  </a:ext>
                </a:extLst>
              </p14:cNvPr>
              <p14:cNvContentPartPr/>
              <p14:nvPr/>
            </p14:nvContentPartPr>
            <p14:xfrm>
              <a:off x="9861987" y="1082153"/>
              <a:ext cx="360" cy="360"/>
            </p14:xfrm>
          </p:contentPart>
        </mc:Choice>
        <mc:Fallback xmlns="">
          <p:pic>
            <p:nvPicPr>
              <p:cNvPr id="23" name="Ink 22">
                <a:extLst>
                  <a:ext uri="{FF2B5EF4-FFF2-40B4-BE49-F238E27FC236}">
                    <a16:creationId xmlns:a16="http://schemas.microsoft.com/office/drawing/2014/main" id="{0140AF73-BE5C-49B9-8975-E553D0AF280F}"/>
                  </a:ext>
                </a:extLst>
              </p:cNvPr>
              <p:cNvPicPr/>
              <p:nvPr/>
            </p:nvPicPr>
            <p:blipFill>
              <a:blip r:embed="rId4"/>
              <a:stretch>
                <a:fillRect/>
              </a:stretch>
            </p:blipFill>
            <p:spPr>
              <a:xfrm>
                <a:off x="9852987" y="1073513"/>
                <a:ext cx="18000" cy="18000"/>
              </a:xfrm>
              <a:prstGeom prst="rect">
                <a:avLst/>
              </a:prstGeom>
            </p:spPr>
          </p:pic>
        </mc:Fallback>
      </mc:AlternateContent>
      <p:cxnSp>
        <p:nvCxnSpPr>
          <p:cNvPr id="25" name="Straight Connector 24">
            <a:extLst>
              <a:ext uri="{FF2B5EF4-FFF2-40B4-BE49-F238E27FC236}">
                <a16:creationId xmlns:a16="http://schemas.microsoft.com/office/drawing/2014/main" id="{A8C23A0F-5988-4A54-9BBD-B83F3EDFAE90}"/>
              </a:ext>
            </a:extLst>
          </p:cNvPr>
          <p:cNvCxnSpPr>
            <a:cxnSpLocks/>
          </p:cNvCxnSpPr>
          <p:nvPr/>
        </p:nvCxnSpPr>
        <p:spPr>
          <a:xfrm>
            <a:off x="5542384" y="2724539"/>
            <a:ext cx="1073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F0D892-23F0-4B51-9754-86E98A9E5879}"/>
              </a:ext>
            </a:extLst>
          </p:cNvPr>
          <p:cNvCxnSpPr>
            <a:cxnSpLocks/>
          </p:cNvCxnSpPr>
          <p:nvPr/>
        </p:nvCxnSpPr>
        <p:spPr>
          <a:xfrm>
            <a:off x="5542384" y="2724539"/>
            <a:ext cx="0" cy="1838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54F482-D22A-4623-BFC2-18A532A8B059}"/>
              </a:ext>
            </a:extLst>
          </p:cNvPr>
          <p:cNvCxnSpPr>
            <a:cxnSpLocks/>
          </p:cNvCxnSpPr>
          <p:nvPr/>
        </p:nvCxnSpPr>
        <p:spPr>
          <a:xfrm flipV="1">
            <a:off x="5542384" y="4562669"/>
            <a:ext cx="1073020" cy="18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EF798D-5060-4D54-B216-0F228EA1F2A2}"/>
              </a:ext>
            </a:extLst>
          </p:cNvPr>
          <p:cNvCxnSpPr>
            <a:cxnSpLocks/>
          </p:cNvCxnSpPr>
          <p:nvPr/>
        </p:nvCxnSpPr>
        <p:spPr>
          <a:xfrm>
            <a:off x="6635962" y="2724539"/>
            <a:ext cx="0" cy="1856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C2A04E4-6174-4103-8BF7-38FA122534C2}"/>
              </a:ext>
            </a:extLst>
          </p:cNvPr>
          <p:cNvCxnSpPr>
            <a:cxnSpLocks/>
          </p:cNvCxnSpPr>
          <p:nvPr/>
        </p:nvCxnSpPr>
        <p:spPr>
          <a:xfrm>
            <a:off x="6757260" y="3590972"/>
            <a:ext cx="632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01636512-8E5B-4C7E-8C6E-6010752F740E}"/>
              </a:ext>
            </a:extLst>
          </p:cNvPr>
          <p:cNvSpPr/>
          <p:nvPr/>
        </p:nvSpPr>
        <p:spPr>
          <a:xfrm>
            <a:off x="7389844" y="3051110"/>
            <a:ext cx="1377927" cy="105435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err="1"/>
              <a:t>Các</a:t>
            </a:r>
            <a:r>
              <a:rPr lang="en-US" dirty="0"/>
              <a:t> </a:t>
            </a:r>
            <a:r>
              <a:rPr lang="en-US" dirty="0" err="1"/>
              <a:t>nút</a:t>
            </a:r>
            <a:r>
              <a:rPr lang="en-US" dirty="0"/>
              <a:t> </a:t>
            </a:r>
            <a:r>
              <a:rPr lang="en-US" dirty="0" err="1"/>
              <a:t>điều</a:t>
            </a:r>
            <a:r>
              <a:rPr lang="en-US" dirty="0"/>
              <a:t> </a:t>
            </a:r>
            <a:r>
              <a:rPr lang="en-US" dirty="0" err="1"/>
              <a:t>khiển</a:t>
            </a:r>
            <a:r>
              <a:rPr lang="en-US" dirty="0"/>
              <a:t> </a:t>
            </a:r>
          </a:p>
        </p:txBody>
      </p:sp>
      <p:cxnSp>
        <p:nvCxnSpPr>
          <p:cNvPr id="41" name="Straight Connector 40">
            <a:extLst>
              <a:ext uri="{FF2B5EF4-FFF2-40B4-BE49-F238E27FC236}">
                <a16:creationId xmlns:a16="http://schemas.microsoft.com/office/drawing/2014/main" id="{2801445A-B584-468C-ADCF-B529494D743F}"/>
              </a:ext>
            </a:extLst>
          </p:cNvPr>
          <p:cNvCxnSpPr/>
          <p:nvPr/>
        </p:nvCxnSpPr>
        <p:spPr>
          <a:xfrm>
            <a:off x="2386741" y="2556588"/>
            <a:ext cx="19407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2E2E6-2C83-4279-80D7-DDBAF0A04C30}"/>
              </a:ext>
            </a:extLst>
          </p:cNvPr>
          <p:cNvCxnSpPr>
            <a:cxnSpLocks/>
          </p:cNvCxnSpPr>
          <p:nvPr/>
        </p:nvCxnSpPr>
        <p:spPr>
          <a:xfrm>
            <a:off x="4327509" y="2556588"/>
            <a:ext cx="1895" cy="2248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C684A24-21B9-4D91-8CA1-55E56D4CB55C}"/>
              </a:ext>
            </a:extLst>
          </p:cNvPr>
          <p:cNvCxnSpPr/>
          <p:nvPr/>
        </p:nvCxnSpPr>
        <p:spPr>
          <a:xfrm flipH="1">
            <a:off x="2386741" y="4814596"/>
            <a:ext cx="19407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B4C8963-ABDD-4E99-BD60-4FA800820D88}"/>
              </a:ext>
            </a:extLst>
          </p:cNvPr>
          <p:cNvCxnSpPr/>
          <p:nvPr/>
        </p:nvCxnSpPr>
        <p:spPr>
          <a:xfrm flipV="1">
            <a:off x="2386741" y="2556588"/>
            <a:ext cx="0" cy="2248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B2C910C-4E0E-40F1-8B3A-CACDA05B6A07}"/>
              </a:ext>
            </a:extLst>
          </p:cNvPr>
          <p:cNvCxnSpPr/>
          <p:nvPr/>
        </p:nvCxnSpPr>
        <p:spPr>
          <a:xfrm flipH="1">
            <a:off x="1614196" y="3697551"/>
            <a:ext cx="772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C7A88B76-D3E6-4BE6-B4EE-8592BE9236C8}"/>
              </a:ext>
            </a:extLst>
          </p:cNvPr>
          <p:cNvSpPr/>
          <p:nvPr/>
        </p:nvSpPr>
        <p:spPr>
          <a:xfrm>
            <a:off x="235076" y="3160450"/>
            <a:ext cx="1313805" cy="94501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err="1"/>
              <a:t>Hiển</a:t>
            </a:r>
            <a:r>
              <a:rPr lang="en-US" dirty="0"/>
              <a:t> </a:t>
            </a:r>
            <a:r>
              <a:rPr lang="en-US" dirty="0" err="1"/>
              <a:t>thị</a:t>
            </a:r>
            <a:r>
              <a:rPr lang="en-US" dirty="0"/>
              <a:t> </a:t>
            </a:r>
            <a:r>
              <a:rPr lang="en-US" dirty="0" err="1"/>
              <a:t>sản</a:t>
            </a:r>
            <a:r>
              <a:rPr lang="en-US" dirty="0"/>
              <a:t> </a:t>
            </a:r>
            <a:r>
              <a:rPr lang="en-US" dirty="0" err="1"/>
              <a:t>phẩm</a:t>
            </a:r>
            <a:r>
              <a:rPr lang="en-US" dirty="0"/>
              <a:t> </a:t>
            </a:r>
          </a:p>
        </p:txBody>
      </p:sp>
      <p:cxnSp>
        <p:nvCxnSpPr>
          <p:cNvPr id="60" name="Straight Connector 59">
            <a:extLst>
              <a:ext uri="{FF2B5EF4-FFF2-40B4-BE49-F238E27FC236}">
                <a16:creationId xmlns:a16="http://schemas.microsoft.com/office/drawing/2014/main" id="{08A77282-5494-47C5-920B-ECE8C9E6426A}"/>
              </a:ext>
            </a:extLst>
          </p:cNvPr>
          <p:cNvCxnSpPr/>
          <p:nvPr/>
        </p:nvCxnSpPr>
        <p:spPr>
          <a:xfrm>
            <a:off x="5542384" y="2323322"/>
            <a:ext cx="1455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65FC5AC-3488-48D3-A6F3-68E015051DA8}"/>
              </a:ext>
            </a:extLst>
          </p:cNvPr>
          <p:cNvCxnSpPr>
            <a:cxnSpLocks/>
          </p:cNvCxnSpPr>
          <p:nvPr/>
        </p:nvCxnSpPr>
        <p:spPr>
          <a:xfrm>
            <a:off x="5542384" y="2323322"/>
            <a:ext cx="0" cy="317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48C2CAC-842C-4863-A2DD-1946A0B84393}"/>
              </a:ext>
            </a:extLst>
          </p:cNvPr>
          <p:cNvCxnSpPr/>
          <p:nvPr/>
        </p:nvCxnSpPr>
        <p:spPr>
          <a:xfrm>
            <a:off x="5542384" y="2659224"/>
            <a:ext cx="1455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23BDAEE-6FE8-4E3D-994B-A8AF06103AE0}"/>
              </a:ext>
            </a:extLst>
          </p:cNvPr>
          <p:cNvCxnSpPr/>
          <p:nvPr/>
        </p:nvCxnSpPr>
        <p:spPr>
          <a:xfrm>
            <a:off x="6997959" y="2323322"/>
            <a:ext cx="0" cy="3172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348C16B-DB5F-4397-8891-B11F58C05063}"/>
              </a:ext>
            </a:extLst>
          </p:cNvPr>
          <p:cNvCxnSpPr/>
          <p:nvPr/>
        </p:nvCxnSpPr>
        <p:spPr>
          <a:xfrm>
            <a:off x="6997959" y="2472612"/>
            <a:ext cx="3918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90A8B47E-0F41-4AC4-A523-F0DB7E569513}"/>
              </a:ext>
            </a:extLst>
          </p:cNvPr>
          <p:cNvSpPr/>
          <p:nvPr/>
        </p:nvSpPr>
        <p:spPr>
          <a:xfrm>
            <a:off x="7389844" y="2099388"/>
            <a:ext cx="1353699" cy="7650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p>
        </p:txBody>
      </p:sp>
    </p:spTree>
    <p:extLst>
      <p:ext uri="{BB962C8B-B14F-4D97-AF65-F5344CB8AC3E}">
        <p14:creationId xmlns:p14="http://schemas.microsoft.com/office/powerpoint/2010/main" val="25017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sz="2800" b="0" dirty="0"/>
          </a:p>
          <a:p>
            <a:endParaRPr lang="en-US" sz="2800" b="0" dirty="0"/>
          </a:p>
          <a:p>
            <a:endParaRPr lang="en-US" sz="2800" b="0" dirty="0"/>
          </a:p>
        </p:txBody>
      </p:sp>
      <p:sp>
        <p:nvSpPr>
          <p:cNvPr id="5" name="Hộp Văn bản 1">
            <a:extLst>
              <a:ext uri="{FF2B5EF4-FFF2-40B4-BE49-F238E27FC236}">
                <a16:creationId xmlns:a16="http://schemas.microsoft.com/office/drawing/2014/main" id="{500845C5-9E60-97A4-18CC-B18A5409D623}"/>
              </a:ext>
            </a:extLst>
          </p:cNvPr>
          <p:cNvSpPr txBox="1"/>
          <p:nvPr/>
        </p:nvSpPr>
        <p:spPr>
          <a:xfrm>
            <a:off x="654958" y="1391875"/>
            <a:ext cx="7274633" cy="1200329"/>
          </a:xfrm>
          <a:prstGeom prst="rect">
            <a:avLst/>
          </a:prstGeom>
          <a:noFill/>
        </p:spPr>
        <p:txBody>
          <a:bodyPr wrap="square" rtlCol="0">
            <a:spAutoFit/>
          </a:bodyPr>
          <a:lstStyle/>
          <a:p>
            <a:r>
              <a:rPr lang="vi-VN" sz="3600" b="1" dirty="0">
                <a:latin typeface="Arial" panose="020B0604020202020204" pitchFamily="34" charset="0"/>
                <a:cs typeface="Arial" panose="020B0604020202020204" pitchFamily="34" charset="0"/>
              </a:rPr>
              <a:t>ĐỀ TÀI: Phân loại sản phẩm theo </a:t>
            </a:r>
            <a:r>
              <a:rPr lang="en-US" sz="3600" b="1" dirty="0" err="1">
                <a:latin typeface="Arial" panose="020B0604020202020204" pitchFamily="34" charset="0"/>
                <a:cs typeface="Arial" panose="020B0604020202020204" pitchFamily="34" charset="0"/>
              </a:rPr>
              <a:t>màu</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sắc</a:t>
            </a:r>
            <a:r>
              <a:rPr lang="en-US" sz="3600" b="1">
                <a:latin typeface="Arial" panose="020B0604020202020204" pitchFamily="34" charset="0"/>
                <a:cs typeface="Arial" panose="020B0604020202020204" pitchFamily="34" charset="0"/>
              </a:rPr>
              <a:t> </a:t>
            </a:r>
            <a:r>
              <a:rPr lang="vi-VN" sz="3600" b="1">
                <a:latin typeface="Arial" panose="020B0604020202020204" pitchFamily="34" charset="0"/>
                <a:cs typeface="Arial" panose="020B0604020202020204" pitchFamily="34" charset="0"/>
              </a:rPr>
              <a:t>.</a:t>
            </a:r>
            <a:endParaRPr lang="vi-VN" sz="3600" b="1" dirty="0">
              <a:latin typeface="Arial" panose="020B0604020202020204" pitchFamily="34" charset="0"/>
              <a:cs typeface="Arial" panose="020B0604020202020204" pitchFamily="34" charset="0"/>
            </a:endParaRPr>
          </a:p>
        </p:txBody>
      </p:sp>
      <p:sp>
        <p:nvSpPr>
          <p:cNvPr id="6" name="Hộp Văn bản 2">
            <a:extLst>
              <a:ext uri="{FF2B5EF4-FFF2-40B4-BE49-F238E27FC236}">
                <a16:creationId xmlns:a16="http://schemas.microsoft.com/office/drawing/2014/main" id="{674262CA-88C8-BABE-D7D5-BC84AD187400}"/>
              </a:ext>
            </a:extLst>
          </p:cNvPr>
          <p:cNvSpPr txBox="1"/>
          <p:nvPr/>
        </p:nvSpPr>
        <p:spPr>
          <a:xfrm>
            <a:off x="1983058" y="3515359"/>
            <a:ext cx="5254504" cy="1569660"/>
          </a:xfrm>
          <a:prstGeom prst="rect">
            <a:avLst/>
          </a:prstGeom>
          <a:noFill/>
        </p:spPr>
        <p:txBody>
          <a:bodyPr wrap="square" rtlCol="0">
            <a:spAutoFit/>
          </a:bodyPr>
          <a:lstStyle/>
          <a:p>
            <a:pPr marL="342900" indent="-342900">
              <a:buAutoNum type="arabicPeriod"/>
            </a:pPr>
            <a:r>
              <a:rPr lang="en-US" sz="2400" dirty="0" err="1">
                <a:solidFill>
                  <a:srgbClr val="000000"/>
                </a:solidFill>
                <a:latin typeface="Arial" panose="020B0604020202020204" pitchFamily="34" charset="0"/>
                <a:cs typeface="Arial" panose="020B0604020202020204" pitchFamily="34" charset="0"/>
              </a:rPr>
              <a:t>Ngô</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Xuân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Phong</a:t>
            </a:r>
            <a:r>
              <a:rPr lang="en-US" sz="2400" b="0" i="0" dirty="0">
                <a:solidFill>
                  <a:srgbClr val="000000"/>
                </a:solidFill>
                <a:effectLst/>
                <a:latin typeface="Arial" panose="020B0604020202020204" pitchFamily="34" charset="0"/>
                <a:cs typeface="Arial" panose="020B0604020202020204" pitchFamily="34" charset="0"/>
              </a:rPr>
              <a:t>          20205372</a:t>
            </a:r>
            <a:endParaRPr lang="vi-VN" sz="2400" b="0" i="0" dirty="0">
              <a:solidFill>
                <a:srgbClr val="000000"/>
              </a:solidFill>
              <a:effectLst/>
              <a:latin typeface="Arial" panose="020B0604020202020204" pitchFamily="34" charset="0"/>
              <a:cs typeface="Arial" panose="020B0604020202020204" pitchFamily="34" charset="0"/>
            </a:endParaRPr>
          </a:p>
          <a:p>
            <a:pPr marL="342900" indent="-342900">
              <a:buAutoNum type="arabicPeriod"/>
            </a:pPr>
            <a:r>
              <a:rPr lang="en-US" sz="2400" dirty="0" err="1">
                <a:solidFill>
                  <a:srgbClr val="000000"/>
                </a:solidFill>
                <a:latin typeface="Arial" panose="020B0604020202020204" pitchFamily="34" charset="0"/>
                <a:cs typeface="Arial" panose="020B0604020202020204" pitchFamily="34" charset="0"/>
              </a:rPr>
              <a:t>Trần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Trung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Thành</a:t>
            </a:r>
            <a:r>
              <a:rPr lang="en-US" sz="2400" dirty="0">
                <a:solidFill>
                  <a:srgbClr val="000000"/>
                </a:solidFill>
                <a:latin typeface="Arial" panose="020B0604020202020204" pitchFamily="34" charset="0"/>
                <a:cs typeface="Arial" panose="020B0604020202020204" pitchFamily="34" charset="0"/>
              </a:rPr>
              <a:t>         </a:t>
            </a:r>
            <a:r>
              <a:rPr lang="en-US" sz="2400" b="0" i="0" dirty="0">
                <a:solidFill>
                  <a:srgbClr val="000000"/>
                </a:solidFill>
                <a:effectLst/>
                <a:latin typeface="Arial" panose="020B0604020202020204" pitchFamily="34" charset="0"/>
                <a:cs typeface="Arial" panose="020B0604020202020204" pitchFamily="34" charset="0"/>
              </a:rPr>
              <a:t>20205431</a:t>
            </a:r>
            <a:endParaRPr lang="vi-VN" sz="2400" dirty="0">
              <a:solidFill>
                <a:srgbClr val="000000"/>
              </a:solidFill>
              <a:latin typeface="Arial" panose="020B0604020202020204" pitchFamily="34" charset="0"/>
              <a:cs typeface="Arial" panose="020B0604020202020204" pitchFamily="34" charset="0"/>
            </a:endParaRPr>
          </a:p>
          <a:p>
            <a:pPr marL="342900" indent="-342900">
              <a:buAutoNum type="arabicPeriod"/>
            </a:pPr>
            <a:r>
              <a:rPr lang="en-US" sz="2400" b="0" i="0" dirty="0">
                <a:solidFill>
                  <a:srgbClr val="000000"/>
                </a:solidFill>
                <a:effectLst/>
                <a:latin typeface="Arial" panose="020B0604020202020204" pitchFamily="34" charset="0"/>
                <a:cs typeface="Arial" panose="020B0604020202020204" pitchFamily="34" charset="0"/>
              </a:rPr>
              <a:t>Lê </a:t>
            </a:r>
            <a:r>
              <a:rPr lang="en-US" sz="2400" b="0" i="0" dirty="0" err="1">
                <a:solidFill>
                  <a:srgbClr val="000000"/>
                </a:solidFill>
                <a:effectLst/>
                <a:latin typeface="Arial" panose="020B0604020202020204" pitchFamily="34" charset="0"/>
                <a:cs typeface="Arial" panose="020B0604020202020204" pitchFamily="34" charset="0"/>
              </a:rPr>
              <a:t>Công</a:t>
            </a:r>
            <a:r>
              <a:rPr lang="en-US" sz="2400" b="0" i="0" dirty="0">
                <a:solidFill>
                  <a:srgbClr val="000000"/>
                </a:solidFill>
                <a:effectLst/>
                <a:latin typeface="Arial" panose="020B0604020202020204" pitchFamily="34" charset="0"/>
                <a:cs typeface="Arial" panose="020B0604020202020204" pitchFamily="34" charset="0"/>
              </a:rPr>
              <a:t> Minh               20205372</a:t>
            </a:r>
          </a:p>
          <a:p>
            <a:pPr marL="342900" indent="-342900">
              <a:buAutoNum type="arabicPeriod"/>
            </a:pPr>
            <a:r>
              <a:rPr lang="en-US" sz="2400" dirty="0">
                <a:solidFill>
                  <a:srgbClr val="000000"/>
                </a:solidFill>
                <a:latin typeface="Arial" panose="020B0604020202020204" pitchFamily="34" charset="0"/>
                <a:cs typeface="Arial" panose="020B0604020202020204" pitchFamily="34" charset="0"/>
              </a:rPr>
              <a:t>Vũ Minh Hóa                 20205314</a:t>
            </a:r>
            <a:endParaRPr lang="vi-VN" sz="2400" b="0" i="0" dirty="0">
              <a:solidFill>
                <a:srgbClr val="000000"/>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5272A0E-BED1-F5BC-08FB-AB29F2059743}"/>
              </a:ext>
            </a:extLst>
          </p:cNvPr>
          <p:cNvSpPr txBox="1"/>
          <p:nvPr/>
        </p:nvSpPr>
        <p:spPr>
          <a:xfrm>
            <a:off x="1207007" y="2857770"/>
            <a:ext cx="6170534" cy="523220"/>
          </a:xfrm>
          <a:prstGeom prst="rect">
            <a:avLst/>
          </a:prstGeom>
          <a:noFill/>
        </p:spPr>
        <p:txBody>
          <a:bodyPr wrap="square" rtlCol="0">
            <a:spAutoFit/>
          </a:bodyPr>
          <a:lstStyle/>
          <a:p>
            <a:r>
              <a:rPr lang="vi-VN" sz="2800" dirty="0"/>
              <a:t>Nhóm Sinh Viên Thực Hiện: Nhóm </a:t>
            </a:r>
            <a:r>
              <a:rPr lang="en-US" sz="2800" dirty="0"/>
              <a:t>13</a:t>
            </a:r>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5. kết luận </a:t>
            </a:r>
            <a:endParaRPr lang="en-US" dirty="0"/>
          </a:p>
        </p:txBody>
      </p:sp>
      <p:sp>
        <p:nvSpPr>
          <p:cNvPr id="5" name="TextBox 4">
            <a:extLst>
              <a:ext uri="{FF2B5EF4-FFF2-40B4-BE49-F238E27FC236}">
                <a16:creationId xmlns:a16="http://schemas.microsoft.com/office/drawing/2014/main" id="{78F4A3B4-5A37-5050-11C0-FB7FD898BC19}"/>
              </a:ext>
            </a:extLst>
          </p:cNvPr>
          <p:cNvSpPr txBox="1"/>
          <p:nvPr/>
        </p:nvSpPr>
        <p:spPr>
          <a:xfrm>
            <a:off x="589280" y="841208"/>
            <a:ext cx="4572000" cy="453201"/>
          </a:xfrm>
          <a:prstGeom prst="rect">
            <a:avLst/>
          </a:prstGeom>
          <a:noFill/>
        </p:spPr>
        <p:txBody>
          <a:bodyPr wrap="square">
            <a:spAutoFit/>
          </a:bodyPr>
          <a:lstStyle/>
          <a:p>
            <a:pPr marR="0" lvl="0" algn="just">
              <a:lnSpc>
                <a:spcPct val="105000"/>
              </a:lnSpc>
              <a:spcBef>
                <a:spcPts val="0"/>
              </a:spcBef>
              <a:spcAft>
                <a:spcPts val="750"/>
              </a:spcAft>
            </a:pPr>
            <a:r>
              <a:rPr lang="vi-VN"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5.1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Ưu</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Nhược</a:t>
            </a:r>
            <a:r>
              <a:rPr lang="en-U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4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điểm</a:t>
            </a:r>
            <a:endParaRPr lang="en-US" sz="2400" b="1"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D5DB157E-E29D-245A-212D-189246FE6FE9}"/>
              </a:ext>
            </a:extLst>
          </p:cNvPr>
          <p:cNvSpPr txBox="1"/>
          <p:nvPr/>
        </p:nvSpPr>
        <p:spPr>
          <a:xfrm>
            <a:off x="833120" y="1654283"/>
            <a:ext cx="7945120" cy="4065472"/>
          </a:xfrm>
          <a:prstGeom prst="rect">
            <a:avLst/>
          </a:prstGeom>
          <a:noFill/>
        </p:spPr>
        <p:txBody>
          <a:bodyPr wrap="square">
            <a:spAutoFit/>
          </a:bodyPr>
          <a:lstStyle/>
          <a:p>
            <a:pPr marL="0" marR="0" indent="76200" algn="just">
              <a:lnSpc>
                <a:spcPct val="105000"/>
              </a:lnSpc>
              <a:spcBef>
                <a:spcPts val="0"/>
              </a:spcBef>
              <a:spcAft>
                <a:spcPts val="1000"/>
              </a:spcAft>
            </a:pP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Ưu</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điểm</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a:t>
            </a:r>
            <a:endParaRPr lang="vi-VN" sz="2400" dirty="0">
              <a:latin typeface="Cambria" panose="02040503050406030204" pitchFamily="18" charset="0"/>
              <a:ea typeface="Times New Roman" panose="02020603050405020304" pitchFamily="18" charset="0"/>
              <a:cs typeface="Times New Roman" panose="02020603050405020304" pitchFamily="18" charset="0"/>
            </a:endParaRPr>
          </a:p>
          <a:p>
            <a:pPr marL="0" marR="0" indent="76200" algn="just">
              <a:lnSpc>
                <a:spcPct val="105000"/>
              </a:lnSpc>
              <a:spcBef>
                <a:spcPts val="0"/>
              </a:spcBef>
              <a:spcAft>
                <a:spcPts val="1000"/>
              </a:spcAf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vi-VN" sz="2400" dirty="0">
                <a:effectLst/>
                <a:latin typeface="Arial" panose="020B0604020202020204" pitchFamily="34" charset="0"/>
                <a:ea typeface="Times New Roman" panose="02020603050405020304" pitchFamily="18" charset="0"/>
                <a:cs typeface="Times New Roman" panose="02020603050405020304" pitchFamily="18" charset="0"/>
              </a:rPr>
              <a:t>Mô hình</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nhỏ</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gọn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240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indent="-342900" algn="just">
              <a:lnSpc>
                <a:spcPct val="105000"/>
              </a:lnSpc>
              <a:spcBef>
                <a:spcPts val="0"/>
              </a:spcBef>
              <a:spcAft>
                <a:spcPts val="1000"/>
              </a:spcAft>
              <a:buFontTx/>
              <a:buChar char="-"/>
            </a:pP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Đáp</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ứng</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được</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yêu</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cầu</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của</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đề</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tài</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a:t>
            </a:r>
            <a:endParaRPr lang="vi-VN"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lnSpc>
                <a:spcPct val="105000"/>
              </a:lnSpc>
              <a:spcAft>
                <a:spcPts val="1000"/>
              </a:spcAft>
              <a:buFontTx/>
              <a:buChar char="-"/>
            </a:pPr>
            <a:r>
              <a:rPr lang="vi-VN" sz="2400" dirty="0">
                <a:latin typeface="Arial" panose="020B0604020202020204" pitchFamily="34" charset="0"/>
                <a:ea typeface="Times New Roman" panose="02020603050405020304" pitchFamily="18" charset="0"/>
                <a:cs typeface="Arial" panose="020B0604020202020204" pitchFamily="34" charset="0"/>
              </a:rPr>
              <a:t>Winform h</a:t>
            </a:r>
            <a:r>
              <a:rPr lang="en-US" sz="2400" dirty="0" err="1">
                <a:effectLst/>
                <a:latin typeface="Arial" panose="020B0604020202020204" pitchFamily="34" charset="0"/>
                <a:ea typeface="Times New Roman" panose="02020603050405020304" pitchFamily="18" charset="0"/>
                <a:cs typeface="Arial" panose="020B0604020202020204" pitchFamily="34" charset="0"/>
              </a:rPr>
              <a:t>iển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thị</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rõ</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ràng</a:t>
            </a:r>
            <a:r>
              <a:rPr lang="en-US" sz="2400" dirty="0">
                <a:effectLst/>
                <a:latin typeface="Arial" panose="020B0604020202020204" pitchFamily="34" charset="0"/>
                <a:ea typeface="Times New Roman" panose="02020603050405020304" pitchFamily="18" charset="0"/>
                <a:cs typeface="Arial" panose="020B0604020202020204" pitchFamily="34" charset="0"/>
              </a:rPr>
              <a:t>.</a:t>
            </a:r>
          </a:p>
          <a:p>
            <a:pPr marR="0" algn="just">
              <a:lnSpc>
                <a:spcPct val="105000"/>
              </a:lnSpc>
              <a:spcBef>
                <a:spcPts val="0"/>
              </a:spcBef>
              <a:spcAft>
                <a:spcPts val="1000"/>
              </a:spcAft>
            </a:pP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Tự</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động</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hoá</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quy</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trình</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phân</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loại</a:t>
            </a:r>
            <a:endParaRPr lang="en-US" sz="2400" dirty="0">
              <a:effectLst/>
              <a:latin typeface="Cambria" panose="02040503050406030204" pitchFamily="18" charset="0"/>
              <a:ea typeface="Times New Roman" panose="02020603050405020304" pitchFamily="18" charset="0"/>
              <a:cs typeface="Times New Roman" panose="02020603050405020304" pitchFamily="18" charset="0"/>
            </a:endParaRPr>
          </a:p>
          <a:p>
            <a:pPr marL="0" marR="0" indent="76200" algn="just">
              <a:lnSpc>
                <a:spcPct val="105000"/>
              </a:lnSpc>
              <a:spcBef>
                <a:spcPts val="0"/>
              </a:spcBef>
              <a:spcAft>
                <a:spcPts val="1000"/>
              </a:spcAft>
            </a:pP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Nhược</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điểm</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240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indent="-342900" algn="just">
              <a:lnSpc>
                <a:spcPct val="105000"/>
              </a:lnSpc>
              <a:spcBef>
                <a:spcPts val="0"/>
              </a:spcBef>
              <a:spcAft>
                <a:spcPts val="1000"/>
              </a:spcAft>
              <a:buFontTx/>
              <a:buChar char="-"/>
            </a:pP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Độ</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ổn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định</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chưa</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tối</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ưu</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2400" dirty="0">
              <a:latin typeface="Cambria" panose="02040503050406030204" pitchFamily="18" charset="0"/>
              <a:ea typeface="Times New Roman" panose="02020603050405020304" pitchFamily="18" charset="0"/>
              <a:cs typeface="Times New Roman" panose="02020603050405020304" pitchFamily="18" charset="0"/>
            </a:endParaRPr>
          </a:p>
          <a:p>
            <a:pPr marL="342900" marR="0" indent="-342900" algn="just">
              <a:lnSpc>
                <a:spcPct val="105000"/>
              </a:lnSpc>
              <a:spcBef>
                <a:spcPts val="0"/>
              </a:spcBef>
              <a:spcAft>
                <a:spcPts val="1000"/>
              </a:spcAft>
              <a:buFontTx/>
              <a:buChar char="-"/>
            </a:pP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Phụ</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thuộc</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vào</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môi</a:t>
            </a:r>
            <a:r>
              <a:rPr lang="en-US" sz="2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2400" dirty="0" err="1">
                <a:effectLst/>
                <a:latin typeface="Cambria" panose="02040503050406030204" pitchFamily="18" charset="0"/>
                <a:ea typeface="Times New Roman" panose="02020603050405020304" pitchFamily="18" charset="0"/>
                <a:cs typeface="Times New Roman" panose="02020603050405020304" pitchFamily="18" charset="0"/>
              </a:rPr>
              <a:t>trường</a:t>
            </a:r>
            <a:endParaRPr lang="en-US" sz="2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665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2B088C-4DBB-9D66-EAE9-700A186D1AAF}"/>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5" name="Title 2">
            <a:extLst>
              <a:ext uri="{FF2B5EF4-FFF2-40B4-BE49-F238E27FC236}">
                <a16:creationId xmlns:a16="http://schemas.microsoft.com/office/drawing/2014/main" id="{4E708FA4-743D-B77D-C122-362AE3B146B8}"/>
              </a:ext>
            </a:extLst>
          </p:cNvPr>
          <p:cNvSpPr>
            <a:spLocks noGrp="1"/>
          </p:cNvSpPr>
          <p:nvPr>
            <p:ph type="title"/>
          </p:nvPr>
        </p:nvSpPr>
        <p:spPr>
          <a:xfrm>
            <a:off x="234950" y="79375"/>
            <a:ext cx="8674100" cy="450850"/>
          </a:xfrm>
        </p:spPr>
        <p:txBody>
          <a:bodyPr/>
          <a:lstStyle/>
          <a:p>
            <a:r>
              <a:rPr lang="vi-VN" dirty="0"/>
              <a:t>5. kết luận </a:t>
            </a:r>
            <a:endParaRPr lang="en-US" dirty="0"/>
          </a:p>
        </p:txBody>
      </p:sp>
      <p:sp>
        <p:nvSpPr>
          <p:cNvPr id="6" name="TextBox 5">
            <a:extLst>
              <a:ext uri="{FF2B5EF4-FFF2-40B4-BE49-F238E27FC236}">
                <a16:creationId xmlns:a16="http://schemas.microsoft.com/office/drawing/2014/main" id="{20622A8B-975A-B888-E13C-450A4EC579B1}"/>
              </a:ext>
            </a:extLst>
          </p:cNvPr>
          <p:cNvSpPr txBox="1"/>
          <p:nvPr/>
        </p:nvSpPr>
        <p:spPr>
          <a:xfrm>
            <a:off x="548640" y="741937"/>
            <a:ext cx="4572000" cy="453201"/>
          </a:xfrm>
          <a:prstGeom prst="rect">
            <a:avLst/>
          </a:prstGeom>
          <a:noFill/>
        </p:spPr>
        <p:txBody>
          <a:bodyPr wrap="square">
            <a:spAutoFit/>
          </a:bodyPr>
          <a:lstStyle/>
          <a:p>
            <a:pPr marR="0" lvl="0" algn="just">
              <a:lnSpc>
                <a:spcPct val="105000"/>
              </a:lnSpc>
              <a:spcBef>
                <a:spcPts val="0"/>
              </a:spcBef>
              <a:spcAft>
                <a:spcPts val="750"/>
              </a:spcAft>
            </a:pPr>
            <a:r>
              <a:rPr lang="vi-VN" sz="24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5.2 </a:t>
            </a:r>
            <a:r>
              <a:rPr lang="en-US" sz="24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Hướng</a:t>
            </a:r>
            <a:r>
              <a:rPr lang="en-US"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phát</a:t>
            </a:r>
            <a:r>
              <a:rPr lang="en-US"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triển</a:t>
            </a:r>
            <a:endParaRPr lang="en-US" sz="24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AB6D418-877B-CE09-750D-C0A251A3EA27}"/>
              </a:ext>
            </a:extLst>
          </p:cNvPr>
          <p:cNvSpPr txBox="1"/>
          <p:nvPr/>
        </p:nvSpPr>
        <p:spPr>
          <a:xfrm>
            <a:off x="853440" y="1565618"/>
            <a:ext cx="7711440" cy="2517356"/>
          </a:xfrm>
          <a:prstGeom prst="rect">
            <a:avLst/>
          </a:prstGeom>
          <a:noFill/>
        </p:spPr>
        <p:txBody>
          <a:bodyPr wrap="square">
            <a:spAutoFit/>
          </a:bodyPr>
          <a:lstStyle/>
          <a:p>
            <a:pPr marL="0" marR="0" indent="76200" algn="just">
              <a:lnSpc>
                <a:spcPct val="105000"/>
              </a:lnSpc>
              <a:spcBef>
                <a:spcPts val="0"/>
              </a:spcBef>
              <a:spcAft>
                <a:spcPts val="1000"/>
              </a:spcAft>
            </a:pPr>
            <a:r>
              <a:rPr lang="en-US" sz="2400" dirty="0" err="1">
                <a:effectLst/>
                <a:latin typeface="Arial" panose="020B0604020202020204" pitchFamily="34" charset="0"/>
                <a:ea typeface="Times New Roman" panose="02020603050405020304" pitchFamily="18" charset="0"/>
                <a:cs typeface="Arial" panose="020B0604020202020204" pitchFamily="34" charset="0"/>
              </a:rPr>
              <a:t>Áp</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dụng</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cho</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các</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vi-VN" sz="2400" dirty="0">
                <a:effectLst/>
                <a:latin typeface="Arial" panose="020B0604020202020204" pitchFamily="34" charset="0"/>
                <a:ea typeface="Times New Roman" panose="02020603050405020304" pitchFamily="18" charset="0"/>
                <a:cs typeface="Arial" panose="020B0604020202020204" pitchFamily="34" charset="0"/>
              </a:rPr>
              <a:t>dây truyền phân loại sản phẩm khác</a:t>
            </a:r>
            <a:r>
              <a:rPr lang="en-US" sz="2400" dirty="0">
                <a:effectLst/>
                <a:latin typeface="Arial" panose="020B0604020202020204" pitchFamily="34" charset="0"/>
                <a:ea typeface="Times New Roman" panose="02020603050405020304" pitchFamily="18" charset="0"/>
                <a:cs typeface="Arial" panose="020B0604020202020204" pitchFamily="34" charset="0"/>
              </a:rPr>
              <a:t>.</a:t>
            </a:r>
          </a:p>
          <a:p>
            <a:pPr marL="342900" marR="0" indent="-342900" algn="just">
              <a:lnSpc>
                <a:spcPct val="105000"/>
              </a:lnSpc>
              <a:spcBef>
                <a:spcPts val="0"/>
              </a:spcBef>
              <a:spcAft>
                <a:spcPts val="1000"/>
              </a:spcAft>
              <a:buFontTx/>
              <a:buChar char="-"/>
            </a:pPr>
            <a:r>
              <a:rPr lang="en-US" sz="2400" b="0" i="0" dirty="0" err="1">
                <a:effectLst/>
                <a:latin typeface="Arial" panose="020B0604020202020204" pitchFamily="34" charset="0"/>
              </a:rPr>
              <a:t>Nâng</a:t>
            </a:r>
            <a:r>
              <a:rPr lang="en-US" sz="2400" b="0" i="0" dirty="0">
                <a:effectLst/>
                <a:latin typeface="Arial" panose="020B0604020202020204" pitchFamily="34" charset="0"/>
              </a:rPr>
              <a:t> </a:t>
            </a:r>
            <a:r>
              <a:rPr lang="en-US" sz="2400" b="0" i="0" dirty="0" err="1">
                <a:effectLst/>
                <a:latin typeface="Arial" panose="020B0604020202020204" pitchFamily="34" charset="0"/>
              </a:rPr>
              <a:t>cao</a:t>
            </a:r>
            <a:r>
              <a:rPr lang="en-US" sz="2400" b="0" i="0" dirty="0">
                <a:effectLst/>
                <a:latin typeface="Arial" panose="020B0604020202020204" pitchFamily="34" charset="0"/>
              </a:rPr>
              <a:t> </a:t>
            </a:r>
            <a:r>
              <a:rPr lang="en-US" sz="2400" b="0" i="0" dirty="0" err="1">
                <a:effectLst/>
                <a:latin typeface="Arial" panose="020B0604020202020204" pitchFamily="34" charset="0"/>
              </a:rPr>
              <a:t>độ</a:t>
            </a:r>
            <a:r>
              <a:rPr lang="en-US" sz="2400" b="0" i="0" dirty="0">
                <a:effectLst/>
                <a:latin typeface="Arial" panose="020B0604020202020204" pitchFamily="34" charset="0"/>
              </a:rPr>
              <a:t> </a:t>
            </a:r>
            <a:r>
              <a:rPr lang="en-US" sz="2400" b="0" i="0" dirty="0" err="1">
                <a:effectLst/>
                <a:latin typeface="Arial" panose="020B0604020202020204" pitchFamily="34" charset="0"/>
              </a:rPr>
              <a:t>chính</a:t>
            </a:r>
            <a:r>
              <a:rPr lang="en-US" sz="2400" b="0" i="0" dirty="0">
                <a:effectLst/>
                <a:latin typeface="Arial" panose="020B0604020202020204" pitchFamily="34" charset="0"/>
              </a:rPr>
              <a:t> </a:t>
            </a:r>
            <a:r>
              <a:rPr lang="en-US" sz="2400" b="0" i="0" dirty="0" err="1">
                <a:effectLst/>
                <a:latin typeface="Arial" panose="020B0604020202020204" pitchFamily="34" charset="0"/>
              </a:rPr>
              <a:t>xác</a:t>
            </a:r>
            <a:r>
              <a:rPr lang="en-US" sz="2400" b="0" i="0" dirty="0">
                <a:effectLst/>
                <a:latin typeface="Arial" panose="020B0604020202020204" pitchFamily="34" charset="0"/>
              </a:rPr>
              <a:t> .</a:t>
            </a:r>
          </a:p>
          <a:p>
            <a:pPr marL="342900" marR="0" indent="-342900" algn="just">
              <a:lnSpc>
                <a:spcPct val="105000"/>
              </a:lnSpc>
              <a:spcBef>
                <a:spcPts val="0"/>
              </a:spcBef>
              <a:spcAft>
                <a:spcPts val="1000"/>
              </a:spcAft>
              <a:buFontTx/>
              <a:buChar char="-"/>
            </a:pPr>
            <a:r>
              <a:rPr lang="en-US" sz="2400" b="0" i="0" dirty="0" err="1">
                <a:effectLst/>
                <a:latin typeface="Arial" panose="020B0604020202020204" pitchFamily="34" charset="0"/>
              </a:rPr>
              <a:t>Nâng</a:t>
            </a:r>
            <a:r>
              <a:rPr lang="en-US" sz="2400" b="0" i="0" dirty="0">
                <a:effectLst/>
                <a:latin typeface="Arial" panose="020B0604020202020204" pitchFamily="34" charset="0"/>
              </a:rPr>
              <a:t> </a:t>
            </a:r>
            <a:r>
              <a:rPr lang="en-US" sz="2400" b="0" i="0" dirty="0" err="1">
                <a:effectLst/>
                <a:latin typeface="Arial" panose="020B0604020202020204" pitchFamily="34" charset="0"/>
              </a:rPr>
              <a:t>cao</a:t>
            </a:r>
            <a:r>
              <a:rPr lang="en-US" sz="2400" b="0" i="0" dirty="0">
                <a:effectLst/>
                <a:latin typeface="Arial" panose="020B0604020202020204" pitchFamily="34" charset="0"/>
              </a:rPr>
              <a:t> </a:t>
            </a:r>
            <a:r>
              <a:rPr lang="en-US" sz="2400" b="0" i="0" dirty="0" err="1">
                <a:effectLst/>
                <a:latin typeface="Arial" panose="020B0604020202020204" pitchFamily="34" charset="0"/>
              </a:rPr>
              <a:t>tính</a:t>
            </a:r>
            <a:r>
              <a:rPr lang="en-US" sz="2400" b="0" i="0" dirty="0">
                <a:effectLst/>
                <a:latin typeface="Arial" panose="020B0604020202020204" pitchFamily="34" charset="0"/>
              </a:rPr>
              <a:t> </a:t>
            </a:r>
            <a:r>
              <a:rPr lang="en-US" sz="2400" b="0" i="0" dirty="0" err="1">
                <a:effectLst/>
                <a:latin typeface="Arial" panose="020B0604020202020204" pitchFamily="34" charset="0"/>
              </a:rPr>
              <a:t>ổn</a:t>
            </a:r>
            <a:r>
              <a:rPr lang="en-US" sz="2400" b="0" i="0" dirty="0">
                <a:effectLst/>
                <a:latin typeface="Arial" panose="020B0604020202020204" pitchFamily="34" charset="0"/>
              </a:rPr>
              <a:t> </a:t>
            </a:r>
            <a:r>
              <a:rPr lang="en-US" sz="2400" b="0" i="0" dirty="0" err="1">
                <a:effectLst/>
                <a:latin typeface="Arial" panose="020B0604020202020204" pitchFamily="34" charset="0"/>
              </a:rPr>
              <a:t>định</a:t>
            </a:r>
            <a:r>
              <a:rPr lang="en-US" sz="2400" b="0" i="0" dirty="0">
                <a:effectLst/>
                <a:latin typeface="Arial" panose="020B0604020202020204" pitchFamily="34" charset="0"/>
              </a:rPr>
              <a:t>, </a:t>
            </a:r>
            <a:r>
              <a:rPr lang="en-US" sz="2400" b="0" i="0" dirty="0" err="1">
                <a:effectLst/>
                <a:latin typeface="Arial" panose="020B0604020202020204" pitchFamily="34" charset="0"/>
              </a:rPr>
              <a:t>tối</a:t>
            </a:r>
            <a:r>
              <a:rPr lang="en-US" sz="2400" b="0" i="0" dirty="0">
                <a:effectLst/>
                <a:latin typeface="Arial" panose="020B0604020202020204" pitchFamily="34" charset="0"/>
              </a:rPr>
              <a:t> </a:t>
            </a:r>
            <a:r>
              <a:rPr lang="en-US" sz="2400" b="0" i="0" dirty="0" err="1">
                <a:effectLst/>
                <a:latin typeface="Arial" panose="020B0604020202020204" pitchFamily="34" charset="0"/>
              </a:rPr>
              <a:t>ưu</a:t>
            </a:r>
            <a:r>
              <a:rPr lang="en-US" sz="2400" b="0" i="0" dirty="0">
                <a:effectLst/>
                <a:latin typeface="Arial" panose="020B0604020202020204" pitchFamily="34" charset="0"/>
              </a:rPr>
              <a:t> </a:t>
            </a:r>
            <a:r>
              <a:rPr lang="en-US" sz="2400" b="0" i="0" dirty="0" err="1">
                <a:effectLst/>
                <a:latin typeface="Arial" panose="020B0604020202020204" pitchFamily="34" charset="0"/>
              </a:rPr>
              <a:t>hoá</a:t>
            </a:r>
            <a:r>
              <a:rPr lang="en-US" sz="2400" b="0" i="0" dirty="0">
                <a:effectLst/>
                <a:latin typeface="Arial" panose="020B0604020202020204" pitchFamily="34" charset="0"/>
              </a:rPr>
              <a:t> </a:t>
            </a:r>
            <a:r>
              <a:rPr lang="en-US" sz="2400" b="0" i="0" dirty="0" err="1">
                <a:effectLst/>
                <a:latin typeface="Arial" panose="020B0604020202020204" pitchFamily="34" charset="0"/>
              </a:rPr>
              <a:t>hiệu</a:t>
            </a:r>
            <a:r>
              <a:rPr lang="en-US" sz="2400" b="0" i="0" dirty="0">
                <a:effectLst/>
                <a:latin typeface="Arial" panose="020B0604020202020204" pitchFamily="34" charset="0"/>
              </a:rPr>
              <a:t> </a:t>
            </a:r>
            <a:r>
              <a:rPr lang="en-US" sz="2400" b="0" i="0" dirty="0" err="1">
                <a:effectLst/>
                <a:latin typeface="Arial" panose="020B0604020202020204" pitchFamily="34" charset="0"/>
              </a:rPr>
              <a:t>suất</a:t>
            </a:r>
            <a:r>
              <a:rPr lang="en-US" sz="2400" b="0" i="0" dirty="0">
                <a:effectLst/>
                <a:latin typeface="Arial" panose="020B0604020202020204" pitchFamily="34" charset="0"/>
              </a:rPr>
              <a:t>.</a:t>
            </a:r>
          </a:p>
          <a:p>
            <a:pPr marL="342900" marR="0" indent="-342900" algn="just">
              <a:lnSpc>
                <a:spcPct val="105000"/>
              </a:lnSpc>
              <a:spcBef>
                <a:spcPts val="0"/>
              </a:spcBef>
              <a:spcAft>
                <a:spcPts val="1000"/>
              </a:spcAft>
              <a:buFontTx/>
              <a:buChar char="-"/>
            </a:pPr>
            <a:r>
              <a:rPr lang="en-US" sz="2400" dirty="0" err="1">
                <a:latin typeface="Arial" panose="020B0604020202020204" pitchFamily="34" charset="0"/>
                <a:ea typeface="Times New Roman" panose="02020603050405020304" pitchFamily="18" charset="0"/>
                <a:cs typeface="Arial" panose="020B0604020202020204" pitchFamily="34" charset="0"/>
              </a:rPr>
              <a:t>Mở</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rộng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ứng</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dụng</a:t>
            </a:r>
            <a:r>
              <a:rPr lang="en-US" sz="2400" dirty="0">
                <a:latin typeface="Arial" panose="020B0604020202020204" pitchFamily="34" charset="0"/>
                <a:ea typeface="Times New Roman" panose="02020603050405020304" pitchFamily="18" charset="0"/>
                <a:cs typeface="Arial" panose="020B0604020202020204" pitchFamily="34" charset="0"/>
              </a:rPr>
              <a:t>.</a:t>
            </a:r>
          </a:p>
          <a:p>
            <a:pPr marL="342900" marR="0" indent="-342900" algn="just">
              <a:lnSpc>
                <a:spcPct val="105000"/>
              </a:lnSpc>
              <a:spcBef>
                <a:spcPts val="0"/>
              </a:spcBef>
              <a:spcAft>
                <a:spcPts val="1000"/>
              </a:spcAft>
              <a:buFontTx/>
              <a:buChar char="-"/>
            </a:pPr>
            <a:r>
              <a:rPr lang="en-US" sz="2400" dirty="0" err="1">
                <a:latin typeface="Arial" panose="020B0604020202020204" pitchFamily="34" charset="0"/>
                <a:ea typeface="Times New Roman" panose="02020603050405020304" pitchFamily="18" charset="0"/>
                <a:cs typeface="Arial" panose="020B0604020202020204" pitchFamily="34" charset="0"/>
              </a:rPr>
              <a:t>Phát</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triển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giao</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diện</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người</a:t>
            </a:r>
            <a:r>
              <a:rPr lang="en-US" sz="2400" dirty="0">
                <a:latin typeface="Arial" panose="020B0604020202020204" pitchFamily="34" charset="0"/>
                <a:ea typeface="Times New Roman" panose="02020603050405020304" pitchFamily="18" charset="0"/>
                <a:cs typeface="Arial" panose="020B0604020202020204" pitchFamily="34" charset="0"/>
              </a:rPr>
              <a:t> </a:t>
            </a:r>
            <a:r>
              <a:rPr lang="en-US" sz="2400" dirty="0" err="1">
                <a:latin typeface="Arial" panose="020B0604020202020204" pitchFamily="34" charset="0"/>
                <a:ea typeface="Times New Roman" panose="02020603050405020304" pitchFamily="18" charset="0"/>
                <a:cs typeface="Arial" panose="020B0604020202020204" pitchFamily="34" charset="0"/>
              </a:rPr>
              <a:t>dùng</a:t>
            </a:r>
            <a:r>
              <a:rPr lang="en-US" sz="2400" dirty="0">
                <a:latin typeface="Arial" panose="020B0604020202020204" pitchFamily="34" charset="0"/>
                <a:ea typeface="Times New Roman" panose="02020603050405020304" pitchFamily="18" charset="0"/>
                <a:cs typeface="Arial" panose="020B0604020202020204" pitchFamily="34" charset="0"/>
              </a:rPr>
              <a:t>.</a:t>
            </a:r>
          </a:p>
        </p:txBody>
      </p:sp>
      <p:pic>
        <p:nvPicPr>
          <p:cNvPr id="1028" name="Picture 4" descr="Dây chuyền phân loại sản phẩm theo kích thước, màu sắc, mã vạch">
            <a:extLst>
              <a:ext uri="{FF2B5EF4-FFF2-40B4-BE49-F238E27FC236}">
                <a16:creationId xmlns:a16="http://schemas.microsoft.com/office/drawing/2014/main" id="{CD8F8F35-4724-4E1C-A05A-162B31336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70" y="4082973"/>
            <a:ext cx="6304413" cy="220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51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22</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787C9E-D1CF-6893-3BD2-1F1459A7ED0D}"/>
              </a:ext>
            </a:extLst>
          </p:cNvPr>
          <p:cNvSpPr>
            <a:spLocks noGrp="1"/>
          </p:cNvSpPr>
          <p:nvPr>
            <p:ph type="sldNum" sz="quarter" idx="12"/>
          </p:nvPr>
        </p:nvSpPr>
        <p:spPr/>
        <p:txBody>
          <a:bodyPr/>
          <a:lstStyle/>
          <a:p>
            <a:pPr algn="l"/>
            <a:fld id="{9EA0BE3B-158A-4EDF-80DC-E394A0D1600F}" type="slidenum">
              <a:rPr lang="en-US" smtClean="0"/>
              <a:pPr algn="l"/>
              <a:t>3</a:t>
            </a:fld>
            <a:endParaRPr lang="en-US" dirty="0"/>
          </a:p>
        </p:txBody>
      </p:sp>
      <p:sp>
        <p:nvSpPr>
          <p:cNvPr id="3" name="Title 2">
            <a:extLst>
              <a:ext uri="{FF2B5EF4-FFF2-40B4-BE49-F238E27FC236}">
                <a16:creationId xmlns:a16="http://schemas.microsoft.com/office/drawing/2014/main" id="{AC587A38-128D-2DA5-43FA-AD49840C5C5F}"/>
              </a:ext>
            </a:extLst>
          </p:cNvPr>
          <p:cNvSpPr>
            <a:spLocks noGrp="1"/>
          </p:cNvSpPr>
          <p:nvPr>
            <p:ph type="title"/>
          </p:nvPr>
        </p:nvSpPr>
        <p:spPr/>
        <p:txBody>
          <a:bodyPr/>
          <a:lstStyle/>
          <a:p>
            <a:r>
              <a:rPr lang="vi-VN" dirty="0"/>
              <a:t>Phân công nhiệm vụ.</a:t>
            </a:r>
            <a:endParaRPr lang="en-US" dirty="0"/>
          </a:p>
        </p:txBody>
      </p:sp>
      <p:sp>
        <p:nvSpPr>
          <p:cNvPr id="5" name="TextBox 4">
            <a:extLst>
              <a:ext uri="{FF2B5EF4-FFF2-40B4-BE49-F238E27FC236}">
                <a16:creationId xmlns:a16="http://schemas.microsoft.com/office/drawing/2014/main" id="{0548092D-C41B-F65A-2332-7B5EAABEB473}"/>
              </a:ext>
            </a:extLst>
          </p:cNvPr>
          <p:cNvSpPr txBox="1"/>
          <p:nvPr/>
        </p:nvSpPr>
        <p:spPr>
          <a:xfrm>
            <a:off x="682752" y="945540"/>
            <a:ext cx="8351520" cy="830997"/>
          </a:xfrm>
          <a:prstGeom prst="rect">
            <a:avLst/>
          </a:prstGeom>
          <a:noFill/>
        </p:spPr>
        <p:txBody>
          <a:bodyPr wrap="square" rtlCol="0">
            <a:spAutoFit/>
          </a:bodyPr>
          <a:lstStyle/>
          <a:p>
            <a:r>
              <a:rPr lang="en-US" sz="2400" dirty="0" err="1">
                <a:cs typeface="Arial" panose="020B0604020202020204" pitchFamily="34" charset="0"/>
              </a:rPr>
              <a:t>Ngô</a:t>
            </a:r>
            <a:r>
              <a:rPr lang="en-US" sz="2400" dirty="0">
                <a:cs typeface="Arial" panose="020B0604020202020204" pitchFamily="34" charset="0"/>
              </a:rPr>
              <a:t> </a:t>
            </a:r>
            <a:r>
              <a:rPr lang="en-US" sz="2400" dirty="0" err="1">
                <a:cs typeface="Arial" panose="020B0604020202020204" pitchFamily="34" charset="0"/>
              </a:rPr>
              <a:t>Xuân</a:t>
            </a:r>
            <a:r>
              <a:rPr lang="en-US" sz="2400" dirty="0">
                <a:cs typeface="Arial" panose="020B0604020202020204" pitchFamily="34" charset="0"/>
              </a:rPr>
              <a:t> </a:t>
            </a:r>
            <a:r>
              <a:rPr lang="en-US" sz="2400" dirty="0" err="1">
                <a:cs typeface="Arial" panose="020B0604020202020204" pitchFamily="34" charset="0"/>
              </a:rPr>
              <a:t>Phong</a:t>
            </a:r>
            <a:r>
              <a:rPr lang="en-US" sz="2400" dirty="0">
                <a:cs typeface="Arial" panose="020B0604020202020204" pitchFamily="34" charset="0"/>
              </a:rPr>
              <a:t>     </a:t>
            </a:r>
            <a:r>
              <a:rPr lang="vi-VN" sz="2400" dirty="0">
                <a:cs typeface="Arial" panose="020B0604020202020204" pitchFamily="34" charset="0"/>
              </a:rPr>
              <a:t>: </a:t>
            </a:r>
            <a:r>
              <a:rPr lang="en-US" sz="2400" dirty="0" err="1">
                <a:effectLst/>
                <a:ea typeface="Times New Roman" panose="02020603050405020304" pitchFamily="18" charset="0"/>
                <a:cs typeface="Arial" panose="020B0604020202020204" pitchFamily="34" charset="0"/>
              </a:rPr>
              <a:t>Lập</a:t>
            </a:r>
            <a:r>
              <a:rPr lang="en-US" sz="2400" dirty="0">
                <a:effectLst/>
                <a:ea typeface="Times New Roman" panose="02020603050405020304" pitchFamily="18" charset="0"/>
                <a:cs typeface="Arial" panose="020B0604020202020204" pitchFamily="34" charset="0"/>
              </a:rPr>
              <a:t> </a:t>
            </a:r>
            <a:r>
              <a:rPr lang="en-US" sz="2400" dirty="0" err="1">
                <a:effectLst/>
                <a:ea typeface="Times New Roman" panose="02020603050405020304" pitchFamily="18" charset="0"/>
                <a:cs typeface="Arial" panose="020B0604020202020204" pitchFamily="34" charset="0"/>
              </a:rPr>
              <a:t>trình</a:t>
            </a:r>
            <a:r>
              <a:rPr lang="en-US" sz="2400" dirty="0">
                <a:effectLst/>
                <a:ea typeface="Times New Roman" panose="02020603050405020304" pitchFamily="18" charset="0"/>
                <a:cs typeface="Arial" panose="020B0604020202020204" pitchFamily="34" charset="0"/>
              </a:rPr>
              <a:t> </a:t>
            </a:r>
            <a:r>
              <a:rPr lang="vi-VN" sz="2400" dirty="0">
                <a:ea typeface="Times New Roman" panose="02020603050405020304" pitchFamily="18" charset="0"/>
                <a:cs typeface="Arial" panose="020B0604020202020204" pitchFamily="34" charset="0"/>
              </a:rPr>
              <a:t>điều khiển arduino, làm báo cáo</a:t>
            </a:r>
          </a:p>
          <a:p>
            <a:r>
              <a:rPr lang="vi-VN" sz="2400" dirty="0">
                <a:effectLst/>
                <a:ea typeface="Times New Roman" panose="02020603050405020304" pitchFamily="18" charset="0"/>
                <a:cs typeface="Arial" panose="020B0604020202020204" pitchFamily="34" charset="0"/>
              </a:rPr>
              <a:t>					</a:t>
            </a:r>
            <a:r>
              <a:rPr lang="en-US" sz="2400" dirty="0">
                <a:effectLst/>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Thuyết</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trình</a:t>
            </a:r>
            <a:r>
              <a:rPr lang="en-US" sz="2400" dirty="0">
                <a:ea typeface="Times New Roman" panose="02020603050405020304" pitchFamily="18" charset="0"/>
                <a:cs typeface="Arial" panose="020B0604020202020204" pitchFamily="34" charset="0"/>
              </a:rPr>
              <a:t>. </a:t>
            </a:r>
            <a:r>
              <a:rPr lang="vi-VN" sz="2400" dirty="0">
                <a:cs typeface="Arial" panose="020B0604020202020204" pitchFamily="34" charset="0"/>
              </a:rPr>
              <a:t>		</a:t>
            </a:r>
            <a:endParaRPr lang="en-US" sz="2400" dirty="0">
              <a:cs typeface="Arial" panose="020B0604020202020204" pitchFamily="34" charset="0"/>
            </a:endParaRPr>
          </a:p>
        </p:txBody>
      </p:sp>
      <p:sp>
        <p:nvSpPr>
          <p:cNvPr id="6" name="TextBox 5">
            <a:extLst>
              <a:ext uri="{FF2B5EF4-FFF2-40B4-BE49-F238E27FC236}">
                <a16:creationId xmlns:a16="http://schemas.microsoft.com/office/drawing/2014/main" id="{1E60E7F8-2B31-39A9-891B-38CB74D5B825}"/>
              </a:ext>
            </a:extLst>
          </p:cNvPr>
          <p:cNvSpPr txBox="1"/>
          <p:nvPr/>
        </p:nvSpPr>
        <p:spPr>
          <a:xfrm>
            <a:off x="682752" y="2054633"/>
            <a:ext cx="8351520" cy="830997"/>
          </a:xfrm>
          <a:prstGeom prst="rect">
            <a:avLst/>
          </a:prstGeom>
          <a:noFill/>
        </p:spPr>
        <p:txBody>
          <a:bodyPr wrap="square" rtlCol="0">
            <a:spAutoFit/>
          </a:bodyPr>
          <a:lstStyle/>
          <a:p>
            <a:r>
              <a:rPr lang="en-US" sz="2400" dirty="0" err="1"/>
              <a:t>Trần</a:t>
            </a:r>
            <a:r>
              <a:rPr lang="en-US" sz="2400" dirty="0"/>
              <a:t> </a:t>
            </a:r>
            <a:r>
              <a:rPr lang="en-US" sz="2400" dirty="0" err="1"/>
              <a:t>Trung</a:t>
            </a:r>
            <a:r>
              <a:rPr lang="en-US" sz="2400" dirty="0"/>
              <a:t> </a:t>
            </a:r>
            <a:r>
              <a:rPr lang="en-US" sz="2400" dirty="0" err="1"/>
              <a:t>Thành</a:t>
            </a:r>
            <a:r>
              <a:rPr lang="en-US" sz="2400" dirty="0"/>
              <a:t>     </a:t>
            </a:r>
            <a:r>
              <a:rPr lang="vi-VN" sz="2400" dirty="0"/>
              <a:t>: </a:t>
            </a:r>
            <a:r>
              <a:rPr lang="en-US" sz="2400" dirty="0" err="1"/>
              <a:t>Thiết</a:t>
            </a:r>
            <a:r>
              <a:rPr lang="en-US" sz="2400" dirty="0"/>
              <a:t> </a:t>
            </a:r>
            <a:r>
              <a:rPr lang="en-US" sz="2400" dirty="0" err="1"/>
              <a:t>kế</a:t>
            </a:r>
            <a:r>
              <a:rPr lang="en-US" sz="2400" dirty="0"/>
              <a:t> </a:t>
            </a:r>
            <a:r>
              <a:rPr lang="en-US" sz="2400" dirty="0" err="1"/>
              <a:t>mạch</a:t>
            </a:r>
            <a:r>
              <a:rPr lang="en-US" sz="2400" dirty="0"/>
              <a:t> </a:t>
            </a:r>
            <a:r>
              <a:rPr lang="en-US" sz="2400" dirty="0" err="1"/>
              <a:t>điện</a:t>
            </a:r>
            <a:r>
              <a:rPr lang="en-US" sz="2400" dirty="0"/>
              <a:t> </a:t>
            </a:r>
            <a:r>
              <a:rPr lang="en-US" sz="2400" dirty="0" err="1"/>
              <a:t>tử</a:t>
            </a:r>
            <a:r>
              <a:rPr lang="vi-VN" sz="2400" dirty="0">
                <a:effectLst/>
                <a:ea typeface="Times New Roman" panose="02020603050405020304" pitchFamily="18" charset="0"/>
                <a:cs typeface="Arial" panose="020B0604020202020204" pitchFamily="34" charset="0"/>
              </a:rPr>
              <a:t>.</a:t>
            </a:r>
          </a:p>
          <a:p>
            <a:r>
              <a:rPr lang="vi-VN" sz="2400" dirty="0">
                <a:ea typeface="Times New Roman" panose="02020603050405020304" pitchFamily="18" charset="0"/>
                <a:cs typeface="Arial" panose="020B0604020202020204" pitchFamily="34" charset="0"/>
              </a:rPr>
              <a:t>					</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Chuẩn</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bị</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các</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thiết</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bị</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cho</a:t>
            </a:r>
            <a:r>
              <a:rPr lang="en-US" sz="2400" dirty="0">
                <a:ea typeface="Times New Roman" panose="02020603050405020304" pitchFamily="18" charset="0"/>
                <a:cs typeface="Arial" panose="020B0604020202020204" pitchFamily="34" charset="0"/>
              </a:rPr>
              <a:t> </a:t>
            </a:r>
            <a:r>
              <a:rPr lang="en-US" sz="2400" dirty="0" err="1">
                <a:ea typeface="Times New Roman" panose="02020603050405020304" pitchFamily="18" charset="0"/>
                <a:cs typeface="Arial" panose="020B0604020202020204" pitchFamily="34" charset="0"/>
              </a:rPr>
              <a:t>nhóm</a:t>
            </a:r>
            <a:r>
              <a:rPr lang="en-US" sz="2400" dirty="0">
                <a:ea typeface="Times New Roman" panose="02020603050405020304" pitchFamily="18" charset="0"/>
                <a:cs typeface="Arial" panose="020B0604020202020204" pitchFamily="34" charset="0"/>
              </a:rPr>
              <a:t>.</a:t>
            </a:r>
            <a:endParaRPr lang="vi-VN" sz="2400" dirty="0">
              <a:effectLst/>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6E7D4310-258C-F64B-BA46-B8DF6197DB5A}"/>
              </a:ext>
            </a:extLst>
          </p:cNvPr>
          <p:cNvSpPr txBox="1"/>
          <p:nvPr/>
        </p:nvSpPr>
        <p:spPr>
          <a:xfrm>
            <a:off x="682751" y="3247351"/>
            <a:ext cx="8673845" cy="1200329"/>
          </a:xfrm>
          <a:prstGeom prst="rect">
            <a:avLst/>
          </a:prstGeom>
          <a:noFill/>
        </p:spPr>
        <p:txBody>
          <a:bodyPr wrap="square" rtlCol="0">
            <a:spAutoFit/>
          </a:bodyPr>
          <a:lstStyle/>
          <a:p>
            <a:r>
              <a:rPr lang="en-US" sz="2400" dirty="0"/>
              <a:t>Lê </a:t>
            </a:r>
            <a:r>
              <a:rPr lang="en-US" sz="2400" dirty="0" err="1"/>
              <a:t>Công</a:t>
            </a:r>
            <a:r>
              <a:rPr lang="en-US" sz="2400" dirty="0"/>
              <a:t> Minh.          </a:t>
            </a:r>
            <a:r>
              <a:rPr lang="vi-VN" sz="2400" dirty="0"/>
              <a:t>: </a:t>
            </a:r>
            <a:r>
              <a:rPr lang="en-US" sz="2400" dirty="0" err="1"/>
              <a:t>Lập</a:t>
            </a:r>
            <a:r>
              <a:rPr lang="en-US" sz="2400" dirty="0"/>
              <a:t> </a:t>
            </a:r>
            <a:r>
              <a:rPr lang="en-US" sz="2400" dirty="0" err="1"/>
              <a:t>trình</a:t>
            </a:r>
            <a:r>
              <a:rPr lang="en-US" sz="2400" dirty="0"/>
              <a:t> </a:t>
            </a:r>
            <a:r>
              <a:rPr lang="en-US" sz="2400" dirty="0" err="1"/>
              <a:t>giao</a:t>
            </a:r>
            <a:r>
              <a:rPr lang="en-US" sz="2400" dirty="0"/>
              <a:t> </a:t>
            </a:r>
            <a:r>
              <a:rPr lang="en-US" sz="2400" dirty="0" err="1"/>
              <a:t>diện</a:t>
            </a:r>
            <a:r>
              <a:rPr lang="en-US" sz="2400" dirty="0"/>
              <a:t> </a:t>
            </a:r>
            <a:r>
              <a:rPr lang="en-US" sz="2400" dirty="0" err="1"/>
              <a:t>Winform</a:t>
            </a:r>
            <a:r>
              <a:rPr lang="en-US" sz="2400" dirty="0"/>
              <a:t>.</a:t>
            </a:r>
          </a:p>
          <a:p>
            <a:r>
              <a:rPr lang="en-US" sz="2400" dirty="0"/>
              <a:t>                                       </a:t>
            </a:r>
            <a:r>
              <a:rPr lang="en-US" sz="2400" dirty="0" err="1"/>
              <a:t>Vẽ</a:t>
            </a:r>
            <a:r>
              <a:rPr lang="en-US" sz="2400" dirty="0"/>
              <a:t> </a:t>
            </a:r>
            <a:r>
              <a:rPr lang="en-US" sz="2400" dirty="0" err="1"/>
              <a:t>sơ</a:t>
            </a:r>
            <a:r>
              <a:rPr lang="en-US" sz="2400" dirty="0"/>
              <a:t> </a:t>
            </a:r>
            <a:r>
              <a:rPr lang="en-US" sz="2400" dirty="0" err="1"/>
              <a:t>đồ</a:t>
            </a:r>
            <a:r>
              <a:rPr lang="en-US" sz="2400" dirty="0"/>
              <a:t> </a:t>
            </a:r>
            <a:r>
              <a:rPr lang="en-US" sz="2400" dirty="0" err="1"/>
              <a:t>mạch</a:t>
            </a:r>
            <a:r>
              <a:rPr lang="en-US" sz="2400" dirty="0"/>
              <a:t> </a:t>
            </a:r>
            <a:r>
              <a:rPr lang="en-US" sz="2400" dirty="0" err="1"/>
              <a:t>trên</a:t>
            </a:r>
            <a:r>
              <a:rPr lang="en-US" sz="2400" dirty="0"/>
              <a:t> proteus.</a:t>
            </a:r>
          </a:p>
          <a:p>
            <a:r>
              <a:rPr lang="en-US" sz="2400" dirty="0">
                <a:latin typeface="Arial" panose="020B0604020202020204" pitchFamily="34" charset="0"/>
                <a:cs typeface="Arial" panose="020B0604020202020204" pitchFamily="34" charset="0"/>
              </a:rPr>
              <a:t>					    Test </a:t>
            </a:r>
            <a:r>
              <a:rPr lang="en-US" sz="2400" dirty="0" err="1">
                <a:latin typeface="Arial" panose="020B0604020202020204" pitchFamily="34" charset="0"/>
                <a:cs typeface="Arial" panose="020B0604020202020204" pitchFamily="34" charset="0"/>
              </a:rPr>
              <a:t>thử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phẩm</a:t>
            </a:r>
            <a:endParaRPr lang="en-US"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BD6E60C-8C47-4753-BC45-6BB17F21F1F8}"/>
              </a:ext>
            </a:extLst>
          </p:cNvPr>
          <p:cNvSpPr txBox="1"/>
          <p:nvPr/>
        </p:nvSpPr>
        <p:spPr>
          <a:xfrm>
            <a:off x="682752" y="4440069"/>
            <a:ext cx="8351520" cy="1200329"/>
          </a:xfrm>
          <a:prstGeom prst="rect">
            <a:avLst/>
          </a:prstGeom>
          <a:noFill/>
        </p:spPr>
        <p:txBody>
          <a:bodyPr wrap="square">
            <a:spAutoFit/>
          </a:bodyPr>
          <a:lstStyle/>
          <a:p>
            <a:r>
              <a:rPr lang="en-US" sz="2400" dirty="0"/>
              <a:t>Vũ Minh Hóa            </a:t>
            </a:r>
            <a:r>
              <a:rPr lang="vi-VN" sz="2400" dirty="0"/>
              <a:t>: </a:t>
            </a:r>
            <a:r>
              <a:rPr lang="en-US" sz="2400" dirty="0" err="1"/>
              <a:t>Xây</a:t>
            </a:r>
            <a:r>
              <a:rPr lang="en-US" sz="2400" dirty="0"/>
              <a:t> </a:t>
            </a:r>
            <a:r>
              <a:rPr lang="en-US" sz="2400" dirty="0" err="1"/>
              <a:t>dựng</a:t>
            </a:r>
            <a:r>
              <a:rPr lang="en-US" sz="2400" dirty="0"/>
              <a:t> </a:t>
            </a:r>
            <a:r>
              <a:rPr lang="en-US" sz="2400" dirty="0" err="1"/>
              <a:t>hệ</a:t>
            </a:r>
            <a:r>
              <a:rPr lang="en-US" sz="2400" dirty="0"/>
              <a:t> </a:t>
            </a:r>
            <a:r>
              <a:rPr lang="en-US" sz="2400" dirty="0" err="1"/>
              <a:t>thống</a:t>
            </a:r>
            <a:r>
              <a:rPr lang="en-US" sz="2400" dirty="0"/>
              <a:t> </a:t>
            </a:r>
            <a:r>
              <a:rPr lang="en-US" sz="2400" dirty="0" err="1"/>
              <a:t>cơ</a:t>
            </a:r>
            <a:r>
              <a:rPr lang="en-US" sz="2400" dirty="0"/>
              <a:t> </a:t>
            </a:r>
            <a:r>
              <a:rPr lang="en-US" sz="2400" dirty="0" err="1"/>
              <a:t>khí</a:t>
            </a:r>
            <a:r>
              <a:rPr lang="en-US" sz="2400" dirty="0"/>
              <a:t> .</a:t>
            </a:r>
          </a:p>
          <a:p>
            <a:r>
              <a:rPr lang="en-US" sz="2400" dirty="0"/>
              <a:t>					   </a:t>
            </a:r>
            <a:r>
              <a:rPr lang="en-US" sz="2400" dirty="0" err="1"/>
              <a:t>Chuẩn</a:t>
            </a:r>
            <a:r>
              <a:rPr lang="en-US" sz="2400" dirty="0"/>
              <a:t> </a:t>
            </a:r>
            <a:r>
              <a:rPr lang="en-US" sz="2400" dirty="0" err="1"/>
              <a:t>bị</a:t>
            </a:r>
            <a:r>
              <a:rPr lang="en-US" sz="2400" dirty="0"/>
              <a:t> </a:t>
            </a:r>
            <a:r>
              <a:rPr lang="en-US" sz="2400" dirty="0" err="1"/>
              <a:t>thiết</a:t>
            </a:r>
            <a:r>
              <a:rPr lang="en-US" sz="2400" dirty="0"/>
              <a:t> </a:t>
            </a:r>
            <a:r>
              <a:rPr lang="en-US" sz="2400" dirty="0" err="1"/>
              <a:t>bị</a:t>
            </a:r>
            <a:r>
              <a:rPr lang="en-US" sz="2400" dirty="0"/>
              <a:t> </a:t>
            </a:r>
            <a:r>
              <a:rPr lang="en-US" sz="2400" dirty="0" err="1"/>
              <a:t>cho</a:t>
            </a:r>
            <a:r>
              <a:rPr lang="en-US" sz="2400" dirty="0"/>
              <a:t> </a:t>
            </a:r>
            <a:r>
              <a:rPr lang="en-US" sz="2400" dirty="0" err="1"/>
              <a:t>nhóm</a:t>
            </a:r>
            <a:endParaRPr lang="en-US" sz="2400" dirty="0"/>
          </a:p>
          <a:p>
            <a:r>
              <a:rPr lang="en-US" sz="2400" dirty="0"/>
              <a:t>                                     </a:t>
            </a:r>
            <a:r>
              <a:rPr lang="en-US" sz="2400" dirty="0" err="1"/>
              <a:t>Làm</a:t>
            </a:r>
            <a:r>
              <a:rPr lang="en-US" sz="2400" dirty="0"/>
              <a:t> slide </a:t>
            </a:r>
            <a:r>
              <a:rPr lang="en-US" sz="2400" dirty="0" err="1"/>
              <a:t>thuyết</a:t>
            </a:r>
            <a:r>
              <a:rPr lang="en-US" sz="2400" dirty="0"/>
              <a:t> </a:t>
            </a:r>
            <a:r>
              <a:rPr lang="en-US" sz="2400" dirty="0" err="1"/>
              <a:t>trình</a:t>
            </a:r>
            <a:r>
              <a:rPr lang="en-US" sz="2400" dirty="0"/>
              <a:t> </a:t>
            </a:r>
            <a:r>
              <a:rPr lang="en-US" sz="2400" dirty="0" err="1"/>
              <a:t>sản</a:t>
            </a:r>
            <a:r>
              <a:rPr lang="en-US" sz="2400" dirty="0"/>
              <a:t> </a:t>
            </a:r>
            <a:r>
              <a:rPr lang="en-US" sz="2400" dirty="0" err="1"/>
              <a:t>phẩm</a:t>
            </a:r>
            <a:r>
              <a:rPr lang="en-US" sz="2400" dirty="0"/>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876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6554A8-8380-9C38-162F-A9F8B44389CD}"/>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40229D24-DE7A-85DC-1CED-B3AE64B91ECD}"/>
              </a:ext>
            </a:extLst>
          </p:cNvPr>
          <p:cNvSpPr>
            <a:spLocks noGrp="1"/>
          </p:cNvSpPr>
          <p:nvPr>
            <p:ph type="title"/>
          </p:nvPr>
        </p:nvSpPr>
        <p:spPr/>
        <p:txBody>
          <a:bodyPr/>
          <a:lstStyle/>
          <a:p>
            <a:r>
              <a:rPr lang="vi-VN" dirty="0"/>
              <a:t>1. Tổng quan đề tài </a:t>
            </a:r>
            <a:endParaRPr lang="en-US" dirty="0"/>
          </a:p>
        </p:txBody>
      </p:sp>
      <p:sp>
        <p:nvSpPr>
          <p:cNvPr id="5" name="Rectangle 4">
            <a:extLst>
              <a:ext uri="{FF2B5EF4-FFF2-40B4-BE49-F238E27FC236}">
                <a16:creationId xmlns:a16="http://schemas.microsoft.com/office/drawing/2014/main" id="{29290ACF-88B8-9B80-E3CC-E1549E64B110}"/>
              </a:ext>
            </a:extLst>
          </p:cNvPr>
          <p:cNvSpPr/>
          <p:nvPr/>
        </p:nvSpPr>
        <p:spPr>
          <a:xfrm>
            <a:off x="0" y="774915"/>
            <a:ext cx="9144000" cy="365125"/>
          </a:xfrm>
          <a:prstGeom prst="rect">
            <a:avLst/>
          </a:prstGeom>
          <a:solidFill>
            <a:schemeClr val="accent2">
              <a:lumMod val="60000"/>
              <a:lumOff val="40000"/>
            </a:schemeClr>
          </a:solidFill>
          <a:ln>
            <a:solidFill>
              <a:srgbClr val="F2DD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2497BD0-FEA8-B818-24B1-F09212B574BA}"/>
              </a:ext>
            </a:extLst>
          </p:cNvPr>
          <p:cNvSpPr txBox="1"/>
          <p:nvPr/>
        </p:nvSpPr>
        <p:spPr>
          <a:xfrm>
            <a:off x="412339" y="741691"/>
            <a:ext cx="6455044" cy="461665"/>
          </a:xfrm>
          <a:prstGeom prst="rect">
            <a:avLst/>
          </a:prstGeom>
          <a:noFill/>
        </p:spPr>
        <p:txBody>
          <a:bodyPr wrap="square" rtlCol="0">
            <a:spAutoFit/>
          </a:bodyPr>
          <a:lstStyle/>
          <a:p>
            <a:r>
              <a:rPr lang="vi-VN" sz="2400" dirty="0"/>
              <a:t> Lý do chọn đề tài.</a:t>
            </a:r>
            <a:endParaRPr lang="en-US" sz="2400" dirty="0"/>
          </a:p>
        </p:txBody>
      </p:sp>
      <p:sp>
        <p:nvSpPr>
          <p:cNvPr id="8" name="TextBox 7">
            <a:extLst>
              <a:ext uri="{FF2B5EF4-FFF2-40B4-BE49-F238E27FC236}">
                <a16:creationId xmlns:a16="http://schemas.microsoft.com/office/drawing/2014/main" id="{C6284386-54DB-6723-17EF-3D8F94BD69CA}"/>
              </a:ext>
            </a:extLst>
          </p:cNvPr>
          <p:cNvSpPr txBox="1"/>
          <p:nvPr/>
        </p:nvSpPr>
        <p:spPr>
          <a:xfrm>
            <a:off x="709047" y="1384603"/>
            <a:ext cx="7373319" cy="2779992"/>
          </a:xfrm>
          <a:prstGeom prst="rect">
            <a:avLst/>
          </a:prstGeom>
          <a:noFill/>
        </p:spPr>
        <p:txBody>
          <a:bodyPr wrap="square">
            <a:spAutoFit/>
          </a:bodyPr>
          <a:lstStyle/>
          <a:p>
            <a:pPr marL="0" marR="0" indent="76200" algn="just" fontAlgn="base">
              <a:lnSpc>
                <a:spcPct val="105000"/>
              </a:lnSpc>
              <a:spcBef>
                <a:spcPts val="0"/>
              </a:spcBef>
              <a:spcAft>
                <a:spcPts val="0"/>
              </a:spcAft>
            </a:pPr>
            <a:r>
              <a:rPr lang="vi-VN" sz="2400" dirty="0">
                <a:effectLst/>
                <a:latin typeface="Arial" panose="020B0604020202020204" pitchFamily="34" charset="0"/>
                <a:ea typeface="Times New Roman" panose="02020603050405020304" pitchFamily="18" charset="0"/>
                <a:cs typeface="Times New Roman" panose="02020603050405020304" pitchFamily="18" charset="0"/>
              </a:rPr>
              <a:t>	Sau khi sản xuất sản phẩm để đảm bảo sản phẩm làm ra đúng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màu</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sắc</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vi-VN" sz="2400" dirty="0">
                <a:effectLst/>
                <a:latin typeface="Arial" panose="020B0604020202020204" pitchFamily="34" charset="0"/>
                <a:ea typeface="Times New Roman" panose="02020603050405020304" pitchFamily="18" charset="0"/>
                <a:cs typeface="Times New Roman" panose="02020603050405020304" pitchFamily="18" charset="0"/>
              </a:rPr>
              <a:t>quy định, cần tiến hành kiểm tra phân loại. Nếu tiến hành kiểm tra phân loại 1 số lượng lớn sẽ gặp rất nhiều khó khăn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Hệ</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thống</a:t>
            </a:r>
            <a:r>
              <a:rPr lang="vi-VN" sz="2400" dirty="0">
                <a:latin typeface="Arial" panose="020B0604020202020204" pitchFamily="34" charset="0"/>
                <a:ea typeface="Times New Roman" panose="02020603050405020304" pitchFamily="18" charset="0"/>
                <a:cs typeface="Times New Roman" panose="02020603050405020304" pitchFamily="18" charset="0"/>
              </a:rPr>
              <a:t> phân loại sản phẩm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giúp</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tiết</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kiệm</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thời</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gian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và</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nhân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lực</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tăng</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sản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lượng</a:t>
            </a:r>
            <a:r>
              <a:rPr lang="vi-VN" sz="2400" dirty="0">
                <a:effectLst/>
                <a:latin typeface="Arial" panose="020B0604020202020204" pitchFamily="34" charset="0"/>
                <a:ea typeface="Times New Roman" panose="02020603050405020304" pitchFamily="18" charset="0"/>
                <a:cs typeface="Times New Roman" panose="02020603050405020304" pitchFamily="18" charset="0"/>
              </a:rPr>
              <a:t> kiểm tra phân loại</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đem</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lại</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lợi</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ích</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kinh</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tế</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cao</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và</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hiệu</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quả</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4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41BB4A9-48F9-DE4C-0EC7-0E6C4EC04AC8}"/>
              </a:ext>
            </a:extLst>
          </p:cNvPr>
          <p:cNvSpPr txBox="1"/>
          <p:nvPr/>
        </p:nvSpPr>
        <p:spPr>
          <a:xfrm>
            <a:off x="709047" y="4409158"/>
            <a:ext cx="7496169" cy="1228798"/>
          </a:xfrm>
          <a:prstGeom prst="rect">
            <a:avLst/>
          </a:prstGeom>
          <a:noFill/>
        </p:spPr>
        <p:txBody>
          <a:bodyPr wrap="square">
            <a:spAutoFit/>
          </a:bodyPr>
          <a:lstStyle/>
          <a:p>
            <a:pPr marL="0" marR="0" indent="76200" algn="just" fontAlgn="base">
              <a:lnSpc>
                <a:spcPct val="105000"/>
              </a:lnSpc>
              <a:spcBef>
                <a:spcPts val="0"/>
              </a:spcBef>
              <a:spcAft>
                <a:spcPts val="0"/>
              </a:spcAft>
            </a:pPr>
            <a:r>
              <a:rPr lang="vi-VN"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Trước</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thực</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tiễn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đó</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nhóm</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em</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đã</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quyết</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định</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chọn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đề</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tài</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Đếm</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và</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phân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loại</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sản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phẩm</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theo</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màu</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sắc</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để</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nghiên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cứu</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và</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thực</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hiện</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4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25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sz="3200" dirty="0"/>
              <a:t>NỘI DUNG</a:t>
            </a:r>
            <a:endParaRPr lang="en-US" sz="3200" dirty="0"/>
          </a:p>
        </p:txBody>
      </p:sp>
      <p:graphicFrame>
        <p:nvGraphicFramePr>
          <p:cNvPr id="67" name="Diagram 66">
            <a:extLst>
              <a:ext uri="{FF2B5EF4-FFF2-40B4-BE49-F238E27FC236}">
                <a16:creationId xmlns:a16="http://schemas.microsoft.com/office/drawing/2014/main" id="{5068C823-CA17-D2C0-472C-4D5265BE166B}"/>
              </a:ext>
            </a:extLst>
          </p:cNvPr>
          <p:cNvGraphicFramePr/>
          <p:nvPr>
            <p:extLst>
              <p:ext uri="{D42A27DB-BD31-4B8C-83A1-F6EECF244321}">
                <p14:modId xmlns:p14="http://schemas.microsoft.com/office/powerpoint/2010/main" val="1714435887"/>
              </p:ext>
            </p:extLst>
          </p:nvPr>
        </p:nvGraphicFramePr>
        <p:xfrm>
          <a:off x="0" y="699810"/>
          <a:ext cx="9144000" cy="5625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8" name="TextBox 67">
            <a:extLst>
              <a:ext uri="{FF2B5EF4-FFF2-40B4-BE49-F238E27FC236}">
                <a16:creationId xmlns:a16="http://schemas.microsoft.com/office/drawing/2014/main" id="{627C39B7-D098-EE32-7F3A-318A279A2ECB}"/>
              </a:ext>
            </a:extLst>
          </p:cNvPr>
          <p:cNvSpPr txBox="1"/>
          <p:nvPr/>
        </p:nvSpPr>
        <p:spPr>
          <a:xfrm>
            <a:off x="162131" y="918385"/>
            <a:ext cx="720671" cy="1015663"/>
          </a:xfrm>
          <a:prstGeom prst="rect">
            <a:avLst/>
          </a:prstGeom>
          <a:noFill/>
        </p:spPr>
        <p:txBody>
          <a:bodyPr wrap="square" rtlCol="0">
            <a:spAutoFit/>
          </a:bodyPr>
          <a:lstStyle/>
          <a:p>
            <a:r>
              <a:rPr lang="vi-VN" sz="6000" b="1" dirty="0"/>
              <a:t>1</a:t>
            </a:r>
            <a:endParaRPr lang="en-US" sz="6000" b="1" dirty="0"/>
          </a:p>
        </p:txBody>
      </p:sp>
      <p:sp>
        <p:nvSpPr>
          <p:cNvPr id="75" name="TextBox 74">
            <a:extLst>
              <a:ext uri="{FF2B5EF4-FFF2-40B4-BE49-F238E27FC236}">
                <a16:creationId xmlns:a16="http://schemas.microsoft.com/office/drawing/2014/main" id="{D360411E-76CD-BEC4-E6C4-8EF1B8613BD0}"/>
              </a:ext>
            </a:extLst>
          </p:cNvPr>
          <p:cNvSpPr txBox="1"/>
          <p:nvPr/>
        </p:nvSpPr>
        <p:spPr>
          <a:xfrm>
            <a:off x="700696" y="1963578"/>
            <a:ext cx="720671" cy="1015663"/>
          </a:xfrm>
          <a:prstGeom prst="rect">
            <a:avLst/>
          </a:prstGeom>
          <a:noFill/>
        </p:spPr>
        <p:txBody>
          <a:bodyPr wrap="square" rtlCol="0">
            <a:spAutoFit/>
          </a:bodyPr>
          <a:lstStyle/>
          <a:p>
            <a:r>
              <a:rPr lang="vi-VN" sz="6000" b="1" dirty="0"/>
              <a:t>2</a:t>
            </a:r>
            <a:endParaRPr lang="en-US" sz="6000" b="1" dirty="0"/>
          </a:p>
        </p:txBody>
      </p:sp>
      <p:sp>
        <p:nvSpPr>
          <p:cNvPr id="76" name="TextBox 75">
            <a:extLst>
              <a:ext uri="{FF2B5EF4-FFF2-40B4-BE49-F238E27FC236}">
                <a16:creationId xmlns:a16="http://schemas.microsoft.com/office/drawing/2014/main" id="{035D7318-5BE4-DFEB-28D9-DFBB5BD878C2}"/>
              </a:ext>
            </a:extLst>
          </p:cNvPr>
          <p:cNvSpPr txBox="1"/>
          <p:nvPr/>
        </p:nvSpPr>
        <p:spPr>
          <a:xfrm>
            <a:off x="856282" y="3006483"/>
            <a:ext cx="720671" cy="1015663"/>
          </a:xfrm>
          <a:prstGeom prst="rect">
            <a:avLst/>
          </a:prstGeom>
          <a:noFill/>
        </p:spPr>
        <p:txBody>
          <a:bodyPr wrap="square" rtlCol="0">
            <a:spAutoFit/>
          </a:bodyPr>
          <a:lstStyle/>
          <a:p>
            <a:r>
              <a:rPr lang="vi-VN" sz="6000" b="1" dirty="0"/>
              <a:t>3</a:t>
            </a:r>
            <a:endParaRPr lang="en-US" sz="6000" b="1" dirty="0"/>
          </a:p>
        </p:txBody>
      </p:sp>
      <p:sp>
        <p:nvSpPr>
          <p:cNvPr id="8" name="TextBox 7">
            <a:extLst>
              <a:ext uri="{FF2B5EF4-FFF2-40B4-BE49-F238E27FC236}">
                <a16:creationId xmlns:a16="http://schemas.microsoft.com/office/drawing/2014/main" id="{CCFC669E-1755-B7DE-7E67-5A097B5B1B2B}"/>
              </a:ext>
            </a:extLst>
          </p:cNvPr>
          <p:cNvSpPr txBox="1"/>
          <p:nvPr/>
        </p:nvSpPr>
        <p:spPr>
          <a:xfrm>
            <a:off x="700696" y="4040323"/>
            <a:ext cx="694151" cy="1015663"/>
          </a:xfrm>
          <a:prstGeom prst="rect">
            <a:avLst/>
          </a:prstGeom>
          <a:noFill/>
        </p:spPr>
        <p:txBody>
          <a:bodyPr wrap="square" rtlCol="0">
            <a:spAutoFit/>
          </a:bodyPr>
          <a:lstStyle/>
          <a:p>
            <a:r>
              <a:rPr lang="vi-VN" sz="6000" b="1" dirty="0"/>
              <a:t>4</a:t>
            </a:r>
            <a:endParaRPr lang="en-US" sz="6000" b="1" dirty="0"/>
          </a:p>
        </p:txBody>
      </p:sp>
      <p:sp>
        <p:nvSpPr>
          <p:cNvPr id="9" name="TextBox 8">
            <a:extLst>
              <a:ext uri="{FF2B5EF4-FFF2-40B4-BE49-F238E27FC236}">
                <a16:creationId xmlns:a16="http://schemas.microsoft.com/office/drawing/2014/main" id="{296B90DC-8C43-0D4C-6C21-41ECCBFA3AD2}"/>
              </a:ext>
            </a:extLst>
          </p:cNvPr>
          <p:cNvSpPr txBox="1"/>
          <p:nvPr/>
        </p:nvSpPr>
        <p:spPr>
          <a:xfrm>
            <a:off x="162131" y="5074164"/>
            <a:ext cx="694151" cy="1015663"/>
          </a:xfrm>
          <a:prstGeom prst="rect">
            <a:avLst/>
          </a:prstGeom>
          <a:noFill/>
        </p:spPr>
        <p:txBody>
          <a:bodyPr wrap="square" rtlCol="0">
            <a:spAutoFit/>
          </a:bodyPr>
          <a:lstStyle/>
          <a:p>
            <a:r>
              <a:rPr lang="vi-VN" sz="6000" b="1" dirty="0"/>
              <a:t>5</a:t>
            </a:r>
            <a:endParaRPr lang="en-US" sz="6000" b="1" dirty="0"/>
          </a:p>
        </p:txBody>
      </p:sp>
    </p:spTree>
    <p:extLst>
      <p:ext uri="{BB962C8B-B14F-4D97-AF65-F5344CB8AC3E}">
        <p14:creationId xmlns:p14="http://schemas.microsoft.com/office/powerpoint/2010/main" val="29236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6554A8-8380-9C38-162F-A9F8B44389CD}"/>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40229D24-DE7A-85DC-1CED-B3AE64B91ECD}"/>
              </a:ext>
            </a:extLst>
          </p:cNvPr>
          <p:cNvSpPr>
            <a:spLocks noGrp="1"/>
          </p:cNvSpPr>
          <p:nvPr>
            <p:ph type="title"/>
          </p:nvPr>
        </p:nvSpPr>
        <p:spPr/>
        <p:txBody>
          <a:bodyPr/>
          <a:lstStyle/>
          <a:p>
            <a:r>
              <a:rPr lang="vi-VN" dirty="0"/>
              <a:t>1. Tổng quan đề tài </a:t>
            </a:r>
            <a:endParaRPr lang="en-US" dirty="0"/>
          </a:p>
        </p:txBody>
      </p:sp>
      <p:sp>
        <p:nvSpPr>
          <p:cNvPr id="5" name="Rectangle 4">
            <a:extLst>
              <a:ext uri="{FF2B5EF4-FFF2-40B4-BE49-F238E27FC236}">
                <a16:creationId xmlns:a16="http://schemas.microsoft.com/office/drawing/2014/main" id="{29290ACF-88B8-9B80-E3CC-E1549E64B110}"/>
              </a:ext>
            </a:extLst>
          </p:cNvPr>
          <p:cNvSpPr/>
          <p:nvPr/>
        </p:nvSpPr>
        <p:spPr>
          <a:xfrm>
            <a:off x="0" y="774915"/>
            <a:ext cx="9144000" cy="365125"/>
          </a:xfrm>
          <a:prstGeom prst="rect">
            <a:avLst/>
          </a:prstGeom>
          <a:solidFill>
            <a:schemeClr val="accent2">
              <a:lumMod val="60000"/>
              <a:lumOff val="40000"/>
            </a:schemeClr>
          </a:solidFill>
          <a:ln>
            <a:solidFill>
              <a:srgbClr val="F2DD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2497BD0-FEA8-B818-24B1-F09212B574BA}"/>
              </a:ext>
            </a:extLst>
          </p:cNvPr>
          <p:cNvSpPr txBox="1"/>
          <p:nvPr/>
        </p:nvSpPr>
        <p:spPr>
          <a:xfrm>
            <a:off x="656179" y="726644"/>
            <a:ext cx="6455044" cy="461665"/>
          </a:xfrm>
          <a:prstGeom prst="rect">
            <a:avLst/>
          </a:prstGeom>
          <a:noFill/>
        </p:spPr>
        <p:txBody>
          <a:bodyPr wrap="square" rtlCol="0">
            <a:spAutoFit/>
          </a:bodyPr>
          <a:lstStyle/>
          <a:p>
            <a:r>
              <a:rPr lang="en-US" sz="2400" dirty="0" err="1">
                <a:effectLst/>
                <a:latin typeface="Arial" panose="020B0604020202020204" pitchFamily="34" charset="0"/>
                <a:ea typeface="Times New Roman" panose="02020603050405020304" pitchFamily="18" charset="0"/>
              </a:rPr>
              <a:t>Giới</a:t>
            </a:r>
            <a:r>
              <a:rPr lang="en-US" sz="2400" dirty="0">
                <a:effectLst/>
                <a:latin typeface="Arial" panose="020B0604020202020204" pitchFamily="34" charset="0"/>
                <a:ea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rPr>
              <a:t>hạn</a:t>
            </a:r>
            <a:r>
              <a:rPr lang="en-US" sz="2400" dirty="0">
                <a:effectLst/>
                <a:latin typeface="Arial" panose="020B0604020202020204" pitchFamily="34" charset="0"/>
                <a:ea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rPr>
              <a:t>đề</a:t>
            </a:r>
            <a:r>
              <a:rPr lang="en-US" sz="2400" dirty="0">
                <a:effectLst/>
                <a:latin typeface="Arial" panose="020B0604020202020204" pitchFamily="34" charset="0"/>
                <a:ea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rPr>
              <a:t>tài</a:t>
            </a:r>
            <a:r>
              <a:rPr lang="vi-VN" sz="2400" dirty="0"/>
              <a:t>.</a:t>
            </a:r>
            <a:endParaRPr lang="en-US" sz="2400" dirty="0"/>
          </a:p>
        </p:txBody>
      </p:sp>
      <p:sp>
        <p:nvSpPr>
          <p:cNvPr id="7" name="TextBox 6">
            <a:extLst>
              <a:ext uri="{FF2B5EF4-FFF2-40B4-BE49-F238E27FC236}">
                <a16:creationId xmlns:a16="http://schemas.microsoft.com/office/drawing/2014/main" id="{9F6DBFD3-F623-C474-F686-F33DAEB5A461}"/>
              </a:ext>
            </a:extLst>
          </p:cNvPr>
          <p:cNvSpPr txBox="1"/>
          <p:nvPr/>
        </p:nvSpPr>
        <p:spPr>
          <a:xfrm>
            <a:off x="703076" y="1518531"/>
            <a:ext cx="7737848" cy="2004395"/>
          </a:xfrm>
          <a:prstGeom prst="rect">
            <a:avLst/>
          </a:prstGeom>
          <a:noFill/>
        </p:spPr>
        <p:txBody>
          <a:bodyPr wrap="square">
            <a:spAutoFit/>
          </a:bodyPr>
          <a:lstStyle/>
          <a:p>
            <a:pPr marL="0" marR="0" indent="76200" algn="just">
              <a:lnSpc>
                <a:spcPct val="105000"/>
              </a:lnSpc>
              <a:spcBef>
                <a:spcPts val="0"/>
              </a:spcBef>
              <a:spcAft>
                <a:spcPts val="1000"/>
              </a:spcAft>
              <a:tabLst>
                <a:tab pos="1771650" algn="l"/>
                <a:tab pos="2971800" algn="ctr"/>
              </a:tabLst>
            </a:pPr>
            <a:r>
              <a:rPr lang="vi-V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hóm</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vi-VN"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chỉ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trình</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bày</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sơ</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lược</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về</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cấu</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tạo</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cũng</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như</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nguyên</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lý</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hoạt</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động</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m</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ô</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hình</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phân</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loại</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đếm</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lượng</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sản</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phẩm</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theo</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màu</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sắc</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sử</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dụng</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Arduino Uno R3,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cảm</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biến</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màu</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sắc</a:t>
            </a:r>
            <a:r>
              <a:rPr lang="en-US" sz="24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TCS3200 </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động</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cơ</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servo,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động</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cơ</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bước</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2400"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1026" name="Picture 2" descr="Học Arduino Bài 2 : Những điều cơ bản về Arduino">
            <a:extLst>
              <a:ext uri="{FF2B5EF4-FFF2-40B4-BE49-F238E27FC236}">
                <a16:creationId xmlns:a16="http://schemas.microsoft.com/office/drawing/2014/main" id="{7E476265-A7BF-2E03-FC25-793DA4070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687" y="3429000"/>
            <a:ext cx="2582292" cy="25822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Động Cơ Micro Servo SG90">
            <a:extLst>
              <a:ext uri="{FF2B5EF4-FFF2-40B4-BE49-F238E27FC236}">
                <a16:creationId xmlns:a16="http://schemas.microsoft.com/office/drawing/2014/main" id="{AC788CDF-876A-1816-821D-B67FA0A03D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04" t="10016" r="17882" b="9314"/>
          <a:stretch/>
        </p:blipFill>
        <p:spPr bwMode="auto">
          <a:xfrm>
            <a:off x="4228272" y="4620638"/>
            <a:ext cx="1262764" cy="16165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A8EB933-1C34-C2EB-787B-017BF67E80CB}"/>
              </a:ext>
            </a:extLst>
          </p:cNvPr>
          <p:cNvPicPr>
            <a:picLocks noChangeAspect="1"/>
          </p:cNvPicPr>
          <p:nvPr/>
        </p:nvPicPr>
        <p:blipFill>
          <a:blip r:embed="rId4"/>
          <a:stretch>
            <a:fillRect/>
          </a:stretch>
        </p:blipFill>
        <p:spPr>
          <a:xfrm>
            <a:off x="5421357" y="3314480"/>
            <a:ext cx="332717" cy="252823"/>
          </a:xfrm>
          <a:prstGeom prst="rect">
            <a:avLst/>
          </a:prstGeom>
        </p:spPr>
      </p:pic>
      <p:pic>
        <p:nvPicPr>
          <p:cNvPr id="4" name="Picture 2" descr="Cảm biến màu GY-31 (TCS3200)">
            <a:extLst>
              <a:ext uri="{FF2B5EF4-FFF2-40B4-BE49-F238E27FC236}">
                <a16:creationId xmlns:a16="http://schemas.microsoft.com/office/drawing/2014/main" id="{747DC706-EC13-4D34-AFCA-4898ADA478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173" y="3098180"/>
            <a:ext cx="1658378" cy="16583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Động cơ bước Step Motor- iMaker.vn">
            <a:extLst>
              <a:ext uri="{FF2B5EF4-FFF2-40B4-BE49-F238E27FC236}">
                <a16:creationId xmlns:a16="http://schemas.microsoft.com/office/drawing/2014/main" id="{EDE529B3-AEB4-4942-AD4E-9C74AEA2CB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9592" y="4225559"/>
            <a:ext cx="1658378" cy="165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31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6554A8-8380-9C38-162F-A9F8B44389CD}"/>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40229D24-DE7A-85DC-1CED-B3AE64B91ECD}"/>
              </a:ext>
            </a:extLst>
          </p:cNvPr>
          <p:cNvSpPr>
            <a:spLocks noGrp="1"/>
          </p:cNvSpPr>
          <p:nvPr>
            <p:ph type="title"/>
          </p:nvPr>
        </p:nvSpPr>
        <p:spPr/>
        <p:txBody>
          <a:bodyPr/>
          <a:lstStyle/>
          <a:p>
            <a:r>
              <a:rPr lang="vi-VN" dirty="0"/>
              <a:t>1. Tổng quan đề tài </a:t>
            </a:r>
            <a:endParaRPr lang="en-US" dirty="0"/>
          </a:p>
        </p:txBody>
      </p:sp>
      <p:sp>
        <p:nvSpPr>
          <p:cNvPr id="5" name="Rectangle 4">
            <a:extLst>
              <a:ext uri="{FF2B5EF4-FFF2-40B4-BE49-F238E27FC236}">
                <a16:creationId xmlns:a16="http://schemas.microsoft.com/office/drawing/2014/main" id="{29290ACF-88B8-9B80-E3CC-E1549E64B110}"/>
              </a:ext>
            </a:extLst>
          </p:cNvPr>
          <p:cNvSpPr/>
          <p:nvPr/>
        </p:nvSpPr>
        <p:spPr>
          <a:xfrm>
            <a:off x="0" y="774915"/>
            <a:ext cx="9144000" cy="365125"/>
          </a:xfrm>
          <a:prstGeom prst="rect">
            <a:avLst/>
          </a:prstGeom>
          <a:solidFill>
            <a:schemeClr val="accent2">
              <a:lumMod val="60000"/>
              <a:lumOff val="40000"/>
            </a:schemeClr>
          </a:solidFill>
          <a:ln>
            <a:solidFill>
              <a:srgbClr val="F2DD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2497BD0-FEA8-B818-24B1-F09212B574BA}"/>
              </a:ext>
            </a:extLst>
          </p:cNvPr>
          <p:cNvSpPr txBox="1"/>
          <p:nvPr/>
        </p:nvSpPr>
        <p:spPr>
          <a:xfrm>
            <a:off x="412339" y="774915"/>
            <a:ext cx="6455044" cy="461665"/>
          </a:xfrm>
          <a:prstGeom prst="rect">
            <a:avLst/>
          </a:prstGeom>
          <a:noFill/>
        </p:spPr>
        <p:txBody>
          <a:bodyPr wrap="square" rtlCol="0">
            <a:spAutoFit/>
          </a:bodyPr>
          <a:lstStyle/>
          <a:p>
            <a:r>
              <a:rPr lang="en-US" sz="2400" dirty="0" err="1">
                <a:effectLst/>
                <a:latin typeface="Arial" panose="020B0604020202020204" pitchFamily="34" charset="0"/>
                <a:ea typeface="Times New Roman" panose="02020603050405020304" pitchFamily="18" charset="0"/>
              </a:rPr>
              <a:t>Nhiệm</a:t>
            </a:r>
            <a:r>
              <a:rPr lang="en-US" sz="2400" dirty="0">
                <a:effectLst/>
                <a:latin typeface="Arial" panose="020B0604020202020204" pitchFamily="34" charset="0"/>
                <a:ea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rPr>
              <a:t>vụ</a:t>
            </a:r>
            <a:r>
              <a:rPr lang="en-US" sz="2400" dirty="0">
                <a:effectLst/>
                <a:latin typeface="Arial" panose="020B0604020202020204" pitchFamily="34" charset="0"/>
                <a:ea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rPr>
              <a:t>nghiên</a:t>
            </a:r>
            <a:r>
              <a:rPr lang="en-US" sz="2400" dirty="0">
                <a:effectLst/>
                <a:latin typeface="Arial" panose="020B0604020202020204" pitchFamily="34" charset="0"/>
                <a:ea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rPr>
              <a:t>cứu</a:t>
            </a:r>
            <a:endParaRPr lang="en-US" sz="2400" dirty="0"/>
          </a:p>
        </p:txBody>
      </p:sp>
      <p:sp>
        <p:nvSpPr>
          <p:cNvPr id="7" name="TextBox 6">
            <a:extLst>
              <a:ext uri="{FF2B5EF4-FFF2-40B4-BE49-F238E27FC236}">
                <a16:creationId xmlns:a16="http://schemas.microsoft.com/office/drawing/2014/main" id="{C78F81B0-354F-6EBD-6EFB-3F955F9C7492}"/>
              </a:ext>
            </a:extLst>
          </p:cNvPr>
          <p:cNvSpPr txBox="1"/>
          <p:nvPr/>
        </p:nvSpPr>
        <p:spPr>
          <a:xfrm>
            <a:off x="675132" y="1384603"/>
            <a:ext cx="7452360" cy="2776914"/>
          </a:xfrm>
          <a:prstGeom prst="rect">
            <a:avLst/>
          </a:prstGeom>
          <a:noFill/>
        </p:spPr>
        <p:txBody>
          <a:bodyPr wrap="square">
            <a:spAutoFit/>
          </a:bodyPr>
          <a:lstStyle/>
          <a:p>
            <a:pPr marL="0" marR="0" indent="76200" algn="just">
              <a:lnSpc>
                <a:spcPct val="105000"/>
              </a:lnSpc>
              <a:spcBef>
                <a:spcPts val="0"/>
              </a:spcBef>
              <a:spcAft>
                <a:spcPts val="1000"/>
              </a:spcAft>
            </a:pP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Tìm</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hiểu</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cơ</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chế</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hoạt</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động</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của</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các</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thiết</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bị</a:t>
            </a:r>
            <a:r>
              <a:rPr lang="en-US" sz="2400" dirty="0">
                <a:effectLst/>
                <a:latin typeface="Arial" panose="020B0604020202020204" pitchFamily="34" charset="0"/>
                <a:ea typeface="Times New Roman" panose="02020603050405020304" pitchFamily="18" charset="0"/>
                <a:cs typeface="Arial" panose="020B0604020202020204" pitchFamily="34" charset="0"/>
              </a:rPr>
              <a:t>.</a:t>
            </a:r>
          </a:p>
          <a:p>
            <a:pPr marL="0" marR="0" indent="76200" algn="just">
              <a:lnSpc>
                <a:spcPct val="105000"/>
              </a:lnSpc>
              <a:spcBef>
                <a:spcPts val="0"/>
              </a:spcBef>
              <a:spcAft>
                <a:spcPts val="1000"/>
              </a:spcAft>
            </a:pP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Phân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tích</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sơ</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đồ</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nguyên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lý</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sơ</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đồ</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mạch</a:t>
            </a:r>
            <a:r>
              <a:rPr lang="en-US" sz="2400" dirty="0">
                <a:effectLst/>
                <a:latin typeface="Arial" panose="020B0604020202020204" pitchFamily="34" charset="0"/>
                <a:ea typeface="Times New Roman" panose="02020603050405020304" pitchFamily="18" charset="0"/>
                <a:cs typeface="Arial" panose="020B0604020202020204" pitchFamily="34" charset="0"/>
              </a:rPr>
              <a:t>.</a:t>
            </a:r>
          </a:p>
          <a:p>
            <a:pPr marL="0" marR="0" indent="76200" algn="just">
              <a:lnSpc>
                <a:spcPct val="105000"/>
              </a:lnSpc>
              <a:spcBef>
                <a:spcPts val="0"/>
              </a:spcBef>
              <a:spcAft>
                <a:spcPts val="1000"/>
              </a:spcAft>
            </a:pP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Nâng</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cao</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kỹ</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năng</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lập</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trình</a:t>
            </a:r>
            <a:r>
              <a:rPr lang="en-US" sz="2400" dirty="0">
                <a:effectLst/>
                <a:latin typeface="Arial" panose="020B0604020202020204" pitchFamily="34" charset="0"/>
                <a:ea typeface="Times New Roman" panose="02020603050405020304" pitchFamily="18" charset="0"/>
                <a:cs typeface="Arial" panose="020B0604020202020204" pitchFamily="34" charset="0"/>
              </a:rPr>
              <a:t> vi </a:t>
            </a:r>
            <a:r>
              <a:rPr lang="en-US" sz="2400" dirty="0" err="1">
                <a:effectLst/>
                <a:latin typeface="Arial" panose="020B0604020202020204" pitchFamily="34" charset="0"/>
                <a:ea typeface="Times New Roman" panose="02020603050405020304" pitchFamily="18" charset="0"/>
                <a:cs typeface="Arial" panose="020B0604020202020204" pitchFamily="34" charset="0"/>
              </a:rPr>
              <a:t>điều</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khiển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xây</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dựng</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sơ</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đồ</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mạch</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điện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làm</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sản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phẩm</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điện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tử</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p>
          <a:p>
            <a:pPr marL="0" marR="0" indent="76200" algn="just">
              <a:lnSpc>
                <a:spcPct val="105000"/>
              </a:lnSpc>
              <a:spcBef>
                <a:spcPts val="0"/>
              </a:spcBef>
              <a:spcAft>
                <a:spcPts val="1000"/>
              </a:spcAft>
            </a:pP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Phát</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triển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khả</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năng</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tư</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duy</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cho</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sinh</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viên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trong</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quá</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trình</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nghiên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cứu</a:t>
            </a:r>
            <a:r>
              <a:rPr lang="en-US" sz="2400" dirty="0">
                <a:effectLst/>
                <a:latin typeface="Arial" panose="020B0604020202020204" pitchFamily="34" charset="0"/>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385803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6554A8-8380-9C38-162F-A9F8B44389CD}"/>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40229D24-DE7A-85DC-1CED-B3AE64B91ECD}"/>
              </a:ext>
            </a:extLst>
          </p:cNvPr>
          <p:cNvSpPr>
            <a:spLocks noGrp="1"/>
          </p:cNvSpPr>
          <p:nvPr>
            <p:ph type="title"/>
          </p:nvPr>
        </p:nvSpPr>
        <p:spPr/>
        <p:txBody>
          <a:bodyPr/>
          <a:lstStyle/>
          <a:p>
            <a:r>
              <a:rPr lang="vi-VN" dirty="0"/>
              <a:t>1. Tổng quan đề tài </a:t>
            </a:r>
            <a:endParaRPr lang="en-US" dirty="0"/>
          </a:p>
        </p:txBody>
      </p:sp>
      <p:sp>
        <p:nvSpPr>
          <p:cNvPr id="5" name="Rectangle 4">
            <a:extLst>
              <a:ext uri="{FF2B5EF4-FFF2-40B4-BE49-F238E27FC236}">
                <a16:creationId xmlns:a16="http://schemas.microsoft.com/office/drawing/2014/main" id="{29290ACF-88B8-9B80-E3CC-E1549E64B110}"/>
              </a:ext>
            </a:extLst>
          </p:cNvPr>
          <p:cNvSpPr/>
          <p:nvPr/>
        </p:nvSpPr>
        <p:spPr>
          <a:xfrm>
            <a:off x="0" y="774915"/>
            <a:ext cx="9144000" cy="365125"/>
          </a:xfrm>
          <a:prstGeom prst="rect">
            <a:avLst/>
          </a:prstGeom>
          <a:solidFill>
            <a:schemeClr val="accent2">
              <a:lumMod val="60000"/>
              <a:lumOff val="40000"/>
            </a:schemeClr>
          </a:solidFill>
          <a:ln>
            <a:solidFill>
              <a:srgbClr val="F2DD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2497BD0-FEA8-B818-24B1-F09212B574BA}"/>
              </a:ext>
            </a:extLst>
          </p:cNvPr>
          <p:cNvSpPr txBox="1"/>
          <p:nvPr/>
        </p:nvSpPr>
        <p:spPr>
          <a:xfrm>
            <a:off x="532392" y="724541"/>
            <a:ext cx="6455044" cy="830997"/>
          </a:xfrm>
          <a:prstGeom prst="rect">
            <a:avLst/>
          </a:prstGeom>
          <a:noFill/>
        </p:spPr>
        <p:txBody>
          <a:bodyPr wrap="square" rtlCol="0">
            <a:spAutoFit/>
          </a:bodyPr>
          <a:lstStyle/>
          <a:p>
            <a:r>
              <a:rPr lang="en-US" sz="2400" dirty="0">
                <a:effectLst/>
                <a:latin typeface="Arial" panose="020B0604020202020204" pitchFamily="34" charset="0"/>
                <a:ea typeface="Times New Roman" panose="02020603050405020304" pitchFamily="18" charset="0"/>
                <a:cs typeface="Times New Roman" panose="02020603050405020304" pitchFamily="18" charset="0"/>
              </a:rPr>
              <a:t>Ý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nghĩa</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khoa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học</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và</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thực</a:t>
            </a:r>
            <a:r>
              <a:rPr lang="en-U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err="1">
                <a:effectLst/>
                <a:latin typeface="Arial" panose="020B0604020202020204" pitchFamily="34" charset="0"/>
                <a:ea typeface="Times New Roman" panose="02020603050405020304" pitchFamily="18" charset="0"/>
                <a:cs typeface="Times New Roman" panose="02020603050405020304" pitchFamily="18" charset="0"/>
              </a:rPr>
              <a:t>tiễn</a:t>
            </a:r>
            <a:endParaRPr lang="en-US" sz="24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2400" dirty="0"/>
          </a:p>
        </p:txBody>
      </p:sp>
      <p:sp>
        <p:nvSpPr>
          <p:cNvPr id="7" name="TextBox 6">
            <a:extLst>
              <a:ext uri="{FF2B5EF4-FFF2-40B4-BE49-F238E27FC236}">
                <a16:creationId xmlns:a16="http://schemas.microsoft.com/office/drawing/2014/main" id="{9F6DBFD3-F623-C474-F686-F33DAEB5A461}"/>
              </a:ext>
            </a:extLst>
          </p:cNvPr>
          <p:cNvSpPr txBox="1"/>
          <p:nvPr/>
        </p:nvSpPr>
        <p:spPr>
          <a:xfrm>
            <a:off x="835649" y="1621152"/>
            <a:ext cx="7472701" cy="2520434"/>
          </a:xfrm>
          <a:prstGeom prst="rect">
            <a:avLst/>
          </a:prstGeom>
          <a:noFill/>
        </p:spPr>
        <p:txBody>
          <a:bodyPr wrap="square">
            <a:spAutoFit/>
          </a:bodyPr>
          <a:lstStyle/>
          <a:p>
            <a:pPr marL="0" marR="0" indent="76200" algn="just">
              <a:lnSpc>
                <a:spcPct val="105000"/>
              </a:lnSpc>
              <a:spcBef>
                <a:spcPts val="0"/>
              </a:spcBef>
              <a:spcAft>
                <a:spcPts val="1000"/>
              </a:spcAft>
              <a:tabLst>
                <a:tab pos="1771650" algn="l"/>
                <a:tab pos="2971800" algn="ctr"/>
              </a:tabLst>
            </a:pPr>
            <a:r>
              <a:rPr lang="vi-VN" sz="2400" dirty="0">
                <a:solidFill>
                  <a:srgbClr val="000000"/>
                </a:solidFill>
                <a:latin typeface="Arial" panose="020B0604020202020204" pitchFamily="34" charset="0"/>
                <a:ea typeface="Times New Roman" panose="02020603050405020304" pitchFamily="18" charset="0"/>
              </a:rPr>
              <a:t>Đ</a:t>
            </a:r>
            <a:r>
              <a:rPr lang="en-US" sz="2400" dirty="0">
                <a:solidFill>
                  <a:srgbClr val="000000"/>
                </a:solidFill>
                <a:effectLst/>
                <a:latin typeface="Arial" panose="020B0604020202020204" pitchFamily="34" charset="0"/>
                <a:ea typeface="Times New Roman" panose="02020603050405020304" pitchFamily="18" charset="0"/>
              </a:rPr>
              <a:t>ề </a:t>
            </a:r>
            <a:r>
              <a:rPr lang="en-US" sz="2400" dirty="0" err="1">
                <a:solidFill>
                  <a:srgbClr val="000000"/>
                </a:solidFill>
                <a:effectLst/>
                <a:latin typeface="Arial" panose="020B0604020202020204" pitchFamily="34" charset="0"/>
                <a:ea typeface="Times New Roman" panose="02020603050405020304" pitchFamily="18" charset="0"/>
              </a:rPr>
              <a:t>tài</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Đếm</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và</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phân</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loại</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sản</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phẩm</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theo</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màu</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sắc</a:t>
            </a:r>
            <a:r>
              <a:rPr lang="en-US" sz="2400" dirty="0">
                <a:solidFill>
                  <a:srgbClr val="000000"/>
                </a:solidFill>
                <a:effectLst/>
                <a:latin typeface="Arial" panose="020B0604020202020204" pitchFamily="34" charset="0"/>
                <a:ea typeface="Times New Roman" panose="02020603050405020304" pitchFamily="18" charset="0"/>
              </a:rPr>
              <a:t> ”</a:t>
            </a:r>
            <a:endParaRPr lang="vi-VN" sz="2400" dirty="0">
              <a:solidFill>
                <a:srgbClr val="000000"/>
              </a:solidFill>
              <a:effectLst/>
              <a:latin typeface="Arial" panose="020B0604020202020204" pitchFamily="34" charset="0"/>
              <a:ea typeface="Times New Roman" panose="02020603050405020304" pitchFamily="18" charset="0"/>
            </a:endParaRPr>
          </a:p>
          <a:p>
            <a:pPr marL="0" marR="0" indent="76200" algn="just">
              <a:lnSpc>
                <a:spcPct val="105000"/>
              </a:lnSpc>
              <a:spcBef>
                <a:spcPts val="0"/>
              </a:spcBef>
              <a:spcAft>
                <a:spcPts val="1000"/>
              </a:spcAft>
              <a:tabLst>
                <a:tab pos="1771650" algn="l"/>
                <a:tab pos="2971800" algn="ctr"/>
              </a:tabLst>
            </a:pPr>
            <a:r>
              <a:rPr lang="vi-VN" sz="2400" dirty="0">
                <a:solidFill>
                  <a:srgbClr val="000000"/>
                </a:solidFill>
                <a:latin typeface="Arial" panose="020B0604020202020204" pitchFamily="34" charset="0"/>
                <a:ea typeface="Times New Roman" panose="02020603050405020304" pitchFamily="18" charset="0"/>
              </a:rPr>
              <a:t>Là tiền đề để nghiên cứu phát triển các hệ thống phân loại sản phẩm khác</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nhằm</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cải</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thiện</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quá</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trình</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sản</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suất</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sao</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cho</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giảm</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được</a:t>
            </a:r>
            <a:r>
              <a:rPr lang="en-US" sz="2400" dirty="0">
                <a:solidFill>
                  <a:srgbClr val="000000"/>
                </a:solidFill>
                <a:effectLst/>
                <a:latin typeface="Arial" panose="020B0604020202020204" pitchFamily="34" charset="0"/>
                <a:ea typeface="Times New Roman" panose="02020603050405020304" pitchFamily="18" charset="0"/>
              </a:rPr>
              <a:t> chi </a:t>
            </a:r>
            <a:r>
              <a:rPr lang="en-US" sz="2400" dirty="0" err="1">
                <a:solidFill>
                  <a:srgbClr val="000000"/>
                </a:solidFill>
                <a:effectLst/>
                <a:latin typeface="Arial" panose="020B0604020202020204" pitchFamily="34" charset="0"/>
                <a:ea typeface="Times New Roman" panose="02020603050405020304" pitchFamily="18" charset="0"/>
              </a:rPr>
              <a:t>phí</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nhân</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công</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tăng</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năng</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suất</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mà</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vẫn</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đảm</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bảo</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được</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chất</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lượng</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và</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giá</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thành</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sản</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phẩm</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để</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có</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thể</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cạnh</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tranh</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trên</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thị</a:t>
            </a:r>
            <a:r>
              <a:rPr lang="en-US" sz="2400" dirty="0">
                <a:solidFill>
                  <a:srgbClr val="000000"/>
                </a:solidFill>
                <a:effectLst/>
                <a:latin typeface="Arial" panose="020B0604020202020204" pitchFamily="34" charset="0"/>
                <a:ea typeface="Times New Roman" panose="02020603050405020304" pitchFamily="18" charset="0"/>
              </a:rPr>
              <a:t> </a:t>
            </a:r>
            <a:r>
              <a:rPr lang="en-US" sz="2400" dirty="0" err="1">
                <a:solidFill>
                  <a:srgbClr val="000000"/>
                </a:solidFill>
                <a:effectLst/>
                <a:latin typeface="Arial" panose="020B0604020202020204" pitchFamily="34" charset="0"/>
                <a:ea typeface="Times New Roman" panose="02020603050405020304" pitchFamily="18" charset="0"/>
              </a:rPr>
              <a:t>trường</a:t>
            </a:r>
            <a:r>
              <a:rPr lang="en-US" sz="2400" dirty="0">
                <a:solidFill>
                  <a:srgbClr val="000000"/>
                </a:solidFill>
                <a:effectLst/>
                <a:latin typeface="Arial" panose="020B0604020202020204" pitchFamily="34" charset="0"/>
                <a:ea typeface="Times New Roman" panose="02020603050405020304" pitchFamily="18" charset="0"/>
              </a:rPr>
              <a:t>.</a:t>
            </a:r>
            <a:endParaRPr lang="en-US" sz="24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65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A74922-9051-0F3F-A24E-98B7A9138D94}"/>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6E3A75E7-F7D3-DE2E-C545-411E551C95E5}"/>
              </a:ext>
            </a:extLst>
          </p:cNvPr>
          <p:cNvSpPr>
            <a:spLocks noGrp="1"/>
          </p:cNvSpPr>
          <p:nvPr>
            <p:ph type="title"/>
          </p:nvPr>
        </p:nvSpPr>
        <p:spPr/>
        <p:txBody>
          <a:bodyPr/>
          <a:lstStyle/>
          <a:p>
            <a:r>
              <a:rPr lang="vi-VN" dirty="0"/>
              <a:t>2. Các linh kiện trong hệ thống </a:t>
            </a:r>
            <a:endParaRPr lang="en-US" dirty="0"/>
          </a:p>
        </p:txBody>
      </p:sp>
      <p:sp>
        <p:nvSpPr>
          <p:cNvPr id="5" name="TextBox 4">
            <a:extLst>
              <a:ext uri="{FF2B5EF4-FFF2-40B4-BE49-F238E27FC236}">
                <a16:creationId xmlns:a16="http://schemas.microsoft.com/office/drawing/2014/main" id="{1A2C2872-73A4-B4F1-A2F6-39BD389014EC}"/>
              </a:ext>
            </a:extLst>
          </p:cNvPr>
          <p:cNvSpPr txBox="1"/>
          <p:nvPr/>
        </p:nvSpPr>
        <p:spPr>
          <a:xfrm>
            <a:off x="658368" y="768911"/>
            <a:ext cx="4462272" cy="461665"/>
          </a:xfrm>
          <a:prstGeom prst="rect">
            <a:avLst/>
          </a:prstGeom>
          <a:noFill/>
        </p:spPr>
        <p:txBody>
          <a:bodyPr wrap="square" rtlCol="0">
            <a:spAutoFit/>
          </a:bodyPr>
          <a:lstStyle/>
          <a:p>
            <a:r>
              <a:rPr lang="vi-VN" sz="2400" b="1" dirty="0"/>
              <a:t>2.1. Arduino UNO R3</a:t>
            </a:r>
            <a:endParaRPr lang="en-US" sz="2400" b="1" dirty="0"/>
          </a:p>
        </p:txBody>
      </p:sp>
      <p:pic>
        <p:nvPicPr>
          <p:cNvPr id="7" name="Picture 6">
            <a:extLst>
              <a:ext uri="{FF2B5EF4-FFF2-40B4-BE49-F238E27FC236}">
                <a16:creationId xmlns:a16="http://schemas.microsoft.com/office/drawing/2014/main" id="{9B8D3BDF-E44A-1BBF-4D20-B2D09BD3CA6A}"/>
              </a:ext>
            </a:extLst>
          </p:cNvPr>
          <p:cNvPicPr>
            <a:picLocks noChangeAspect="1"/>
          </p:cNvPicPr>
          <p:nvPr/>
        </p:nvPicPr>
        <p:blipFill>
          <a:blip r:embed="rId2"/>
          <a:stretch>
            <a:fillRect/>
          </a:stretch>
        </p:blipFill>
        <p:spPr>
          <a:xfrm>
            <a:off x="4208916" y="1228097"/>
            <a:ext cx="4876361" cy="3919066"/>
          </a:xfrm>
          <a:prstGeom prst="rect">
            <a:avLst/>
          </a:prstGeom>
        </p:spPr>
      </p:pic>
      <p:sp>
        <p:nvSpPr>
          <p:cNvPr id="13" name="TextBox 12">
            <a:extLst>
              <a:ext uri="{FF2B5EF4-FFF2-40B4-BE49-F238E27FC236}">
                <a16:creationId xmlns:a16="http://schemas.microsoft.com/office/drawing/2014/main" id="{87A8C7B7-9E0F-4B0A-1C95-7A8E8DB9ECAA}"/>
              </a:ext>
            </a:extLst>
          </p:cNvPr>
          <p:cNvSpPr txBox="1"/>
          <p:nvPr/>
        </p:nvSpPr>
        <p:spPr>
          <a:xfrm>
            <a:off x="909337" y="3024806"/>
            <a:ext cx="3689405" cy="2004395"/>
          </a:xfrm>
          <a:prstGeom prst="rect">
            <a:avLst/>
          </a:prstGeom>
          <a:noFill/>
        </p:spPr>
        <p:txBody>
          <a:bodyPr wrap="square">
            <a:spAutoFit/>
          </a:bodyPr>
          <a:lstStyle/>
          <a:p>
            <a:pPr marL="342900" marR="0" indent="-342900">
              <a:lnSpc>
                <a:spcPct val="105000"/>
              </a:lnSpc>
              <a:spcBef>
                <a:spcPts val="0"/>
              </a:spcBef>
              <a:spcAft>
                <a:spcPts val="0"/>
              </a:spcAft>
              <a:buFontTx/>
              <a:buChar char="-"/>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 chân Digital I/O: </a:t>
            </a:r>
          </a:p>
          <a:p>
            <a:pPr marR="0">
              <a:lnSpc>
                <a:spcPct val="105000"/>
              </a:lnSpc>
              <a:spcBef>
                <a:spcPts val="0"/>
              </a:spcBef>
              <a:spcAft>
                <a:spcPts val="0"/>
              </a:spcAft>
            </a:pPr>
            <a:r>
              <a:rPr lang="vi-VN"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14 (trong đó 6 chân 	PWM).</a:t>
            </a:r>
            <a:endParaRPr lang="vi-VN" sz="2400" dirty="0">
              <a:latin typeface="Arial" panose="020B0604020202020204" pitchFamily="34" charset="0"/>
              <a:ea typeface="Times New Roman" panose="02020603050405020304" pitchFamily="18" charset="0"/>
              <a:cs typeface="Arial" panose="020B0604020202020204" pitchFamily="34" charset="0"/>
            </a:endParaRPr>
          </a:p>
          <a:p>
            <a:pPr marR="0">
              <a:lnSpc>
                <a:spcPct val="105000"/>
              </a:lnSpc>
              <a:spcBef>
                <a:spcPts val="0"/>
              </a:spcBef>
              <a:spcAft>
                <a:spcPts val="0"/>
              </a:spcAft>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Số chân Analog Input:   	 6</a:t>
            </a:r>
            <a:endParaRPr lang="vi-VN" sz="24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5" name="TextBox 14">
            <a:extLst>
              <a:ext uri="{FF2B5EF4-FFF2-40B4-BE49-F238E27FC236}">
                <a16:creationId xmlns:a16="http://schemas.microsoft.com/office/drawing/2014/main" id="{643410CA-567D-FE16-D7AF-09A48E928DD6}"/>
              </a:ext>
            </a:extLst>
          </p:cNvPr>
          <p:cNvSpPr txBox="1"/>
          <p:nvPr/>
        </p:nvSpPr>
        <p:spPr>
          <a:xfrm>
            <a:off x="909337" y="1292816"/>
            <a:ext cx="4572000" cy="2004395"/>
          </a:xfrm>
          <a:prstGeom prst="rect">
            <a:avLst/>
          </a:prstGeom>
          <a:noFill/>
        </p:spPr>
        <p:txBody>
          <a:bodyPr wrap="square">
            <a:spAutoFit/>
          </a:bodyPr>
          <a:lstStyle/>
          <a:p>
            <a:pPr marL="342900" marR="0" indent="-342900">
              <a:lnSpc>
                <a:spcPct val="105000"/>
              </a:lnSpc>
              <a:spcBef>
                <a:spcPts val="0"/>
              </a:spcBef>
              <a:spcAft>
                <a:spcPts val="0"/>
              </a:spcAft>
              <a:buFontTx/>
              <a:buChar char="-"/>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Chip điều khiển chính: ATmega328P</a:t>
            </a:r>
            <a:endParaRPr lang="vi-VN" sz="2400" dirty="0">
              <a:latin typeface="Arial" panose="020B0604020202020204" pitchFamily="34" charset="0"/>
              <a:ea typeface="Times New Roman" panose="02020603050405020304" pitchFamily="18" charset="0"/>
              <a:cs typeface="Arial" panose="020B0604020202020204" pitchFamily="34" charset="0"/>
            </a:endParaRPr>
          </a:p>
          <a:p>
            <a:pPr marL="342900" marR="0" indent="-342900">
              <a:lnSpc>
                <a:spcPct val="105000"/>
              </a:lnSpc>
              <a:spcBef>
                <a:spcPts val="0"/>
              </a:spcBef>
              <a:spcAft>
                <a:spcPts val="0"/>
              </a:spcAft>
              <a:buFontTx/>
              <a:buChar char="-"/>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Chip nạp và giao tiếp UART: ATmega16U2</a:t>
            </a:r>
          </a:p>
          <a:p>
            <a:pPr marL="342900" marR="0" indent="-342900">
              <a:lnSpc>
                <a:spcPct val="105000"/>
              </a:lnSpc>
              <a:spcBef>
                <a:spcPts val="0"/>
              </a:spcBef>
              <a:spcAft>
                <a:spcPts val="0"/>
              </a:spcAft>
              <a:buFontTx/>
              <a:buChar char="-"/>
            </a:pPr>
            <a:endParaRPr lang="vi-VN" sz="2400" dirty="0">
              <a:latin typeface="Arial" panose="020B0604020202020204" pitchFamily="34" charset="0"/>
              <a:ea typeface="Times New Roman" panose="02020603050405020304" pitchFamily="18" charset="0"/>
              <a:cs typeface="Arial" panose="020B0604020202020204" pitchFamily="34" charset="0"/>
            </a:endParaRPr>
          </a:p>
        </p:txBody>
      </p:sp>
      <p:sp>
        <p:nvSpPr>
          <p:cNvPr id="17" name="TextBox 16">
            <a:extLst>
              <a:ext uri="{FF2B5EF4-FFF2-40B4-BE49-F238E27FC236}">
                <a16:creationId xmlns:a16="http://schemas.microsoft.com/office/drawing/2014/main" id="{30C9EBC6-A012-ED12-D687-E54F5B4A6212}"/>
              </a:ext>
            </a:extLst>
          </p:cNvPr>
          <p:cNvSpPr txBox="1"/>
          <p:nvPr/>
        </p:nvSpPr>
        <p:spPr>
          <a:xfrm>
            <a:off x="909337" y="5144684"/>
            <a:ext cx="7291952" cy="840999"/>
          </a:xfrm>
          <a:prstGeom prst="rect">
            <a:avLst/>
          </a:prstGeom>
          <a:noFill/>
        </p:spPr>
        <p:txBody>
          <a:bodyPr wrap="square">
            <a:spAutoFit/>
          </a:bodyPr>
          <a:lstStyle/>
          <a:p>
            <a:pPr marL="342900" marR="0" indent="-342900">
              <a:lnSpc>
                <a:spcPct val="105000"/>
              </a:lnSpc>
              <a:spcBef>
                <a:spcPts val="0"/>
              </a:spcBef>
              <a:spcAft>
                <a:spcPts val="0"/>
              </a:spcAft>
              <a:buFontTx/>
              <a:buChar char="-"/>
            </a:pPr>
            <a:r>
              <a:rPr lang="vi-VN"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Nguồn nuôi mạch: 5VDC từ cổng USB hoặc nguồn ngoài </a:t>
            </a:r>
            <a:endParaRPr lang="vi-VN" sz="2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552678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3" ma:contentTypeDescription="Create a new document." ma:contentTypeScope="" ma:versionID="cb487d42d878db1b37d1b72a243697d5">
  <xsd:schema xmlns:xsd="http://www.w3.org/2001/XMLSchema" xmlns:xs="http://www.w3.org/2001/XMLSchema" xmlns:p="http://schemas.microsoft.com/office/2006/metadata/properties" xmlns:ns2="7d526a88-71b4-405d-86fd-9b9f081c900b" targetNamespace="http://schemas.microsoft.com/office/2006/metadata/properties" ma:root="true" ma:fieldsID="e67804e423612214235b3c743358917c" ns2:_="">
    <xsd:import namespace="7d526a88-71b4-405d-86fd-9b9f081c900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311A1B-7DD8-4B10-B691-9E98B1E7047C}">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http://schemas.microsoft.com/office/infopath/2007/PartnerControls"/>
    <ds:schemaRef ds:uri="7d526a88-71b4-405d-86fd-9b9f081c900b"/>
    <ds:schemaRef ds:uri="http://www.w3.org/XML/1998/namespace"/>
    <ds:schemaRef ds:uri="http://purl.org/dc/dcmitype/"/>
  </ds:schemaRefs>
</ds:datastoreItem>
</file>

<file path=customXml/itemProps2.xml><?xml version="1.0" encoding="utf-8"?>
<ds:datastoreItem xmlns:ds="http://schemas.openxmlformats.org/officeDocument/2006/customXml" ds:itemID="{56F84A69-0236-465D-B888-6159C8D8F746}">
  <ds:schemaRefs>
    <ds:schemaRef ds:uri="http://schemas.microsoft.com/sharepoint/v3/contenttype/forms"/>
  </ds:schemaRefs>
</ds:datastoreItem>
</file>

<file path=customXml/itemProps3.xml><?xml version="1.0" encoding="utf-8"?>
<ds:datastoreItem xmlns:ds="http://schemas.openxmlformats.org/officeDocument/2006/customXml" ds:itemID="{9665E1B8-27D5-4092-9B5E-349D591DC7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526a88-71b4-405d-86fd-9b9f081c9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1343</TotalTime>
  <Words>1156</Words>
  <Application>Microsoft Macintosh PowerPoint</Application>
  <PresentationFormat>On-screen Show (4:3)</PresentationFormat>
  <Paragraphs>143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vt:lpstr>
      <vt:lpstr>Lato</vt:lpstr>
      <vt:lpstr>Office Theme</vt:lpstr>
      <vt:lpstr>PowerPoint Presentation</vt:lpstr>
      <vt:lpstr>PowerPoint Presentation</vt:lpstr>
      <vt:lpstr>Phân công nhiệm vụ.</vt:lpstr>
      <vt:lpstr>1. Tổng quan đề tài </vt:lpstr>
      <vt:lpstr>NỘI DUNG</vt:lpstr>
      <vt:lpstr>1. Tổng quan đề tài </vt:lpstr>
      <vt:lpstr>1. Tổng quan đề tài </vt:lpstr>
      <vt:lpstr>1. Tổng quan đề tài </vt:lpstr>
      <vt:lpstr>2. Các linh kiện trong hệ thống </vt:lpstr>
      <vt:lpstr>2. Các linh kiện trong hệ thống </vt:lpstr>
      <vt:lpstr>2. Các linh kiện trong hệ thống </vt:lpstr>
      <vt:lpstr>2. Các linh kiện trong hệ thống </vt:lpstr>
      <vt:lpstr>2. Các linh kiện trong hệ thống </vt:lpstr>
      <vt:lpstr>2. Các linh kiện hệ thống </vt:lpstr>
      <vt:lpstr>3. Mô hình đếm và phân loại sản phẩm  </vt:lpstr>
      <vt:lpstr>3. Mô hình đếm và phân loại sản phẩm  </vt:lpstr>
      <vt:lpstr>3. Mô hình đếm và phân loại sản phẩm  </vt:lpstr>
      <vt:lpstr>4. Kết quả</vt:lpstr>
      <vt:lpstr>4. Kết quả</vt:lpstr>
      <vt:lpstr>5. kết luận </vt:lpstr>
      <vt:lpstr>5. kết luận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Ngo Xuan Phong 20200461</cp:lastModifiedBy>
  <cp:revision>39</cp:revision>
  <dcterms:created xsi:type="dcterms:W3CDTF">2021-05-28T04:32:29Z</dcterms:created>
  <dcterms:modified xsi:type="dcterms:W3CDTF">2023-07-31T02:35:53Z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0x0101006B9301CC6265AF4F8BA1325538829AC8</vt:lpwstr>
  </property>
  <property fmtid="{D5CDD505-2E9C-101B-9397-08002B2CF9AE}" pid="3" name="MediaServiceImageTags">
    <vt:lpwstr/>
  </property>
</Properties>
</file>