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6"/>
    <p:restoredTop sz="94648"/>
  </p:normalViewPr>
  <p:slideViewPr>
    <p:cSldViewPr snapToGrid="0" snapToObjects="1">
      <p:cViewPr varScale="1">
        <p:scale>
          <a:sx n="161" d="100"/>
          <a:sy n="161" d="100"/>
        </p:scale>
        <p:origin x="24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Sears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US Politics (Very Liberal)</c:v>
                </c:pt>
                <c:pt idx="1">
                  <c:v>US Politics (Liberal)</c:v>
                </c:pt>
                <c:pt idx="2">
                  <c:v>US Politics (Moderate)</c:v>
                </c:pt>
                <c:pt idx="3">
                  <c:v>US Politics (Conservative)</c:v>
                </c:pt>
                <c:pt idx="4">
                  <c:v>US Politics (Very Conservative)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270000.0</c:v>
                </c:pt>
                <c:pt idx="1">
                  <c:v>480000.0</c:v>
                </c:pt>
                <c:pt idx="2">
                  <c:v>740000.0</c:v>
                </c:pt>
                <c:pt idx="3">
                  <c:v>560000.0</c:v>
                </c:pt>
                <c:pt idx="4">
                  <c:v>300000.0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7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rgbClr val="00B050"/>
            </a:solidFill>
            <a:ln w="15875">
              <a:solidFill>
                <a:schemeClr val="tx1"/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Very Conservative</c:v>
                </c:pt>
                <c:pt idx="1">
                  <c:v>Conservative</c:v>
                </c:pt>
                <c:pt idx="2">
                  <c:v>Moderate</c:v>
                </c:pt>
                <c:pt idx="3">
                  <c:v>Liberal</c:v>
                </c:pt>
                <c:pt idx="4">
                  <c:v>Very Liberal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300000.0</c:v>
                </c:pt>
                <c:pt idx="1">
                  <c:v>560000.0</c:v>
                </c:pt>
                <c:pt idx="2">
                  <c:v>740000.0</c:v>
                </c:pt>
                <c:pt idx="3">
                  <c:v>480000.0</c:v>
                </c:pt>
                <c:pt idx="4">
                  <c:v>270000.0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-2079722848"/>
        <c:axId val="-2079478560"/>
      </c:barChart>
      <c:catAx>
        <c:axId val="-207972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-2079478560"/>
        <c:crosses val="autoZero"/>
        <c:auto val="1"/>
        <c:lblAlgn val="ctr"/>
        <c:lblOffset val="100"/>
        <c:noMultiLvlLbl val="0"/>
      </c:catAx>
      <c:valAx>
        <c:axId val="-207947856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-2079722848"/>
        <c:crosses val="autoZero"/>
        <c:crossBetween val="between"/>
        <c:majorUnit val="10000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Sears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Bernie Sanders</c:v>
                </c:pt>
                <c:pt idx="1">
                  <c:v>Hillary Clinton</c:v>
                </c:pt>
                <c:pt idx="2">
                  <c:v>Donald Trump</c:v>
                </c:pt>
                <c:pt idx="3">
                  <c:v>Ted Cruz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230000.0</c:v>
                </c:pt>
                <c:pt idx="1">
                  <c:v>77000.0</c:v>
                </c:pt>
                <c:pt idx="2">
                  <c:v>180000.0</c:v>
                </c:pt>
                <c:pt idx="3">
                  <c:v>84000.0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1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Sears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#,##0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Bernie Sanders</c:v>
                </c:pt>
                <c:pt idx="1">
                  <c:v>Hillary Clinton</c:v>
                </c:pt>
                <c:pt idx="2">
                  <c:v>Donald Trump</c:v>
                </c:pt>
                <c:pt idx="3">
                  <c:v>Ted Cruz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230000.0</c:v>
                </c:pt>
                <c:pt idx="1">
                  <c:v>77000.0</c:v>
                </c:pt>
                <c:pt idx="2">
                  <c:v>180000.0</c:v>
                </c:pt>
                <c:pt idx="3">
                  <c:v>84000.0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78951264"/>
        <c:axId val="2117263264"/>
      </c:barChart>
      <c:catAx>
        <c:axId val="-2078951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2117263264"/>
        <c:crosses val="autoZero"/>
        <c:auto val="1"/>
        <c:lblAlgn val="ctr"/>
        <c:lblOffset val="100"/>
        <c:noMultiLvlLbl val="0"/>
      </c:catAx>
      <c:valAx>
        <c:axId val="211726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-207895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Sears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Likely To Engage in Politics (Liberal)</c:v>
                </c:pt>
                <c:pt idx="1">
                  <c:v>Donate to liberal political causes</c:v>
                </c:pt>
                <c:pt idx="2">
                  <c:v>Donate to conservative political causes</c:v>
                </c:pt>
                <c:pt idx="3">
                  <c:v>Likely To Engage in Politics (Conservative)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77000.0</c:v>
                </c:pt>
                <c:pt idx="1">
                  <c:v>47000.0</c:v>
                </c:pt>
                <c:pt idx="2">
                  <c:v>56000.0</c:v>
                </c:pt>
                <c:pt idx="3">
                  <c:v>130000.0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1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Sears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#,##0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Likely To Engage in Politics (Liberal)</c:v>
                </c:pt>
                <c:pt idx="1">
                  <c:v>Donate to liberal political causes</c:v>
                </c:pt>
                <c:pt idx="2">
                  <c:v>Donate to conservative political causes</c:v>
                </c:pt>
                <c:pt idx="3">
                  <c:v>Likely To Engage in Politics (Conservative)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77000.0</c:v>
                </c:pt>
                <c:pt idx="1">
                  <c:v>47000.0</c:v>
                </c:pt>
                <c:pt idx="2">
                  <c:v>56000.0</c:v>
                </c:pt>
                <c:pt idx="3">
                  <c:v>130000.0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0068192"/>
        <c:axId val="2088066656"/>
      </c:barChart>
      <c:catAx>
        <c:axId val="-2080068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2088066656"/>
        <c:crosses val="autoZero"/>
        <c:auto val="1"/>
        <c:lblAlgn val="ctr"/>
        <c:lblOffset val="100"/>
        <c:noMultiLvlLbl val="0"/>
      </c:catAx>
      <c:valAx>
        <c:axId val="208806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-208006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6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9C5-A617-EF48-B385-F1B9369E703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B5E-3358-FA4A-82DA-EF544CE9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3B0BE9C5-A617-EF48-B385-F1B9369E7032}" type="datetimeFigureOut">
              <a:rPr lang="en-US" smtClean="0"/>
              <a:pPr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3E149B5E-3358-FA4A-82DA-EF544CE9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Stats on The Honest Company Ideological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Honest Company Ideological Distribution: United States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871706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898742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59019" y="6476214"/>
            <a:ext cx="1715678" cy="3817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Right of center: 860,000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75509" y="6476214"/>
            <a:ext cx="1715678" cy="3817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Left of center: 750,000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Honest Company Preference for Main Presidential Candidates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Proportional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726172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50055153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9304256" y="6476214"/>
            <a:ext cx="1715678" cy="3817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GOP Candidates: 264,000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48116" y="6476214"/>
            <a:ext cx="1715678" cy="3817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Dem Candidates: 307,000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9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Honest Company Audience: Activism Indicators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Proportional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7119881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7332129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9304256" y="6476214"/>
            <a:ext cx="1715678" cy="3817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Conservative Activists: 186,000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48116" y="6476214"/>
            <a:ext cx="1715678" cy="3817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Progressive Activists: 124,000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Helvetica</vt:lpstr>
      <vt:lpstr>Arial</vt:lpstr>
      <vt:lpstr>Office Theme</vt:lpstr>
      <vt:lpstr>Quick Stats on The Honest Company Ideological Distribution</vt:lpstr>
      <vt:lpstr>Honest Company Ideological Distribution: United States</vt:lpstr>
      <vt:lpstr>Honest Company Preference for Main Presidential Candidates</vt:lpstr>
      <vt:lpstr>Honest Company Audience: Activism Indicators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 Cyranka</dc:creator>
  <cp:lastModifiedBy>Harro Cyranka</cp:lastModifiedBy>
  <cp:revision>4</cp:revision>
  <dcterms:created xsi:type="dcterms:W3CDTF">2016-07-22T15:25:01Z</dcterms:created>
  <dcterms:modified xsi:type="dcterms:W3CDTF">2016-07-22T16:01:29Z</dcterms:modified>
</cp:coreProperties>
</file>