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3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4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5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6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76" r:id="rId5"/>
    <p:sldId id="265" r:id="rId6"/>
    <p:sldId id="258" r:id="rId7"/>
    <p:sldId id="260" r:id="rId8"/>
    <p:sldId id="274" r:id="rId9"/>
    <p:sldId id="266" r:id="rId10"/>
    <p:sldId id="262" r:id="rId11"/>
    <p:sldId id="259" r:id="rId12"/>
    <p:sldId id="272" r:id="rId13"/>
    <p:sldId id="273" r:id="rId14"/>
    <p:sldId id="263" r:id="rId15"/>
    <p:sldId id="268" r:id="rId16"/>
    <p:sldId id="269" r:id="rId17"/>
    <p:sldId id="275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pos="7320" userDrawn="1">
          <p15:clr>
            <a:srgbClr val="A4A3A4"/>
          </p15:clr>
        </p15:guide>
        <p15:guide id="4" pos="4992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06"/>
    <p:restoredTop sz="94619"/>
  </p:normalViewPr>
  <p:slideViewPr>
    <p:cSldViewPr snapToGrid="0" snapToObjects="1">
      <p:cViewPr varScale="1">
        <p:scale>
          <a:sx n="117" d="100"/>
          <a:sy n="117" d="100"/>
        </p:scale>
        <p:origin x="192" y="1600"/>
      </p:cViewPr>
      <p:guideLst>
        <p:guide pos="360"/>
        <p:guide pos="2664"/>
        <p:guide pos="7320"/>
        <p:guide pos="49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package" Target="../embeddings/Microsoft_Excel_Worksheet25.xlsx"/></Relationships>
</file>

<file path=ppt/charts/_rels/chart26.xml.rels><?xml version="1.0" encoding="UTF-8" standalone="yes"?>
<Relationships xmlns="http://schemas.openxmlformats.org/package/2006/relationships"><Relationship Id="rId1" Type="http://schemas.microsoft.com/office/2011/relationships/chartStyle" Target="style26.xml"/><Relationship Id="rId2" Type="http://schemas.microsoft.com/office/2011/relationships/chartColorStyle" Target="colors26.xml"/><Relationship Id="rId3" Type="http://schemas.openxmlformats.org/officeDocument/2006/relationships/package" Target="../embeddings/Microsoft_Excel_Worksheet26.xlsx"/></Relationships>
</file>

<file path=ppt/charts/_rels/chart27.xml.rels><?xml version="1.0" encoding="UTF-8" standalone="yes"?>
<Relationships xmlns="http://schemas.openxmlformats.org/package/2006/relationships"><Relationship Id="rId1" Type="http://schemas.microsoft.com/office/2011/relationships/chartStyle" Target="style27.xml"/><Relationship Id="rId2" Type="http://schemas.microsoft.com/office/2011/relationships/chartColorStyle" Target="colors27.xml"/><Relationship Id="rId3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1" Type="http://schemas.microsoft.com/office/2011/relationships/chartStyle" Target="style28.xml"/><Relationship Id="rId2" Type="http://schemas.microsoft.com/office/2011/relationships/chartColorStyle" Target="colors28.xml"/><Relationship Id="rId3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1" Type="http://schemas.microsoft.com/office/2011/relationships/chartStyle" Target="style29.xml"/><Relationship Id="rId2" Type="http://schemas.microsoft.com/office/2011/relationships/chartColorStyle" Target="colors29.xml"/><Relationship Id="rId3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30.xml.rels><?xml version="1.0" encoding="UTF-8" standalone="yes"?>
<Relationships xmlns="http://schemas.openxmlformats.org/package/2006/relationships"><Relationship Id="rId1" Type="http://schemas.microsoft.com/office/2011/relationships/chartStyle" Target="style30.xml"/><Relationship Id="rId2" Type="http://schemas.microsoft.com/office/2011/relationships/chartColorStyle" Target="colors30.xml"/><Relationship Id="rId3" Type="http://schemas.openxmlformats.org/officeDocument/2006/relationships/package" Target="../embeddings/Microsoft_Excel_Worksheet30.xlsx"/></Relationships>
</file>

<file path=ppt/charts/_rels/chart31.xml.rels><?xml version="1.0" encoding="UTF-8" standalone="yes"?>
<Relationships xmlns="http://schemas.openxmlformats.org/package/2006/relationships"><Relationship Id="rId1" Type="http://schemas.microsoft.com/office/2011/relationships/chartStyle" Target="style31.xml"/><Relationship Id="rId2" Type="http://schemas.microsoft.com/office/2011/relationships/chartColorStyle" Target="colors31.xml"/><Relationship Id="rId3" Type="http://schemas.openxmlformats.org/officeDocument/2006/relationships/package" Target="../embeddings/Microsoft_Excel_Worksheet31.xlsx"/></Relationships>
</file>

<file path=ppt/charts/_rels/chart32.xml.rels><?xml version="1.0" encoding="UTF-8" standalone="yes"?>
<Relationships xmlns="http://schemas.openxmlformats.org/package/2006/relationships"><Relationship Id="rId1" Type="http://schemas.microsoft.com/office/2011/relationships/chartStyle" Target="style32.xml"/><Relationship Id="rId2" Type="http://schemas.microsoft.com/office/2011/relationships/chartColorStyle" Target="colors32.xml"/><Relationship Id="rId3" Type="http://schemas.openxmlformats.org/officeDocument/2006/relationships/package" Target="../embeddings/Microsoft_Excel_Worksheet32.xlsx"/></Relationships>
</file>

<file path=ppt/charts/_rels/chart33.xml.rels><?xml version="1.0" encoding="UTF-8" standalone="yes"?>
<Relationships xmlns="http://schemas.openxmlformats.org/package/2006/relationships"><Relationship Id="rId1" Type="http://schemas.microsoft.com/office/2011/relationships/chartStyle" Target="style33.xml"/><Relationship Id="rId2" Type="http://schemas.microsoft.com/office/2011/relationships/chartColorStyle" Target="colors33.xml"/><Relationship Id="rId3" Type="http://schemas.openxmlformats.org/officeDocument/2006/relationships/package" Target="../embeddings/Microsoft_Excel_Worksheet33.xlsx"/></Relationships>
</file>

<file path=ppt/charts/_rels/chart34.xml.rels><?xml version="1.0" encoding="UTF-8" standalone="yes"?>
<Relationships xmlns="http://schemas.openxmlformats.org/package/2006/relationships"><Relationship Id="rId1" Type="http://schemas.microsoft.com/office/2011/relationships/chartStyle" Target="style34.xml"/><Relationship Id="rId2" Type="http://schemas.microsoft.com/office/2011/relationships/chartColorStyle" Target="colors34.xml"/><Relationship Id="rId3" Type="http://schemas.openxmlformats.org/officeDocument/2006/relationships/package" Target="../embeddings/Microsoft_Excel_Worksheet34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r>
              <a:rPr lang="en-US"/>
              <a:t>Bar Graph Title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prstDash val="solid"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Series 1</c:v>
                </c:pt>
                <c:pt idx="1">
                  <c:v>Series 2 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  <c:pt idx="6">
                  <c:v>Series 7</c:v>
                </c:pt>
                <c:pt idx="7">
                  <c:v>Series 8</c:v>
                </c:pt>
                <c:pt idx="8">
                  <c:v>Series 9 </c:v>
                </c:pt>
                <c:pt idx="9">
                  <c:v>Series 10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 formatCode="General">
                  <c:v>100.0</c:v>
                </c:pt>
                <c:pt idx="8" formatCode="General">
                  <c:v>100.0</c:v>
                </c:pt>
                <c:pt idx="9" formatCode="General">
                  <c:v>100.0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"/>
        <c:overlap val="-27"/>
        <c:axId val="1224895056"/>
        <c:axId val="1260907408"/>
      </c:barChart>
      <c:catAx>
        <c:axId val="122489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260907408"/>
        <c:crosses val="autoZero"/>
        <c:auto val="1"/>
        <c:lblAlgn val="ctr"/>
        <c:lblOffset val="100"/>
        <c:noMultiLvlLbl val="0"/>
      </c:catAx>
      <c:valAx>
        <c:axId val="126090740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22489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  <a:prstDash val="solid"/>
    </a:ln>
    <a:effectLst/>
  </c:spPr>
  <c:txPr>
    <a:bodyPr/>
    <a:lstStyle/>
    <a:p>
      <a:pPr>
        <a:defRPr sz="8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r>
              <a:rPr lang="en-US" dirty="0" smtClean="0"/>
              <a:t>Column Graph </a:t>
            </a:r>
            <a:r>
              <a:rPr lang="en-US" dirty="0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prstDash val="solid"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Series 1</c:v>
                </c:pt>
                <c:pt idx="1">
                  <c:v>Series 2 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  <c:pt idx="6">
                  <c:v>Series 7</c:v>
                </c:pt>
                <c:pt idx="7">
                  <c:v>Series 8</c:v>
                </c:pt>
                <c:pt idx="8">
                  <c:v>Series 9 </c:v>
                </c:pt>
                <c:pt idx="9">
                  <c:v>Series 10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 formatCode="General">
                  <c:v>80.0</c:v>
                </c:pt>
                <c:pt idx="8" formatCode="General">
                  <c:v>90.0</c:v>
                </c:pt>
                <c:pt idx="9" formatCode="General">
                  <c:v>100.0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"/>
        <c:axId val="1246964608"/>
        <c:axId val="1265534160"/>
      </c:barChart>
      <c:catAx>
        <c:axId val="124696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265534160"/>
        <c:crosses val="autoZero"/>
        <c:auto val="1"/>
        <c:lblAlgn val="ctr"/>
        <c:lblOffset val="100"/>
        <c:noMultiLvlLbl val="0"/>
      </c:catAx>
      <c:valAx>
        <c:axId val="1265534160"/>
        <c:scaling>
          <c:orientation val="minMax"/>
        </c:scaling>
        <c:delete val="0"/>
        <c:axPos val="b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24696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  <a:prstDash val="solid"/>
    </a:ln>
    <a:effectLst/>
  </c:spPr>
  <c:txPr>
    <a:bodyPr/>
    <a:lstStyle/>
    <a:p>
      <a:pPr>
        <a:defRPr sz="8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r>
              <a:rPr lang="en-US" dirty="0" smtClean="0"/>
              <a:t>Column Graph </a:t>
            </a:r>
            <a:r>
              <a:rPr lang="en-US" dirty="0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  <a:prstDash val="solid"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Series 1</c:v>
                </c:pt>
                <c:pt idx="1">
                  <c:v>Series 2 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  <c:pt idx="6">
                  <c:v>Series 7</c:v>
                </c:pt>
                <c:pt idx="7">
                  <c:v>Series 8</c:v>
                </c:pt>
                <c:pt idx="8">
                  <c:v>Series 9 </c:v>
                </c:pt>
                <c:pt idx="9">
                  <c:v>Series 10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 formatCode="General">
                  <c:v>80.0</c:v>
                </c:pt>
                <c:pt idx="8" formatCode="General">
                  <c:v>90.0</c:v>
                </c:pt>
                <c:pt idx="9" formatCode="General">
                  <c:v>100.0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"/>
        <c:axId val="1197954816"/>
        <c:axId val="1247851616"/>
      </c:barChart>
      <c:catAx>
        <c:axId val="1197954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247851616"/>
        <c:crosses val="autoZero"/>
        <c:auto val="1"/>
        <c:lblAlgn val="ctr"/>
        <c:lblOffset val="100"/>
        <c:noMultiLvlLbl val="0"/>
      </c:catAx>
      <c:valAx>
        <c:axId val="1247851616"/>
        <c:scaling>
          <c:orientation val="minMax"/>
        </c:scaling>
        <c:delete val="0"/>
        <c:axPos val="b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19795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  <a:prstDash val="solid"/>
    </a:ln>
    <a:effectLst/>
  </c:spPr>
  <c:txPr>
    <a:bodyPr/>
    <a:lstStyle/>
    <a:p>
      <a:pPr>
        <a:defRPr sz="8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r>
              <a:rPr lang="en-US" dirty="0" smtClean="0"/>
              <a:t>Column Graph </a:t>
            </a:r>
            <a:r>
              <a:rPr lang="en-US" dirty="0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  <a:prstDash val="solid"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Series 1</c:v>
                </c:pt>
                <c:pt idx="1">
                  <c:v>Series 2 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  <c:pt idx="6">
                  <c:v>Series 7</c:v>
                </c:pt>
                <c:pt idx="7">
                  <c:v>Series 8</c:v>
                </c:pt>
                <c:pt idx="8">
                  <c:v>Series 9 </c:v>
                </c:pt>
                <c:pt idx="9">
                  <c:v>Series 10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 formatCode="General">
                  <c:v>80.0</c:v>
                </c:pt>
                <c:pt idx="8" formatCode="General">
                  <c:v>90.0</c:v>
                </c:pt>
                <c:pt idx="9" formatCode="General">
                  <c:v>100.0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"/>
        <c:axId val="1302935168"/>
        <c:axId val="1302541968"/>
      </c:barChart>
      <c:catAx>
        <c:axId val="1302935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302541968"/>
        <c:crosses val="autoZero"/>
        <c:auto val="1"/>
        <c:lblAlgn val="ctr"/>
        <c:lblOffset val="100"/>
        <c:noMultiLvlLbl val="0"/>
      </c:catAx>
      <c:valAx>
        <c:axId val="1302541968"/>
        <c:scaling>
          <c:orientation val="minMax"/>
        </c:scaling>
        <c:delete val="0"/>
        <c:axPos val="b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302935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  <a:prstDash val="solid"/>
    </a:ln>
    <a:effectLst/>
  </c:spPr>
  <c:txPr>
    <a:bodyPr/>
    <a:lstStyle/>
    <a:p>
      <a:pPr>
        <a:defRPr sz="8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r>
              <a:rPr lang="en-US" dirty="0" smtClean="0"/>
              <a:t>Column Graph </a:t>
            </a:r>
            <a:r>
              <a:rPr lang="en-US" dirty="0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  <a:prstDash val="solid"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Series 1</c:v>
                </c:pt>
                <c:pt idx="1">
                  <c:v>Series 2 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  <c:pt idx="6">
                  <c:v>Series 7</c:v>
                </c:pt>
                <c:pt idx="7">
                  <c:v>Series 8</c:v>
                </c:pt>
                <c:pt idx="8">
                  <c:v>Series 9 </c:v>
                </c:pt>
                <c:pt idx="9">
                  <c:v>Series 10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 formatCode="General">
                  <c:v>80.0</c:v>
                </c:pt>
                <c:pt idx="8" formatCode="General">
                  <c:v>90.0</c:v>
                </c:pt>
                <c:pt idx="9" formatCode="General">
                  <c:v>100.0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"/>
        <c:axId val="1300754880"/>
        <c:axId val="1303064992"/>
      </c:barChart>
      <c:catAx>
        <c:axId val="130075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303064992"/>
        <c:crosses val="autoZero"/>
        <c:auto val="1"/>
        <c:lblAlgn val="ctr"/>
        <c:lblOffset val="100"/>
        <c:noMultiLvlLbl val="0"/>
      </c:catAx>
      <c:valAx>
        <c:axId val="1303064992"/>
        <c:scaling>
          <c:orientation val="minMax"/>
        </c:scaling>
        <c:delete val="0"/>
        <c:axPos val="b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30075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  <a:prstDash val="solid"/>
    </a:ln>
    <a:effectLst/>
  </c:spPr>
  <c:txPr>
    <a:bodyPr/>
    <a:lstStyle/>
    <a:p>
      <a:pPr>
        <a:defRPr sz="8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r>
              <a:rPr lang="en-US" dirty="0" smtClean="0"/>
              <a:t>Column Graph </a:t>
            </a:r>
            <a:r>
              <a:rPr lang="en-US" dirty="0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Variable 3</c:v>
                </c:pt>
              </c:strCache>
            </c:strRef>
          </c:tx>
          <c:spPr>
            <a:solidFill>
              <a:schemeClr val="accent1"/>
            </a:solidFill>
            <a:ln w="9525">
              <a:solidFill>
                <a:schemeClr val="tx1"/>
              </a:solidFill>
              <a:prstDash val="solid"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Series 1</c:v>
                </c:pt>
                <c:pt idx="1">
                  <c:v>Series 2 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  <c:pt idx="6">
                  <c:v>Series 7</c:v>
                </c:pt>
                <c:pt idx="7">
                  <c:v>Series 8</c:v>
                </c:pt>
                <c:pt idx="8">
                  <c:v>Series 9 </c:v>
                </c:pt>
                <c:pt idx="9">
                  <c:v>Series 10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 formatCode="General">
                  <c:v>4.0</c:v>
                </c:pt>
                <c:pt idx="1">
                  <c:v>14.0</c:v>
                </c:pt>
                <c:pt idx="2" formatCode="General">
                  <c:v>24.0</c:v>
                </c:pt>
                <c:pt idx="3" formatCode="General">
                  <c:v>34.0</c:v>
                </c:pt>
                <c:pt idx="4" formatCode="General">
                  <c:v>44.0</c:v>
                </c:pt>
                <c:pt idx="5" formatCode="General">
                  <c:v>54.0</c:v>
                </c:pt>
                <c:pt idx="6">
                  <c:v>64.0</c:v>
                </c:pt>
                <c:pt idx="7" formatCode="General">
                  <c:v>74.0</c:v>
                </c:pt>
                <c:pt idx="8" formatCode="General">
                  <c:v>84.0</c:v>
                </c:pt>
                <c:pt idx="9" formatCode="General">
                  <c:v>94.0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Variable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Series 1</c:v>
                </c:pt>
                <c:pt idx="1">
                  <c:v>Series 2 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  <c:pt idx="6">
                  <c:v>Series 7</c:v>
                </c:pt>
                <c:pt idx="7">
                  <c:v>Series 8</c:v>
                </c:pt>
                <c:pt idx="8">
                  <c:v>Series 9 </c:v>
                </c:pt>
                <c:pt idx="9">
                  <c:v>Series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5.0</c:v>
                </c:pt>
                <c:pt idx="1">
                  <c:v>15.0</c:v>
                </c:pt>
                <c:pt idx="2">
                  <c:v>25.0</c:v>
                </c:pt>
                <c:pt idx="3">
                  <c:v>35.0</c:v>
                </c:pt>
                <c:pt idx="4">
                  <c:v>45.0</c:v>
                </c:pt>
                <c:pt idx="5">
                  <c:v>55.0</c:v>
                </c:pt>
                <c:pt idx="6">
                  <c:v>65.0</c:v>
                </c:pt>
                <c:pt idx="7">
                  <c:v>75.0</c:v>
                </c:pt>
                <c:pt idx="8">
                  <c:v>85.0</c:v>
                </c:pt>
                <c:pt idx="9">
                  <c:v>95.0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Variable 1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Series 1</c:v>
                </c:pt>
                <c:pt idx="1">
                  <c:v>Series 2 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  <c:pt idx="6">
                  <c:v>Series 7</c:v>
                </c:pt>
                <c:pt idx="7">
                  <c:v>Series 8</c:v>
                </c:pt>
                <c:pt idx="8">
                  <c:v>Series 9 </c:v>
                </c:pt>
                <c:pt idx="9">
                  <c:v>Series 10</c:v>
                </c:pt>
              </c:strCache>
            </c:strRef>
          </c:cat>
          <c:val>
            <c:numRef>
              <c:f>Sheet1!$D$2:$D$11</c:f>
              <c:numCache>
                <c:formatCode>#,##0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 formatCode="General">
                  <c:v>80.0</c:v>
                </c:pt>
                <c:pt idx="8" formatCode="General">
                  <c:v>90.0</c:v>
                </c:pt>
                <c:pt idx="9" formatCode="General">
                  <c:v>100.0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9"/>
        <c:axId val="1265185344"/>
        <c:axId val="1265098352"/>
      </c:barChart>
      <c:catAx>
        <c:axId val="1265185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265098352"/>
        <c:crosses val="autoZero"/>
        <c:auto val="1"/>
        <c:lblAlgn val="ctr"/>
        <c:lblOffset val="100"/>
        <c:noMultiLvlLbl val="0"/>
      </c:catAx>
      <c:valAx>
        <c:axId val="1265098352"/>
        <c:scaling>
          <c:orientation val="minMax"/>
        </c:scaling>
        <c:delete val="0"/>
        <c:axPos val="b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26518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  <a:prstDash val="solid"/>
    </a:ln>
    <a:effectLst/>
  </c:spPr>
  <c:txPr>
    <a:bodyPr/>
    <a:lstStyle/>
    <a:p>
      <a:pPr>
        <a:defRPr sz="8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0.00%" sourceLinked="0"/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Series 1</c:v>
                </c:pt>
                <c:pt idx="1">
                  <c:v>Series 2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500.0</c:v>
                </c:pt>
                <c:pt idx="1">
                  <c:v>500.0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0.00%" sourceLinked="0"/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500.0</c:v>
                </c:pt>
                <c:pt idx="1">
                  <c:v>500.0</c:v>
                </c:pt>
                <c:pt idx="2">
                  <c:v>500.0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4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0.00%" sourceLinked="0"/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500.0</c:v>
                </c:pt>
                <c:pt idx="1">
                  <c:v>500.0</c:v>
                </c:pt>
                <c:pt idx="2">
                  <c:v>500.0</c:v>
                </c:pt>
                <c:pt idx="3">
                  <c:v>500.0</c:v>
                </c:pt>
                <c:pt idx="4">
                  <c:v>500.0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0.00%" sourceLinked="0"/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500.0</c:v>
                </c:pt>
                <c:pt idx="1">
                  <c:v>500.0</c:v>
                </c:pt>
                <c:pt idx="2">
                  <c:v>500.0</c:v>
                </c:pt>
                <c:pt idx="3">
                  <c:v>500.0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>
                <a:contourClr>
                  <a:schemeClr val="tx1"/>
                </a:contourClr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>
                <a:contourClr>
                  <a:schemeClr val="tx1"/>
                </a:contourClr>
              </a:sp3d>
            </c:spPr>
          </c:dPt>
          <c:dLbls>
            <c:numFmt formatCode="0.00%" sourceLinked="0"/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Series 1</c:v>
                </c:pt>
                <c:pt idx="1">
                  <c:v>Series 2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500.0</c:v>
                </c:pt>
                <c:pt idx="1">
                  <c:v>500.0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r>
              <a:rPr lang="en-US"/>
              <a:t>Bar Graph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prstDash val="solid"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Series 1</c:v>
                </c:pt>
                <c:pt idx="1">
                  <c:v>Series 2 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  <c:pt idx="6">
                  <c:v>Series 7</c:v>
                </c:pt>
                <c:pt idx="7">
                  <c:v>Series 8</c:v>
                </c:pt>
                <c:pt idx="8">
                  <c:v>Series 9 </c:v>
                </c:pt>
                <c:pt idx="9">
                  <c:v>Series 10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 formatCode="General">
                  <c:v>100.0</c:v>
                </c:pt>
                <c:pt idx="8" formatCode="General">
                  <c:v>100.0</c:v>
                </c:pt>
                <c:pt idx="9" formatCode="General">
                  <c:v>100.0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"/>
        <c:overlap val="-27"/>
        <c:axId val="1241655936"/>
        <c:axId val="1225766544"/>
      </c:barChart>
      <c:catAx>
        <c:axId val="124165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225766544"/>
        <c:crosses val="autoZero"/>
        <c:auto val="1"/>
        <c:lblAlgn val="ctr"/>
        <c:lblOffset val="100"/>
        <c:noMultiLvlLbl val="0"/>
      </c:catAx>
      <c:valAx>
        <c:axId val="1225766544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241655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  <a:prstDash val="solid"/>
    </a:ln>
    <a:effectLst/>
  </c:spPr>
  <c:txPr>
    <a:bodyPr/>
    <a:lstStyle/>
    <a:p>
      <a:pPr>
        <a:defRPr sz="8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24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>
                <a:contourClr>
                  <a:schemeClr val="tx1"/>
                </a:contourClr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>
                <a:contourClr>
                  <a:schemeClr val="tx1"/>
                </a:contourClr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>
                <a:contourClr>
                  <a:schemeClr val="tx1"/>
                </a:contourClr>
              </a:sp3d>
            </c:spPr>
          </c:dPt>
          <c:dLbls>
            <c:numFmt formatCode="0.00%" sourceLinked="0"/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500.0</c:v>
                </c:pt>
                <c:pt idx="1">
                  <c:v>500.0</c:v>
                </c:pt>
                <c:pt idx="2">
                  <c:v>500.0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36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>
                <a:contourClr>
                  <a:schemeClr val="tx1"/>
                </a:contourClr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>
                <a:contourClr>
                  <a:schemeClr val="tx1"/>
                </a:contourClr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>
                <a:contourClr>
                  <a:schemeClr val="tx1"/>
                </a:contourClr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>
                <a:contourClr>
                  <a:schemeClr val="tx1"/>
                </a:contourClr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>
                <a:contourClr>
                  <a:schemeClr val="tx1"/>
                </a:contourClr>
              </a:sp3d>
            </c:spPr>
          </c:dPt>
          <c:dLbls>
            <c:numFmt formatCode="0.00%" sourceLinked="0"/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500.0</c:v>
                </c:pt>
                <c:pt idx="1">
                  <c:v>500.0</c:v>
                </c:pt>
                <c:pt idx="2">
                  <c:v>500.0</c:v>
                </c:pt>
                <c:pt idx="3">
                  <c:v>500.0</c:v>
                </c:pt>
                <c:pt idx="4">
                  <c:v>500.0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27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>
                <a:contourClr>
                  <a:schemeClr val="tx1"/>
                </a:contourClr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>
                <a:contourClr>
                  <a:schemeClr val="tx1"/>
                </a:contourClr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>
                <a:contourClr>
                  <a:schemeClr val="tx1"/>
                </a:contourClr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>
                <a:contourClr>
                  <a:schemeClr val="tx1"/>
                </a:contourClr>
              </a:sp3d>
            </c:spPr>
          </c:dPt>
          <c:dLbls>
            <c:numFmt formatCode="0.00%" sourceLinked="0"/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500.0</c:v>
                </c:pt>
                <c:pt idx="1">
                  <c:v>500.0</c:v>
                </c:pt>
                <c:pt idx="2">
                  <c:v>500.0</c:v>
                </c:pt>
                <c:pt idx="3">
                  <c:v>500.0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r>
              <a:rPr lang="en-US" b="1" dirty="0"/>
              <a:t>Number of Twitter </a:t>
            </a:r>
            <a:r>
              <a:rPr lang="en-US" b="1" dirty="0" smtClean="0"/>
              <a:t>Followers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 w="15875">
              <a:solidFill>
                <a:schemeClr val="tx1"/>
              </a:solidFill>
              <a:prstDash val="solid"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0-500</c:v>
                </c:pt>
                <c:pt idx="1">
                  <c:v>501-1000</c:v>
                </c:pt>
                <c:pt idx="2">
                  <c:v>1001-2500</c:v>
                </c:pt>
                <c:pt idx="3">
                  <c:v>2501-5000</c:v>
                </c:pt>
                <c:pt idx="4">
                  <c:v>5001-10000</c:v>
                </c:pt>
                <c:pt idx="5">
                  <c:v>10001-20000</c:v>
                </c:pt>
                <c:pt idx="6">
                  <c:v>More than 20000</c:v>
                </c:pt>
              </c:strCache>
            </c:strRef>
          </c:cat>
          <c:val>
            <c:numRef>
              <c:f>Sheet1!$B$2:$B$8</c:f>
              <c:numCache>
                <c:formatCode>#,##0</c:formatCode>
                <c:ptCount val="7"/>
                <c:pt idx="0">
                  <c:v>100.0</c:v>
                </c:pt>
                <c:pt idx="1">
                  <c:v>90.0</c:v>
                </c:pt>
                <c:pt idx="2">
                  <c:v>80.0</c:v>
                </c:pt>
                <c:pt idx="3">
                  <c:v>70.0</c:v>
                </c:pt>
                <c:pt idx="4">
                  <c:v>60.0</c:v>
                </c:pt>
                <c:pt idx="5">
                  <c:v>50.0</c:v>
                </c:pt>
                <c:pt idx="6">
                  <c:v>40.0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"/>
        <c:overlap val="-27"/>
        <c:axId val="1307850928"/>
        <c:axId val="1307855632"/>
      </c:barChart>
      <c:catAx>
        <c:axId val="130785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307855632"/>
        <c:crosses val="autoZero"/>
        <c:auto val="1"/>
        <c:lblAlgn val="ctr"/>
        <c:lblOffset val="100"/>
        <c:noMultiLvlLbl val="0"/>
      </c:catAx>
      <c:valAx>
        <c:axId val="130785563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30785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  <a:prstDash val="solid"/>
    </a:ln>
    <a:effectLst/>
  </c:spPr>
  <c:txPr>
    <a:bodyPr/>
    <a:lstStyle/>
    <a:p>
      <a:pPr>
        <a:defRPr sz="9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r>
              <a:rPr lang="en-US"/>
              <a:t>Number of Twitter Followers: Influence Level Proportions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 w="12700">
              <a:noFill/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0.00%" sourceLinked="0"/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Ordinary User</c:v>
                </c:pt>
                <c:pt idx="1">
                  <c:v>Micro Influencer</c:v>
                </c:pt>
                <c:pt idx="2">
                  <c:v>Influencer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50.0</c:v>
                </c:pt>
                <c:pt idx="1">
                  <c:v>50.0</c:v>
                </c:pt>
                <c:pt idx="2">
                  <c:v>50.0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r>
              <a:rPr lang="en-US" dirty="0" smtClean="0"/>
              <a:t>Gender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 w="12700">
              <a:noFill/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0.00%" sourceLinked="0"/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300.0</c:v>
                </c:pt>
                <c:pt idx="1">
                  <c:v>300.0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r>
              <a:rPr lang="en-US" dirty="0"/>
              <a:t>Engagement </a:t>
            </a:r>
            <a:r>
              <a:rPr lang="en-US" dirty="0" smtClean="0"/>
              <a:t>Level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 w="12700">
              <a:noFill/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0.00%" sourceLinked="0"/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Low User</c:v>
                </c:pt>
                <c:pt idx="1">
                  <c:v>Heavy User</c:v>
                </c:pt>
                <c:pt idx="2">
                  <c:v>Medium User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300.0</c:v>
                </c:pt>
                <c:pt idx="1">
                  <c:v>300.0</c:v>
                </c:pt>
                <c:pt idx="2">
                  <c:v>300.0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0.00%" sourceLinked="0"/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Very Liberal</c:v>
                </c:pt>
                <c:pt idx="1">
                  <c:v>Liberal</c:v>
                </c:pt>
                <c:pt idx="2">
                  <c:v>Moderate</c:v>
                </c:pt>
                <c:pt idx="3">
                  <c:v>Conservative</c:v>
                </c:pt>
                <c:pt idx="4">
                  <c:v>Very Conservative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200.0</c:v>
                </c:pt>
                <c:pt idx="1">
                  <c:v>200.0</c:v>
                </c:pt>
                <c:pt idx="2">
                  <c:v>200.0</c:v>
                </c:pt>
                <c:pt idx="3">
                  <c:v>200.0</c:v>
                </c:pt>
                <c:pt idx="4">
                  <c:v>200.0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00B050"/>
            </a:solidFill>
            <a:ln w="15875">
              <a:solidFill>
                <a:schemeClr val="tx1"/>
              </a:solidFill>
              <a:prstDash val="solid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Very Liberal</c:v>
                </c:pt>
                <c:pt idx="1">
                  <c:v>Liberal</c:v>
                </c:pt>
                <c:pt idx="2">
                  <c:v>Moderate</c:v>
                </c:pt>
                <c:pt idx="3">
                  <c:v>Conservative</c:v>
                </c:pt>
                <c:pt idx="4">
                  <c:v>Very Conservative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200.0</c:v>
                </c:pt>
                <c:pt idx="1">
                  <c:v>200.0</c:v>
                </c:pt>
                <c:pt idx="2">
                  <c:v>200.0</c:v>
                </c:pt>
                <c:pt idx="3">
                  <c:v>200.0</c:v>
                </c:pt>
                <c:pt idx="4">
                  <c:v>200.0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"/>
        <c:overlap val="-27"/>
        <c:axId val="1317231360"/>
        <c:axId val="1317236208"/>
      </c:barChart>
      <c:catAx>
        <c:axId val="131723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317236208"/>
        <c:crosses val="autoZero"/>
        <c:auto val="1"/>
        <c:lblAlgn val="ctr"/>
        <c:lblOffset val="100"/>
        <c:noMultiLvlLbl val="0"/>
      </c:catAx>
      <c:valAx>
        <c:axId val="1317236208"/>
        <c:scaling>
          <c:orientation val="minMax"/>
          <c:max val="250.0"/>
          <c:min val="0.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317231360"/>
        <c:crosses val="autoZero"/>
        <c:crossBetween val="between"/>
        <c:majorUnit val="5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  <a:prstDash val="solid"/>
    </a:ln>
    <a:effectLst/>
  </c:spPr>
  <c:txPr>
    <a:bodyPr/>
    <a:lstStyle/>
    <a:p>
      <a:pPr>
        <a:defRPr sz="7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explosion val="1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0.00%" sourceLinked="0"/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White</c:v>
                </c:pt>
                <c:pt idx="1">
                  <c:v>Hispanic</c:v>
                </c:pt>
                <c:pt idx="2">
                  <c:v>African-American</c:v>
                </c:pt>
                <c:pt idx="3">
                  <c:v>Asian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200.0</c:v>
                </c:pt>
                <c:pt idx="1">
                  <c:v>200.0</c:v>
                </c:pt>
                <c:pt idx="2">
                  <c:v>200.0</c:v>
                </c:pt>
                <c:pt idx="3">
                  <c:v>200.0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r>
              <a:rPr lang="en-US"/>
              <a:t>Bar Graph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prstDash val="solid"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Series 1</c:v>
                </c:pt>
                <c:pt idx="1">
                  <c:v>Series 2 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  <c:pt idx="6">
                  <c:v>Series 7</c:v>
                </c:pt>
                <c:pt idx="7">
                  <c:v>Series 8</c:v>
                </c:pt>
                <c:pt idx="8">
                  <c:v>Series 9 </c:v>
                </c:pt>
                <c:pt idx="9">
                  <c:v>Series 10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 formatCode="General">
                  <c:v>100.0</c:v>
                </c:pt>
                <c:pt idx="8" formatCode="General">
                  <c:v>100.0</c:v>
                </c:pt>
                <c:pt idx="9" formatCode="General">
                  <c:v>100.0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"/>
        <c:overlap val="-27"/>
        <c:axId val="1289186656"/>
        <c:axId val="1288940480"/>
      </c:barChart>
      <c:catAx>
        <c:axId val="128918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288940480"/>
        <c:crosses val="autoZero"/>
        <c:auto val="1"/>
        <c:lblAlgn val="ctr"/>
        <c:lblOffset val="100"/>
        <c:noMultiLvlLbl val="0"/>
      </c:catAx>
      <c:valAx>
        <c:axId val="1288940480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28918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  <a:prstDash val="solid"/>
    </a:ln>
    <a:effectLst/>
  </c:spPr>
  <c:txPr>
    <a:bodyPr/>
    <a:lstStyle/>
    <a:p>
      <a:pPr>
        <a:defRPr sz="8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15875">
              <a:solidFill>
                <a:schemeClr val="tx1"/>
              </a:solidFill>
              <a:prstDash val="solid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White</c:v>
                </c:pt>
                <c:pt idx="1">
                  <c:v>Hispanic</c:v>
                </c:pt>
                <c:pt idx="2">
                  <c:v>Af. American</c:v>
                </c:pt>
                <c:pt idx="3">
                  <c:v>Asian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200.0</c:v>
                </c:pt>
                <c:pt idx="1">
                  <c:v>200.0</c:v>
                </c:pt>
                <c:pt idx="2">
                  <c:v>200.0</c:v>
                </c:pt>
                <c:pt idx="3">
                  <c:v>200.0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"/>
        <c:overlap val="-27"/>
        <c:axId val="1308243328"/>
        <c:axId val="1308248128"/>
      </c:barChart>
      <c:catAx>
        <c:axId val="130824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308248128"/>
        <c:crosses val="autoZero"/>
        <c:auto val="1"/>
        <c:lblAlgn val="ctr"/>
        <c:lblOffset val="100"/>
        <c:noMultiLvlLbl val="0"/>
      </c:catAx>
      <c:valAx>
        <c:axId val="1308248128"/>
        <c:scaling>
          <c:orientation val="minMax"/>
          <c:max val="200.0"/>
          <c:min val="0.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308243328"/>
        <c:crosses val="autoZero"/>
        <c:crossBetween val="between"/>
        <c:majorUnit val="5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  <a:prstDash val="solid"/>
    </a:ln>
    <a:effectLst/>
  </c:spPr>
  <c:txPr>
    <a:bodyPr/>
    <a:lstStyle/>
    <a:p>
      <a:pPr>
        <a:defRPr sz="7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explosion val="1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0.00%" sourceLinked="0"/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Under 30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Over 60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200.0</c:v>
                </c:pt>
                <c:pt idx="1">
                  <c:v>200.0</c:v>
                </c:pt>
                <c:pt idx="2">
                  <c:v>200.0</c:v>
                </c:pt>
                <c:pt idx="3">
                  <c:v>200.0</c:v>
                </c:pt>
                <c:pt idx="4">
                  <c:v>200.0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002060"/>
            </a:solidFill>
            <a:ln w="15875">
              <a:solidFill>
                <a:schemeClr val="tx1"/>
              </a:solidFill>
              <a:prstDash val="solid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2060"/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02060"/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002060"/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002060"/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Under 30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Over 60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200.0</c:v>
                </c:pt>
                <c:pt idx="1">
                  <c:v>200.0</c:v>
                </c:pt>
                <c:pt idx="2">
                  <c:v>200.0</c:v>
                </c:pt>
                <c:pt idx="3">
                  <c:v>200.0</c:v>
                </c:pt>
                <c:pt idx="4">
                  <c:v>200.0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"/>
        <c:overlap val="-27"/>
        <c:axId val="1308375824"/>
        <c:axId val="1308380672"/>
      </c:barChart>
      <c:catAx>
        <c:axId val="130837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308380672"/>
        <c:crosses val="autoZero"/>
        <c:auto val="1"/>
        <c:lblAlgn val="ctr"/>
        <c:lblOffset val="100"/>
        <c:noMultiLvlLbl val="0"/>
      </c:catAx>
      <c:valAx>
        <c:axId val="1308380672"/>
        <c:scaling>
          <c:orientation val="minMax"/>
          <c:max val="200.0"/>
          <c:min val="0.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308375824"/>
        <c:crosses val="autoZero"/>
        <c:crossBetween val="between"/>
        <c:majorUnit val="5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  <a:prstDash val="solid"/>
    </a:ln>
    <a:effectLst/>
  </c:spPr>
  <c:txPr>
    <a:bodyPr/>
    <a:lstStyle/>
    <a:p>
      <a:pPr>
        <a:defRPr sz="7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explosion val="1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0.00%" sourceLinked="0"/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Under 50K</c:v>
                </c:pt>
                <c:pt idx="1">
                  <c:v>50K-75K</c:v>
                </c:pt>
                <c:pt idx="2">
                  <c:v>75K - 100K</c:v>
                </c:pt>
                <c:pt idx="3">
                  <c:v>100K - 150K</c:v>
                </c:pt>
                <c:pt idx="4">
                  <c:v>Over 150K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200.0</c:v>
                </c:pt>
                <c:pt idx="1">
                  <c:v>200.0</c:v>
                </c:pt>
                <c:pt idx="2">
                  <c:v>200.0</c:v>
                </c:pt>
                <c:pt idx="3">
                  <c:v>200.0</c:v>
                </c:pt>
                <c:pt idx="4">
                  <c:v>200.0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002060"/>
            </a:solidFill>
            <a:ln w="15875">
              <a:solidFill>
                <a:schemeClr val="tx1"/>
              </a:solidFill>
              <a:prstDash val="solid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2060"/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02060"/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002060"/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002060"/>
              </a:solidFill>
              <a:ln w="15875">
                <a:solidFill>
                  <a:schemeClr val="tx1"/>
                </a:solidFill>
                <a:prstDash val="solid"/>
              </a:ln>
              <a:effectLst/>
            </c:spPr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Under 50K</c:v>
                </c:pt>
                <c:pt idx="1">
                  <c:v>50K-75K</c:v>
                </c:pt>
                <c:pt idx="2">
                  <c:v>75K-100K</c:v>
                </c:pt>
                <c:pt idx="3">
                  <c:v>100K-150K</c:v>
                </c:pt>
                <c:pt idx="4">
                  <c:v>Over 150K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200.0</c:v>
                </c:pt>
                <c:pt idx="1">
                  <c:v>200.0</c:v>
                </c:pt>
                <c:pt idx="2">
                  <c:v>200.0</c:v>
                </c:pt>
                <c:pt idx="3">
                  <c:v>200.0</c:v>
                </c:pt>
                <c:pt idx="4">
                  <c:v>200.0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"/>
        <c:overlap val="-27"/>
        <c:axId val="1317257840"/>
        <c:axId val="1317240768"/>
      </c:barChart>
      <c:catAx>
        <c:axId val="131725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317240768"/>
        <c:crosses val="autoZero"/>
        <c:auto val="1"/>
        <c:lblAlgn val="ctr"/>
        <c:lblOffset val="100"/>
        <c:noMultiLvlLbl val="0"/>
      </c:catAx>
      <c:valAx>
        <c:axId val="1317240768"/>
        <c:scaling>
          <c:orientation val="minMax"/>
          <c:max val="200.0"/>
          <c:min val="0.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317257840"/>
        <c:crosses val="autoZero"/>
        <c:crossBetween val="between"/>
        <c:majorUnit val="5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  <a:prstDash val="solid"/>
    </a:ln>
    <a:effectLst/>
  </c:spPr>
  <c:txPr>
    <a:bodyPr/>
    <a:lstStyle/>
    <a:p>
      <a:pPr>
        <a:defRPr sz="7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r>
              <a:rPr lang="en-US"/>
              <a:t>Bar Graph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prstDash val="solid"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Series 1</c:v>
                </c:pt>
                <c:pt idx="1">
                  <c:v>Series 2 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  <c:pt idx="6">
                  <c:v>Series 7</c:v>
                </c:pt>
                <c:pt idx="7">
                  <c:v>Series 8</c:v>
                </c:pt>
                <c:pt idx="8">
                  <c:v>Series 9 </c:v>
                </c:pt>
                <c:pt idx="9">
                  <c:v>Series 10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 formatCode="General">
                  <c:v>100.0</c:v>
                </c:pt>
                <c:pt idx="8" formatCode="General">
                  <c:v>100.0</c:v>
                </c:pt>
                <c:pt idx="9" formatCode="General">
                  <c:v>100.0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"/>
        <c:overlap val="-27"/>
        <c:axId val="1286404736"/>
        <c:axId val="1290777280"/>
      </c:barChart>
      <c:catAx>
        <c:axId val="128640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290777280"/>
        <c:crosses val="autoZero"/>
        <c:auto val="1"/>
        <c:lblAlgn val="ctr"/>
        <c:lblOffset val="100"/>
        <c:noMultiLvlLbl val="0"/>
      </c:catAx>
      <c:valAx>
        <c:axId val="1290777280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28640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  <a:prstDash val="solid"/>
    </a:ln>
    <a:effectLst/>
  </c:spPr>
  <c:txPr>
    <a:bodyPr/>
    <a:lstStyle/>
    <a:p>
      <a:pPr>
        <a:defRPr sz="8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r>
              <a:rPr lang="en-US"/>
              <a:t>Bar Graph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prstDash val="solid"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Series 1</c:v>
                </c:pt>
                <c:pt idx="1">
                  <c:v>Series 2 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  <c:pt idx="6">
                  <c:v>Series 7</c:v>
                </c:pt>
                <c:pt idx="7">
                  <c:v>Series 8</c:v>
                </c:pt>
                <c:pt idx="8">
                  <c:v>Series 9 </c:v>
                </c:pt>
                <c:pt idx="9">
                  <c:v>Series 10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 formatCode="General">
                  <c:v>100.0</c:v>
                </c:pt>
                <c:pt idx="8" formatCode="General">
                  <c:v>100.0</c:v>
                </c:pt>
                <c:pt idx="9" formatCode="General">
                  <c:v>100.0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"/>
        <c:overlap val="-27"/>
        <c:axId val="1289963392"/>
        <c:axId val="1265716608"/>
      </c:barChart>
      <c:catAx>
        <c:axId val="128996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265716608"/>
        <c:crosses val="autoZero"/>
        <c:auto val="1"/>
        <c:lblAlgn val="ctr"/>
        <c:lblOffset val="100"/>
        <c:noMultiLvlLbl val="0"/>
      </c:catAx>
      <c:valAx>
        <c:axId val="126571660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28996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  <a:prstDash val="solid"/>
    </a:ln>
    <a:effectLst/>
  </c:spPr>
  <c:txPr>
    <a:bodyPr/>
    <a:lstStyle/>
    <a:p>
      <a:pPr>
        <a:defRPr sz="8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r>
              <a:rPr lang="en-US"/>
              <a:t>Bar Graph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prstDash val="solid"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Series 1</c:v>
                </c:pt>
                <c:pt idx="1">
                  <c:v>Series 2 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  <c:pt idx="6">
                  <c:v>Series 7</c:v>
                </c:pt>
                <c:pt idx="7">
                  <c:v>Series 8</c:v>
                </c:pt>
                <c:pt idx="8">
                  <c:v>Series 9 </c:v>
                </c:pt>
                <c:pt idx="9">
                  <c:v>Series 10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 formatCode="General">
                  <c:v>100.0</c:v>
                </c:pt>
                <c:pt idx="8" formatCode="General">
                  <c:v>100.0</c:v>
                </c:pt>
                <c:pt idx="9" formatCode="General">
                  <c:v>100.0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"/>
        <c:overlap val="-27"/>
        <c:axId val="1287376432"/>
        <c:axId val="1269836480"/>
      </c:barChart>
      <c:catAx>
        <c:axId val="128737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269836480"/>
        <c:crosses val="autoZero"/>
        <c:auto val="1"/>
        <c:lblAlgn val="ctr"/>
        <c:lblOffset val="100"/>
        <c:noMultiLvlLbl val="0"/>
      </c:catAx>
      <c:valAx>
        <c:axId val="1269836480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28737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  <a:prstDash val="solid"/>
    </a:ln>
    <a:effectLst/>
  </c:spPr>
  <c:txPr>
    <a:bodyPr/>
    <a:lstStyle/>
    <a:p>
      <a:pPr>
        <a:defRPr sz="8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r>
              <a:rPr lang="en-US"/>
              <a:t>Bar Graph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Variable 1</c:v>
                </c:pt>
              </c:strCache>
            </c:strRef>
          </c:tx>
          <c:spPr>
            <a:solidFill>
              <a:schemeClr val="accent1"/>
            </a:solidFill>
            <a:ln w="9525">
              <a:solidFill>
                <a:schemeClr val="tx1"/>
              </a:solidFill>
              <a:prstDash val="solid"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Series 1</c:v>
                </c:pt>
                <c:pt idx="1">
                  <c:v>Series 2 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  <c:pt idx="6">
                  <c:v>Series 7</c:v>
                </c:pt>
                <c:pt idx="7">
                  <c:v>Series 8</c:v>
                </c:pt>
                <c:pt idx="8">
                  <c:v>Series 9 </c:v>
                </c:pt>
                <c:pt idx="9">
                  <c:v>Series 10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 formatCode="General">
                  <c:v>100.0</c:v>
                </c:pt>
                <c:pt idx="8" formatCode="General">
                  <c:v>100.0</c:v>
                </c:pt>
                <c:pt idx="9" formatCode="General">
                  <c:v>100.0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Variable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Series 1</c:v>
                </c:pt>
                <c:pt idx="1">
                  <c:v>Series 2 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  <c:pt idx="6">
                  <c:v>Series 7</c:v>
                </c:pt>
                <c:pt idx="7">
                  <c:v>Series 8</c:v>
                </c:pt>
                <c:pt idx="8">
                  <c:v>Series 9 </c:v>
                </c:pt>
                <c:pt idx="9">
                  <c:v>Series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90.0</c:v>
                </c:pt>
                <c:pt idx="1">
                  <c:v>90.0</c:v>
                </c:pt>
                <c:pt idx="2">
                  <c:v>90.0</c:v>
                </c:pt>
                <c:pt idx="3">
                  <c:v>90.0</c:v>
                </c:pt>
                <c:pt idx="4">
                  <c:v>90.0</c:v>
                </c:pt>
                <c:pt idx="5">
                  <c:v>90.0</c:v>
                </c:pt>
                <c:pt idx="6">
                  <c:v>90.0</c:v>
                </c:pt>
                <c:pt idx="7">
                  <c:v>90.0</c:v>
                </c:pt>
                <c:pt idx="8">
                  <c:v>90.0</c:v>
                </c:pt>
                <c:pt idx="9">
                  <c:v>90.0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Variable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Series 1</c:v>
                </c:pt>
                <c:pt idx="1">
                  <c:v>Series 2 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  <c:pt idx="6">
                  <c:v>Series 7</c:v>
                </c:pt>
                <c:pt idx="7">
                  <c:v>Series 8</c:v>
                </c:pt>
                <c:pt idx="8">
                  <c:v>Series 9 </c:v>
                </c:pt>
                <c:pt idx="9">
                  <c:v>Series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80.0</c:v>
                </c:pt>
                <c:pt idx="1">
                  <c:v>80.0</c:v>
                </c:pt>
                <c:pt idx="2">
                  <c:v>80.0</c:v>
                </c:pt>
                <c:pt idx="3">
                  <c:v>80.0</c:v>
                </c:pt>
                <c:pt idx="4">
                  <c:v>80.0</c:v>
                </c:pt>
                <c:pt idx="5">
                  <c:v>80.0</c:v>
                </c:pt>
                <c:pt idx="6">
                  <c:v>80.0</c:v>
                </c:pt>
                <c:pt idx="7">
                  <c:v>80.0</c:v>
                </c:pt>
                <c:pt idx="8">
                  <c:v>80.0</c:v>
                </c:pt>
                <c:pt idx="9">
                  <c:v>80.0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7"/>
        <c:overlap val="-27"/>
        <c:axId val="1221808416"/>
        <c:axId val="1148501968"/>
      </c:barChart>
      <c:catAx>
        <c:axId val="122180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148501968"/>
        <c:crosses val="autoZero"/>
        <c:auto val="1"/>
        <c:lblAlgn val="ctr"/>
        <c:lblOffset val="100"/>
        <c:noMultiLvlLbl val="0"/>
      </c:catAx>
      <c:valAx>
        <c:axId val="114850196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22180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  <a:prstDash val="solid"/>
    </a:ln>
    <a:effectLst/>
  </c:spPr>
  <c:txPr>
    <a:bodyPr/>
    <a:lstStyle/>
    <a:p>
      <a:pPr>
        <a:defRPr sz="8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r>
              <a:rPr lang="en-US" dirty="0" smtClean="0"/>
              <a:t>Column Graph </a:t>
            </a:r>
            <a:r>
              <a:rPr lang="en-US" dirty="0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prstDash val="solid"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Series 1</c:v>
                </c:pt>
                <c:pt idx="1">
                  <c:v>Series 2 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  <c:pt idx="6">
                  <c:v>Series 7</c:v>
                </c:pt>
                <c:pt idx="7">
                  <c:v>Series 8</c:v>
                </c:pt>
                <c:pt idx="8">
                  <c:v>Series 9 </c:v>
                </c:pt>
                <c:pt idx="9">
                  <c:v>Series 10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 formatCode="General">
                  <c:v>80.0</c:v>
                </c:pt>
                <c:pt idx="8" formatCode="General">
                  <c:v>90.0</c:v>
                </c:pt>
                <c:pt idx="9" formatCode="General">
                  <c:v>100.0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"/>
        <c:axId val="1289123824"/>
        <c:axId val="1289128464"/>
      </c:barChart>
      <c:catAx>
        <c:axId val="1289123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289128464"/>
        <c:crosses val="autoZero"/>
        <c:auto val="1"/>
        <c:lblAlgn val="ctr"/>
        <c:lblOffset val="100"/>
        <c:noMultiLvlLbl val="0"/>
      </c:catAx>
      <c:valAx>
        <c:axId val="1289128464"/>
        <c:scaling>
          <c:orientation val="minMax"/>
        </c:scaling>
        <c:delete val="0"/>
        <c:axPos val="b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289123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  <a:prstDash val="solid"/>
    </a:ln>
    <a:effectLst/>
  </c:spPr>
  <c:txPr>
    <a:bodyPr/>
    <a:lstStyle/>
    <a:p>
      <a:pPr>
        <a:defRPr sz="8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r>
              <a:rPr lang="en-US" dirty="0" smtClean="0"/>
              <a:t>Column Graph </a:t>
            </a:r>
            <a:r>
              <a:rPr lang="en-US" dirty="0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prstDash val="solid"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Series 1</c:v>
                </c:pt>
                <c:pt idx="1">
                  <c:v>Series 2 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  <c:pt idx="6">
                  <c:v>Series 7</c:v>
                </c:pt>
                <c:pt idx="7">
                  <c:v>Series 8</c:v>
                </c:pt>
                <c:pt idx="8">
                  <c:v>Series 9 </c:v>
                </c:pt>
                <c:pt idx="9">
                  <c:v>Series 10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 formatCode="General">
                  <c:v>80.0</c:v>
                </c:pt>
                <c:pt idx="8" formatCode="General">
                  <c:v>90.0</c:v>
                </c:pt>
                <c:pt idx="9" formatCode="General">
                  <c:v>100.0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"/>
        <c:axId val="1288138768"/>
        <c:axId val="1288143408"/>
      </c:barChart>
      <c:catAx>
        <c:axId val="1288138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288143408"/>
        <c:crosses val="autoZero"/>
        <c:auto val="1"/>
        <c:lblAlgn val="ctr"/>
        <c:lblOffset val="100"/>
        <c:noMultiLvlLbl val="0"/>
      </c:catAx>
      <c:valAx>
        <c:axId val="1288143408"/>
        <c:scaling>
          <c:orientation val="minMax"/>
        </c:scaling>
        <c:delete val="0"/>
        <c:axPos val="b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US"/>
          </a:p>
        </c:txPr>
        <c:crossAx val="128813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  <a:prstDash val="solid"/>
    </a:ln>
    <a:effectLst/>
  </c:spPr>
  <c:txPr>
    <a:bodyPr/>
    <a:lstStyle/>
    <a:p>
      <a:pPr>
        <a:defRPr sz="800">
          <a:latin typeface="Helvetica" charset="0"/>
          <a:ea typeface="Helvetica" charset="0"/>
          <a:cs typeface="Helvetica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2A642-F957-BC41-B1D2-FFE8EA30271D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C5B8-43AF-5C47-8836-813EF59F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63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16A56-D864-6947-BCD4-256C0FDE9D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13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CC5B8-43AF-5C47-8836-813EF59FDB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3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CC5B8-43AF-5C47-8836-813EF59FDB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2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CC5B8-43AF-5C47-8836-813EF59FDB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54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CC5B8-43AF-5C47-8836-813EF59FDB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7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CC5B8-43AF-5C47-8836-813EF59FDB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6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39B1-A04D-B242-ADD1-F69A81D5AFD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A7A6-A1D9-D642-BD99-0A54DE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39B1-A04D-B242-ADD1-F69A81D5AFD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A7A6-A1D9-D642-BD99-0A54DE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0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39B1-A04D-B242-ADD1-F69A81D5AFD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A7A6-A1D9-D642-BD99-0A54DE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39B1-A04D-B242-ADD1-F69A81D5AFD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A7A6-A1D9-D642-BD99-0A54DE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3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39B1-A04D-B242-ADD1-F69A81D5AFD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A7A6-A1D9-D642-BD99-0A54DE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39B1-A04D-B242-ADD1-F69A81D5AFD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A7A6-A1D9-D642-BD99-0A54DE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2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39B1-A04D-B242-ADD1-F69A81D5AFD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A7A6-A1D9-D642-BD99-0A54DE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39B1-A04D-B242-ADD1-F69A81D5AFD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A7A6-A1D9-D642-BD99-0A54DE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39B1-A04D-B242-ADD1-F69A81D5AFD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A7A6-A1D9-D642-BD99-0A54DE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39B1-A04D-B242-ADD1-F69A81D5AFD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A7A6-A1D9-D642-BD99-0A54DE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2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39B1-A04D-B242-ADD1-F69A81D5AFD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A7A6-A1D9-D642-BD99-0A54DE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7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C99139B1-A04D-B242-ADD1-F69A81D5AFD9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58ADA7A6-A1D9-D642-BD99-0A54DE3F5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5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4" Type="http://schemas.openxmlformats.org/officeDocument/2006/relationships/chart" Target="../charts/chart16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4" Type="http://schemas.openxmlformats.org/officeDocument/2006/relationships/chart" Target="../charts/chart18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4" Type="http://schemas.openxmlformats.org/officeDocument/2006/relationships/chart" Target="../charts/chart20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4" Type="http://schemas.openxmlformats.org/officeDocument/2006/relationships/chart" Target="../charts/chart22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3.xml"/><Relationship Id="rId3" Type="http://schemas.openxmlformats.org/officeDocument/2006/relationships/chart" Target="../charts/char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25.xml"/><Relationship Id="rId3" Type="http://schemas.openxmlformats.org/officeDocument/2006/relationships/chart" Target="../charts/char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4" Type="http://schemas.openxmlformats.org/officeDocument/2006/relationships/chart" Target="../charts/chart28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29.xml"/><Relationship Id="rId3" Type="http://schemas.openxmlformats.org/officeDocument/2006/relationships/chart" Target="../charts/char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1.xml"/><Relationship Id="rId3" Type="http://schemas.openxmlformats.org/officeDocument/2006/relationships/chart" Target="../charts/char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3.xml"/><Relationship Id="rId3" Type="http://schemas.openxmlformats.org/officeDocument/2006/relationships/chart" Target="../charts/char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08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Graphs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Slices Pie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Slices Pie</a:t>
            </a:r>
            <a:endParaRPr lang="en-US" dirty="0"/>
          </a:p>
        </p:txBody>
      </p:sp>
      <p:graphicFrame>
        <p:nvGraphicFramePr>
          <p:cNvPr id="10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55881652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860443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759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Graphs - Continuing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Slices Pie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Slices Pie</a:t>
            </a:r>
            <a:endParaRPr lang="en-US" dirty="0"/>
          </a:p>
        </p:txBody>
      </p:sp>
      <p:graphicFrame>
        <p:nvGraphicFramePr>
          <p:cNvPr id="11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71683267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5819469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545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- Pie Graphs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Slices Pie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Slices Pie</a:t>
            </a:r>
            <a:endParaRPr lang="en-US" dirty="0"/>
          </a:p>
        </p:txBody>
      </p:sp>
      <p:graphicFrame>
        <p:nvGraphicFramePr>
          <p:cNvPr id="10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3923209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93330407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085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- Pie Graphs - Continuing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Slices Pie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Slices Pie</a:t>
            </a:r>
            <a:endParaRPr lang="en-US" dirty="0"/>
          </a:p>
        </p:txBody>
      </p:sp>
      <p:graphicFrame>
        <p:nvGraphicFramePr>
          <p:cNvPr id="11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63219941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0117776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876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Audience Slide</a:t>
            </a:r>
            <a:endParaRPr lang="en-US" dirty="0"/>
          </a:p>
        </p:txBody>
      </p:sp>
      <p:graphicFrame>
        <p:nvGraphicFramePr>
          <p:cNvPr id="9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8988917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0854506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85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Twitter: Engagement Level and Gender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Engagement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graphicFrame>
        <p:nvGraphicFramePr>
          <p:cNvPr id="9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83948078"/>
              </p:ext>
            </p:extLst>
          </p:nvPr>
        </p:nvGraphicFramePr>
        <p:xfrm>
          <a:off x="6172200" y="2513388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7545292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276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Facebook: Ideological Distribution (Suggested Categories)</a:t>
            </a:r>
            <a:endParaRPr lang="en-US" sz="25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Proportional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/>
              <a:t>Counts</a:t>
            </a:r>
            <a:endParaRPr lang="en-US" sz="2000" dirty="0"/>
          </a:p>
        </p:txBody>
      </p:sp>
      <p:graphicFrame>
        <p:nvGraphicFramePr>
          <p:cNvPr id="9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55878880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/>
          <p:cNvSpPr/>
          <p:nvPr/>
        </p:nvSpPr>
        <p:spPr>
          <a:xfrm>
            <a:off x="9467918" y="6382210"/>
            <a:ext cx="1715678" cy="38178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elvetica" charset="0"/>
                <a:ea typeface="Helvetica" charset="0"/>
                <a:cs typeface="Helvetica" charset="0"/>
              </a:rPr>
              <a:t>Right of Center: ##</a:t>
            </a:r>
            <a:endParaRPr 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3583" y="6382210"/>
            <a:ext cx="1715678" cy="38178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elvetica" charset="0"/>
                <a:ea typeface="Helvetica" charset="0"/>
                <a:cs typeface="Helvetica" charset="0"/>
              </a:rPr>
              <a:t>Left of center: ##</a:t>
            </a:r>
            <a:endParaRPr lang="en-US" sz="9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11" name="Content Placeholder 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7609408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591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Facebook: Ethnic Distribution (Suggested Categories)</a:t>
            </a:r>
            <a:endParaRPr lang="en-US" sz="2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Proportional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Counts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51429085"/>
              </p:ext>
            </p:extLst>
          </p:nvPr>
        </p:nvGraphicFramePr>
        <p:xfrm>
          <a:off x="839788" y="2496762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27125699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8107417" y="6346479"/>
            <a:ext cx="1312753" cy="2761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Helvetica" charset="0"/>
                <a:ea typeface="Helvetica" charset="0"/>
                <a:cs typeface="Helvetica" charset="0"/>
              </a:rPr>
              <a:t>Total Mapped:## </a:t>
            </a:r>
            <a:endParaRPr lang="en-US" sz="7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Facebook: Age Distribution (Suggested Categories)</a:t>
            </a:r>
            <a:endParaRPr lang="en-US" sz="2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Proportional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Counts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2940938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13990291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8107417" y="6346479"/>
            <a:ext cx="1312753" cy="27613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Helvetica" charset="0"/>
                <a:ea typeface="Helvetica" charset="0"/>
                <a:cs typeface="Helvetica" charset="0"/>
              </a:rPr>
              <a:t>Total Mapped:## </a:t>
            </a:r>
            <a:endParaRPr lang="en-US" sz="7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Facebook: Income Distribution (Suggested Categories)</a:t>
            </a:r>
            <a:endParaRPr lang="en-US" sz="2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Proportional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Counts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2756129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37495574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/>
          <p:cNvSpPr/>
          <p:nvPr/>
        </p:nvSpPr>
        <p:spPr>
          <a:xfrm>
            <a:off x="8107417" y="6346479"/>
            <a:ext cx="1312753" cy="2761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Helvetica" charset="0"/>
                <a:ea typeface="Helvetica" charset="0"/>
                <a:cs typeface="Helvetica" charset="0"/>
              </a:rPr>
              <a:t>Total Mapped:##</a:t>
            </a:r>
            <a:endParaRPr lang="en-US" sz="7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6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Graph 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1786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896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Bar Graph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6078"/>
              </p:ext>
            </p:extLst>
          </p:nvPr>
        </p:nvGraphicFramePr>
        <p:xfrm>
          <a:off x="838200" y="1825625"/>
          <a:ext cx="525502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96284"/>
              </p:ext>
            </p:extLst>
          </p:nvPr>
        </p:nvGraphicFramePr>
        <p:xfrm>
          <a:off x="6098771" y="1825625"/>
          <a:ext cx="525502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0082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Bar Graph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892723"/>
              </p:ext>
            </p:extLst>
          </p:nvPr>
        </p:nvGraphicFramePr>
        <p:xfrm>
          <a:off x="571501" y="1825625"/>
          <a:ext cx="3657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474499"/>
              </p:ext>
            </p:extLst>
          </p:nvPr>
        </p:nvGraphicFramePr>
        <p:xfrm>
          <a:off x="7924800" y="1825625"/>
          <a:ext cx="3695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882033"/>
              </p:ext>
            </p:extLst>
          </p:nvPr>
        </p:nvGraphicFramePr>
        <p:xfrm>
          <a:off x="4248150" y="1825625"/>
          <a:ext cx="3695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0360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Series Bar Graph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6490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24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Graph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2092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118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Column Graph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638555"/>
              </p:ext>
            </p:extLst>
          </p:nvPr>
        </p:nvGraphicFramePr>
        <p:xfrm>
          <a:off x="838200" y="1825625"/>
          <a:ext cx="525502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197616"/>
              </p:ext>
            </p:extLst>
          </p:nvPr>
        </p:nvGraphicFramePr>
        <p:xfrm>
          <a:off x="6098771" y="1825625"/>
          <a:ext cx="525502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974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Column Graph (Useful for Ajungo)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473158"/>
              </p:ext>
            </p:extLst>
          </p:nvPr>
        </p:nvGraphicFramePr>
        <p:xfrm>
          <a:off x="838201" y="1825625"/>
          <a:ext cx="33908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27737"/>
              </p:ext>
            </p:extLst>
          </p:nvPr>
        </p:nvGraphicFramePr>
        <p:xfrm>
          <a:off x="7924801" y="1825625"/>
          <a:ext cx="3695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497897"/>
              </p:ext>
            </p:extLst>
          </p:nvPr>
        </p:nvGraphicFramePr>
        <p:xfrm>
          <a:off x="4248150" y="1825625"/>
          <a:ext cx="3695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2784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Series Column Graph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3979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289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205</Words>
  <Application>Microsoft Macintosh PowerPoint</Application>
  <PresentationFormat>Widescreen</PresentationFormat>
  <Paragraphs>66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Helvetica</vt:lpstr>
      <vt:lpstr>Arial</vt:lpstr>
      <vt:lpstr>Office Theme</vt:lpstr>
      <vt:lpstr>Title Slide</vt:lpstr>
      <vt:lpstr>Bar Graph </vt:lpstr>
      <vt:lpstr>Double Bar Graph</vt:lpstr>
      <vt:lpstr>Triple Bar Graph</vt:lpstr>
      <vt:lpstr>Multiple Series Bar Graph</vt:lpstr>
      <vt:lpstr>Column Graph</vt:lpstr>
      <vt:lpstr>Double Column Graph</vt:lpstr>
      <vt:lpstr>Triple Column Graph (Useful for Ajungo)</vt:lpstr>
      <vt:lpstr>Multiple Series Column Graph</vt:lpstr>
      <vt:lpstr>Pie Graphs</vt:lpstr>
      <vt:lpstr>Pie Graphs - Continuing</vt:lpstr>
      <vt:lpstr>3D - Pie Graphs</vt:lpstr>
      <vt:lpstr>3D - Pie Graphs - Continuing</vt:lpstr>
      <vt:lpstr>Twitter Audience Slide</vt:lpstr>
      <vt:lpstr>Twitter: Engagement Level and Gender</vt:lpstr>
      <vt:lpstr>Facebook: Ideological Distribution (Suggested Categories)</vt:lpstr>
      <vt:lpstr>Facebook: Ethnic Distribution (Suggested Categories)</vt:lpstr>
      <vt:lpstr>Facebook: Age Distribution (Suggested Categories)</vt:lpstr>
      <vt:lpstr>Facebook: Income Distribution (Suggested Categories)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Harro Cyranka</dc:creator>
  <cp:lastModifiedBy>Harro Cyranka</cp:lastModifiedBy>
  <cp:revision>24</cp:revision>
  <dcterms:created xsi:type="dcterms:W3CDTF">2016-08-17T13:29:41Z</dcterms:created>
  <dcterms:modified xsi:type="dcterms:W3CDTF">2017-03-27T14:57:44Z</dcterms:modified>
</cp:coreProperties>
</file>