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/>
    <p:restoredTop sz="94708"/>
  </p:normalViewPr>
  <p:slideViewPr>
    <p:cSldViewPr snapToGrid="0" snapToObjects="1">
      <p:cViewPr varScale="1">
        <p:scale>
          <a:sx n="150" d="100"/>
          <a:sy n="150" d="100"/>
        </p:scale>
        <p:origin x="2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Under 30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Over 60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0.3008</c:v>
                </c:pt>
                <c:pt idx="1">
                  <c:v>0.3008</c:v>
                </c:pt>
                <c:pt idx="2">
                  <c:v>0.2005</c:v>
                </c:pt>
                <c:pt idx="3">
                  <c:v>0.1135</c:v>
                </c:pt>
                <c:pt idx="4">
                  <c:v>0.0844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Less than College</c:v>
                </c:pt>
                <c:pt idx="1">
                  <c:v>College</c:v>
                </c:pt>
                <c:pt idx="2">
                  <c:v>Advanced Degree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0.4465</c:v>
                </c:pt>
                <c:pt idx="1">
                  <c:v>0.506</c:v>
                </c:pt>
                <c:pt idx="2">
                  <c:v>0.0475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Ethnicity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White</c:v>
                </c:pt>
                <c:pt idx="1">
                  <c:v>African American (US)</c:v>
                </c:pt>
                <c:pt idx="2">
                  <c:v>Hispanic (US - All)</c:v>
                </c:pt>
                <c:pt idx="3">
                  <c:v>Asian American (US)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0.234270414993</c:v>
                </c:pt>
                <c:pt idx="1">
                  <c:v>0.314591700134</c:v>
                </c:pt>
                <c:pt idx="2">
                  <c:v>0.428380187416</c:v>
                </c:pt>
                <c:pt idx="3">
                  <c:v>0.0227576974565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Ideology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Very Liberal</c:v>
                </c:pt>
                <c:pt idx="1">
                  <c:v>Liberal</c:v>
                </c:pt>
                <c:pt idx="2">
                  <c:v>Moderate</c:v>
                </c:pt>
                <c:pt idx="3">
                  <c:v>Conservative</c:v>
                </c:pt>
                <c:pt idx="4">
                  <c:v>Very Conservative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0.3011</c:v>
                </c:pt>
                <c:pt idx="1">
                  <c:v>0.4301</c:v>
                </c:pt>
                <c:pt idx="2">
                  <c:v>0.1792</c:v>
                </c:pt>
                <c:pt idx="3">
                  <c:v>0.0581</c:v>
                </c:pt>
                <c:pt idx="4">
                  <c:v>0.0315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Under 50K</c:v>
                </c:pt>
                <c:pt idx="1">
                  <c:v>50K - 75K</c:v>
                </c:pt>
                <c:pt idx="2">
                  <c:v>75K - 100K</c:v>
                </c:pt>
                <c:pt idx="3">
                  <c:v>100K - 150K</c:v>
                </c:pt>
                <c:pt idx="4">
                  <c:v>Over 150K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0.3822</c:v>
                </c:pt>
                <c:pt idx="1">
                  <c:v>0.3099</c:v>
                </c:pt>
                <c:pt idx="2">
                  <c:v>0.1446</c:v>
                </c:pt>
                <c:pt idx="3">
                  <c:v>0.093</c:v>
                </c:pt>
                <c:pt idx="4">
                  <c:v>0.0702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0.3684</c:v>
                </c:pt>
                <c:pt idx="1">
                  <c:v>0.6316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Less than College</c:v>
                </c:pt>
                <c:pt idx="1">
                  <c:v>College</c:v>
                </c:pt>
                <c:pt idx="2">
                  <c:v>Advanced Degree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0.4546</c:v>
                </c:pt>
                <c:pt idx="1">
                  <c:v>0.5013</c:v>
                </c:pt>
                <c:pt idx="2">
                  <c:v>0.0441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Ethnicity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White</c:v>
                </c:pt>
                <c:pt idx="1">
                  <c:v>African American (US)</c:v>
                </c:pt>
                <c:pt idx="2">
                  <c:v>Hispanic (US - All)</c:v>
                </c:pt>
                <c:pt idx="3">
                  <c:v>Asian American (US)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0.210843373494</c:v>
                </c:pt>
                <c:pt idx="1">
                  <c:v>0.321285140562</c:v>
                </c:pt>
                <c:pt idx="2">
                  <c:v>0.446787148594</c:v>
                </c:pt>
                <c:pt idx="3">
                  <c:v>0.0210843373494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Ideology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Very Liberal</c:v>
                </c:pt>
                <c:pt idx="1">
                  <c:v>Liberal</c:v>
                </c:pt>
                <c:pt idx="2">
                  <c:v>Moderate</c:v>
                </c:pt>
                <c:pt idx="3">
                  <c:v>Conservative</c:v>
                </c:pt>
                <c:pt idx="4">
                  <c:v>Very Conservative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0.2851</c:v>
                </c:pt>
                <c:pt idx="1">
                  <c:v>0.4224</c:v>
                </c:pt>
                <c:pt idx="2">
                  <c:v>0.1901</c:v>
                </c:pt>
                <c:pt idx="3">
                  <c:v>0.0686</c:v>
                </c:pt>
                <c:pt idx="4">
                  <c:v>0.0338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Under 30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Over 60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0.3505</c:v>
                </c:pt>
                <c:pt idx="1">
                  <c:v>0.3219</c:v>
                </c:pt>
                <c:pt idx="2">
                  <c:v>0.186</c:v>
                </c:pt>
                <c:pt idx="3">
                  <c:v>0.0901</c:v>
                </c:pt>
                <c:pt idx="4">
                  <c:v>0.0515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Under 50K</c:v>
                </c:pt>
                <c:pt idx="1">
                  <c:v>50K - 75K</c:v>
                </c:pt>
                <c:pt idx="2">
                  <c:v>75K - 100K</c:v>
                </c:pt>
                <c:pt idx="3">
                  <c:v>100K - 150K</c:v>
                </c:pt>
                <c:pt idx="4">
                  <c:v>Over 150K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0.3566</c:v>
                </c:pt>
                <c:pt idx="1">
                  <c:v>0.3154</c:v>
                </c:pt>
                <c:pt idx="2">
                  <c:v>0.1509</c:v>
                </c:pt>
                <c:pt idx="3">
                  <c:v>0.0974</c:v>
                </c:pt>
                <c:pt idx="4">
                  <c:v>0.0798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0.3732</c:v>
                </c:pt>
                <c:pt idx="1">
                  <c:v>0.6268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647700" y="2514600"/>
            <a:ext cx="3848100" cy="36576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2" name="Chart Placeholder 10"/>
          <p:cNvSpPr>
            <a:spLocks noGrp="1"/>
          </p:cNvSpPr>
          <p:nvPr>
            <p:ph type="chart" sz="quarter" idx="14"/>
          </p:nvPr>
        </p:nvSpPr>
        <p:spPr>
          <a:xfrm>
            <a:off x="4626768" y="2505075"/>
            <a:ext cx="3888582" cy="36576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408" userDrawn="1">
          <p15:clr>
            <a:srgbClr val="FBAE40"/>
          </p15:clr>
        </p15:guide>
        <p15:guide id="2" pos="2832" userDrawn="1">
          <p15:clr>
            <a:srgbClr val="FBAE40"/>
          </p15:clr>
        </p15:guide>
        <p15:guide id="3" pos="5376" userDrawn="1">
          <p15:clr>
            <a:srgbClr val="FBAE40"/>
          </p15:clr>
        </p15:guide>
        <p15:guide id="4" orient="horz" pos="3888" userDrawn="1">
          <p15:clr>
            <a:srgbClr val="FBAE40"/>
          </p15:clr>
        </p15:guide>
        <p15:guide id="5" orient="horz" pos="1584" userDrawn="1">
          <p15:clr>
            <a:srgbClr val="FBAE40"/>
          </p15:clr>
        </p15:guide>
        <p15:guide id="6" orient="horz" pos="10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E20F4-F314-584F-854C-269311CFA55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1.xml"/><Relationship Id="rId3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Citibank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Citibank Facebook Audience: Geography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Bubble Map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Tree Map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/>
      </p:sp>
      <p:sp>
        <p:nvSpPr>
          <p:cNvPr id="6" name="Chart Placeholder 5"/>
          <p:cNvSpPr>
            <a:spLocks noGrp="1"/>
          </p:cNvSpPr>
          <p:nvPr>
            <p:ph type="chart" sz="quarter" idx="14"/>
          </p:nvPr>
        </p:nvSpPr>
        <p:spPr/>
      </p:sp>
      <p:sp>
        <p:nvSpPr>
          <p:cNvPr id="7" name="TextBox 6"/>
          <p:cNvSpPr txBox="1"/>
          <p:nvPr/>
        </p:nvSpPr>
        <p:spPr>
          <a:xfrm>
            <a:off x="3739896" y="6035040"/>
            <a:ext cx="276148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900" b="1"/>
            </a:pPr>
            <a:r>
              <a:t>Total US Facebook : 200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Citibank Facebook Audience: Age and Income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Income</a:t>
            </a:r>
          </a:p>
        </p:txBody>
      </p:sp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3"/>
          </p:nvPr>
        </p:nvGraphicFramePr>
        <p:xfrm>
          <a:off x="647700" y="2514600"/>
          <a:ext cx="38481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Placeholder 5"/>
          <p:cNvGraphicFramePr>
            <a:graphicFrameLocks noGrp="1"/>
          </p:cNvGraphicFramePr>
          <p:nvPr>
            <p:ph type="chart" sz="quarter" idx="14"/>
          </p:nvPr>
        </p:nvGraphicFramePr>
        <p:xfrm>
          <a:off x="4626768" y="2505075"/>
          <a:ext cx="3888582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39896" y="6035040"/>
            <a:ext cx="276148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900" b="1"/>
            </a:pPr>
            <a:r>
              <a:t>Total US Facebook : 200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Citibank Facebook Audience: Gender and Education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Gender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Education</a:t>
            </a:r>
          </a:p>
        </p:txBody>
      </p:sp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3"/>
          </p:nvPr>
        </p:nvGraphicFramePr>
        <p:xfrm>
          <a:off x="647700" y="2514600"/>
          <a:ext cx="38481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Placeholder 5"/>
          <p:cNvGraphicFramePr>
            <a:graphicFrameLocks noGrp="1"/>
          </p:cNvGraphicFramePr>
          <p:nvPr>
            <p:ph type="chart" sz="quarter" idx="14"/>
          </p:nvPr>
        </p:nvGraphicFramePr>
        <p:xfrm>
          <a:off x="4626768" y="2505075"/>
          <a:ext cx="3888582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39896" y="6035040"/>
            <a:ext cx="276148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900" b="1"/>
            </a:pPr>
            <a:r>
              <a:t>Total US Facebook : 200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Citibank Facebook Audience: Ethnicity and Ideology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Ethnicity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Ideology</a:t>
            </a:r>
          </a:p>
        </p:txBody>
      </p:sp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3"/>
          </p:nvPr>
        </p:nvGraphicFramePr>
        <p:xfrm>
          <a:off x="647700" y="2514600"/>
          <a:ext cx="38481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Placeholder 5"/>
          <p:cNvGraphicFramePr>
            <a:graphicFrameLocks noGrp="1"/>
          </p:cNvGraphicFramePr>
          <p:nvPr>
            <p:ph type="chart" sz="quarter" idx="14"/>
          </p:nvPr>
        </p:nvGraphicFramePr>
        <p:xfrm>
          <a:off x="4626768" y="2505075"/>
          <a:ext cx="3888582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39896" y="6035040"/>
            <a:ext cx="276148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900" b="1"/>
            </a:pPr>
            <a:r>
              <a:t>Total US Facebook : 200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9896" y="6035040"/>
            <a:ext cx="276148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900" b="1"/>
            </a:pPr>
            <a:r>
              <a:t>Total US Facebook : 200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Citibank Instagram Audience: Geography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Bubble Map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Tree Map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/>
      </p:sp>
      <p:sp>
        <p:nvSpPr>
          <p:cNvPr id="6" name="Chart Placeholder 5"/>
          <p:cNvSpPr>
            <a:spLocks noGrp="1"/>
          </p:cNvSpPr>
          <p:nvPr>
            <p:ph type="chart" sz="quarter" idx="14"/>
          </p:nvPr>
        </p:nvSpPr>
        <p:spPr/>
      </p:sp>
      <p:sp>
        <p:nvSpPr>
          <p:cNvPr id="7" name="TextBox 6"/>
          <p:cNvSpPr txBox="1"/>
          <p:nvPr/>
        </p:nvSpPr>
        <p:spPr>
          <a:xfrm>
            <a:off x="3739896" y="6035040"/>
            <a:ext cx="276148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900" b="1"/>
            </a:pPr>
            <a:r>
              <a:t>Total US Instagram : 100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Citibank Instagram Audience: Age and Income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Income</a:t>
            </a:r>
          </a:p>
        </p:txBody>
      </p:sp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3"/>
          </p:nvPr>
        </p:nvGraphicFramePr>
        <p:xfrm>
          <a:off x="647700" y="2514600"/>
          <a:ext cx="38481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Placeholder 5"/>
          <p:cNvGraphicFramePr>
            <a:graphicFrameLocks noGrp="1"/>
          </p:cNvGraphicFramePr>
          <p:nvPr>
            <p:ph type="chart" sz="quarter" idx="14"/>
          </p:nvPr>
        </p:nvGraphicFramePr>
        <p:xfrm>
          <a:off x="4626768" y="2505075"/>
          <a:ext cx="3888582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39896" y="6035040"/>
            <a:ext cx="276148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900" b="1"/>
            </a:pPr>
            <a:r>
              <a:t>Total US Instagram : 100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Citibank Instagram Audience: Gender and Education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Gender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Education</a:t>
            </a:r>
          </a:p>
        </p:txBody>
      </p:sp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3"/>
          </p:nvPr>
        </p:nvGraphicFramePr>
        <p:xfrm>
          <a:off x="647700" y="2514600"/>
          <a:ext cx="38481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Placeholder 5"/>
          <p:cNvGraphicFramePr>
            <a:graphicFrameLocks noGrp="1"/>
          </p:cNvGraphicFramePr>
          <p:nvPr>
            <p:ph type="chart" sz="quarter" idx="14"/>
          </p:nvPr>
        </p:nvGraphicFramePr>
        <p:xfrm>
          <a:off x="4626768" y="2505075"/>
          <a:ext cx="3888582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39896" y="6035040"/>
            <a:ext cx="276148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900" b="1"/>
            </a:pPr>
            <a:r>
              <a:t>Total US Instagram : 100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Citibank Instagram Audience: Ethnicity and Ideology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Ethnicity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Ideology</a:t>
            </a:r>
          </a:p>
        </p:txBody>
      </p:sp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3"/>
          </p:nvPr>
        </p:nvGraphicFramePr>
        <p:xfrm>
          <a:off x="647700" y="2514600"/>
          <a:ext cx="38481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Placeholder 5"/>
          <p:cNvGraphicFramePr>
            <a:graphicFrameLocks noGrp="1"/>
          </p:cNvGraphicFramePr>
          <p:nvPr>
            <p:ph type="chart" sz="quarter" idx="14"/>
          </p:nvPr>
        </p:nvGraphicFramePr>
        <p:xfrm>
          <a:off x="4626768" y="2505075"/>
          <a:ext cx="3888582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115</Words>
  <Application>Microsoft Macintosh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Citibank Title Slide</vt:lpstr>
      <vt:lpstr>Citibank Facebook Audience: Geography</vt:lpstr>
      <vt:lpstr>Citibank Facebook Audience: Age and Income</vt:lpstr>
      <vt:lpstr>Citibank Facebook Audience: Gender and Education</vt:lpstr>
      <vt:lpstr>Citibank Facebook Audience: Ethnicity and Ideology</vt:lpstr>
      <vt:lpstr>Citibank Instagram Audience: Geography</vt:lpstr>
      <vt:lpstr>Citibank Instagram Audience: Age and Income</vt:lpstr>
      <vt:lpstr>Citibank Instagram Audience: Gender and Education</vt:lpstr>
      <vt:lpstr>Citibank Instagram Audience: Ethnicity and Ideology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Harro Cyranka</dc:creator>
  <cp:lastModifiedBy>Harro Cyranka</cp:lastModifiedBy>
  <cp:revision>4</cp:revision>
  <dcterms:created xsi:type="dcterms:W3CDTF">2017-05-21T05:36:09Z</dcterms:created>
  <dcterms:modified xsi:type="dcterms:W3CDTF">2017-05-23T21:13:28Z</dcterms:modified>
</cp:coreProperties>
</file>