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708"/>
  </p:normalViewPr>
  <p:slideViewPr>
    <p:cSldViewPr snapToGrid="0" snapToObjects="1">
      <p:cViewPr varScale="1">
        <p:scale>
          <a:sx n="150" d="100"/>
          <a:sy n="150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30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Over 60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0.2802</c:v>
                </c:pt>
                <c:pt idx="1">
                  <c:v>0.2859</c:v>
                </c:pt>
                <c:pt idx="2">
                  <c:v>0.1944</c:v>
                </c:pt>
                <c:pt idx="3">
                  <c:v>0.1195</c:v>
                </c:pt>
                <c:pt idx="4">
                  <c:v>0.1201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Under 50K</c:v>
                </c:pt>
                <c:pt idx="1">
                  <c:v>50K - 75K</c:v>
                </c:pt>
                <c:pt idx="2">
                  <c:v>75K - 100K</c:v>
                </c:pt>
                <c:pt idx="3">
                  <c:v>100K - 150K</c:v>
                </c:pt>
                <c:pt idx="4">
                  <c:v>Over 150K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0.3602</c:v>
                </c:pt>
                <c:pt idx="1">
                  <c:v>0.3178</c:v>
                </c:pt>
                <c:pt idx="2">
                  <c:v>0.1483</c:v>
                </c:pt>
                <c:pt idx="3">
                  <c:v>0.0985</c:v>
                </c:pt>
                <c:pt idx="4">
                  <c:v>0.0751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0.3103</c:v>
                </c:pt>
                <c:pt idx="1">
                  <c:v>0.6897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Less than College</c:v>
                </c:pt>
                <c:pt idx="1">
                  <c:v>College</c:v>
                </c:pt>
                <c:pt idx="2">
                  <c:v>Advanced Degree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0.4365</c:v>
                </c:pt>
                <c:pt idx="1">
                  <c:v>0.5107</c:v>
                </c:pt>
                <c:pt idx="2">
                  <c:v>0.0528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Ethnicity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White</c:v>
                </c:pt>
                <c:pt idx="1">
                  <c:v>African American (US)</c:v>
                </c:pt>
                <c:pt idx="2">
                  <c:v>Hispanic (US - All)</c:v>
                </c:pt>
                <c:pt idx="3">
                  <c:v>Asian American (US)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0.412995594714</c:v>
                </c:pt>
                <c:pt idx="1">
                  <c:v>0.22577092511</c:v>
                </c:pt>
                <c:pt idx="2">
                  <c:v>0.3359030837</c:v>
                </c:pt>
                <c:pt idx="3">
                  <c:v>0.0253303964758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18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Ideology</c:v>
                </c:pt>
              </c:strCache>
            </c:strRef>
          </c:tx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Very Liberal</c:v>
                </c:pt>
                <c:pt idx="1">
                  <c:v>Liberal</c:v>
                </c:pt>
                <c:pt idx="2">
                  <c:v>Moderate</c:v>
                </c:pt>
                <c:pt idx="3">
                  <c:v>Conservative</c:v>
                </c:pt>
                <c:pt idx="4">
                  <c:v>Very Conservative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0.1908</c:v>
                </c:pt>
                <c:pt idx="1">
                  <c:v>0.289</c:v>
                </c:pt>
                <c:pt idx="2">
                  <c:v>0.1965</c:v>
                </c:pt>
                <c:pt idx="3">
                  <c:v>0.2023</c:v>
                </c:pt>
                <c:pt idx="4">
                  <c:v>0.1214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/>
          </p:nvPr>
        </p:nvSpPr>
        <p:spPr>
          <a:xfrm>
            <a:off x="863600" y="2514600"/>
            <a:ext cx="5130800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Chart Placeholder 10"/>
          <p:cNvSpPr>
            <a:spLocks noGrp="1"/>
          </p:cNvSpPr>
          <p:nvPr>
            <p:ph type="chart" sz="quarter" idx="14"/>
          </p:nvPr>
        </p:nvSpPr>
        <p:spPr>
          <a:xfrm>
            <a:off x="6169024" y="2505075"/>
            <a:ext cx="5184776" cy="36576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5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4">
          <p15:clr>
            <a:srgbClr val="FBAE40"/>
          </p15:clr>
        </p15:guide>
        <p15:guide id="2" pos="3776">
          <p15:clr>
            <a:srgbClr val="FBAE40"/>
          </p15:clr>
        </p15:guide>
        <p15:guide id="3" pos="716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584">
          <p15:clr>
            <a:srgbClr val="FBAE40"/>
          </p15:clr>
        </p15:guide>
        <p15:guide id="6" orient="horz" pos="1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172200" y="2505075"/>
            <a:ext cx="5181600" cy="3684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20F4-F314-584F-854C-269311CFA55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00C2-AF68-2B49-87A5-8AC59C25F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Citigroup DMA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Citigroup Facebook Audience: Geography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Bubble 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Tree Map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5263896" y="6035041"/>
            <a:ext cx="132921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Total US Facebook : 200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Citigroup Facebook Audience: Age and Income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Income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79216113"/>
              </p:ext>
            </p:extLst>
          </p:nvPr>
        </p:nvGraphicFramePr>
        <p:xfrm>
          <a:off x="863600" y="2514600"/>
          <a:ext cx="5156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572535681"/>
              </p:ext>
            </p:extLst>
          </p:nvPr>
        </p:nvGraphicFramePr>
        <p:xfrm>
          <a:off x="5994400" y="2505075"/>
          <a:ext cx="5384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63896" y="6035041"/>
            <a:ext cx="132921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Total US Facebook : 200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Citigroup Facebook Audience: Gender and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Education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239961359"/>
              </p:ext>
            </p:extLst>
          </p:nvPr>
        </p:nvGraphicFramePr>
        <p:xfrm>
          <a:off x="839788" y="2514600"/>
          <a:ext cx="51800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172213613"/>
              </p:ext>
            </p:extLst>
          </p:nvPr>
        </p:nvGraphicFramePr>
        <p:xfrm>
          <a:off x="6019800" y="2505075"/>
          <a:ext cx="533558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63896" y="6035041"/>
            <a:ext cx="132921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Total US Facebook : 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Citigroup Facebook Audience: Ethnicity and Ideology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Ethnicity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Ideology</a:t>
            </a:r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545665207"/>
              </p:ext>
            </p:extLst>
          </p:nvPr>
        </p:nvGraphicFramePr>
        <p:xfrm>
          <a:off x="839788" y="2514600"/>
          <a:ext cx="518001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4"/>
            <p:extLst>
              <p:ext uri="{D42A27DB-BD31-4B8C-83A1-F6EECF244321}">
                <p14:modId xmlns:p14="http://schemas.microsoft.com/office/powerpoint/2010/main" val="1189217348"/>
              </p:ext>
            </p:extLst>
          </p:nvPr>
        </p:nvGraphicFramePr>
        <p:xfrm>
          <a:off x="6019800" y="2505075"/>
          <a:ext cx="5335588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63896" y="6035041"/>
            <a:ext cx="132921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/>
              <a:t>Total US Facebook : 200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Citigroup Facebook Audience: Media Markets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dirty="0"/>
              <a:t>Audience in Top Media Markets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t>Audience Comparison with Media Market Population</a:t>
            </a:r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6310906"/>
              </p:ext>
            </p:extLst>
          </p:nvPr>
        </p:nvGraphicFramePr>
        <p:xfrm>
          <a:off x="6172200" y="2505076"/>
          <a:ext cx="5183190" cy="368459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6638"/>
                <a:gridCol w="1036638"/>
                <a:gridCol w="1036638"/>
                <a:gridCol w="1036638"/>
                <a:gridCol w="1036638"/>
              </a:tblGrid>
              <a:tr h="349401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800" dirty="0"/>
                        <a:t>DMA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800" dirty="0"/>
                        <a:t>Audience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800" dirty="0"/>
                        <a:t>Audience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800" dirty="0"/>
                        <a:t>Population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800" dirty="0"/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46"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63896" y="6189664"/>
            <a:ext cx="1329210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900" b="1"/>
            </a:pPr>
            <a:r>
              <a:rPr sz="900" dirty="0"/>
              <a:t>Total US Facebook : 200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Citigroup DMA Test</vt:lpstr>
      <vt:lpstr>Citigroup Facebook Audience: Geography</vt:lpstr>
      <vt:lpstr>Citigroup Facebook Audience: Age and Income</vt:lpstr>
      <vt:lpstr>Citigroup Facebook Audience: Gender and Education</vt:lpstr>
      <vt:lpstr>Citigroup Facebook Audience: Ethnicity and Ideology</vt:lpstr>
      <vt:lpstr>Citigroup Facebook Audience: Media Markets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Harro Cyranka</dc:creator>
  <cp:lastModifiedBy>Harro Cyranka</cp:lastModifiedBy>
  <cp:revision>5</cp:revision>
  <dcterms:created xsi:type="dcterms:W3CDTF">2017-05-21T05:36:09Z</dcterms:created>
  <dcterms:modified xsi:type="dcterms:W3CDTF">2017-05-25T17:35:59Z</dcterms:modified>
</cp:coreProperties>
</file>