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handoutMasterIdLst>
    <p:handoutMasterId r:id="rId1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0"/>
    <p:restoredTop sz="94708"/>
  </p:normalViewPr>
  <p:slideViewPr>
    <p:cSldViewPr snapToGrid="0" snapToObjects="1" showGuides="1">
      <p:cViewPr>
        <p:scale>
          <a:sx n="130" d="100"/>
          <a:sy n="130" d="100"/>
        </p:scale>
        <p:origin x="134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52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0.3008</c:v>
                </c:pt>
                <c:pt idx="1">
                  <c:v>0.3008</c:v>
                </c:pt>
                <c:pt idx="2">
                  <c:v>0.2005</c:v>
                </c:pt>
                <c:pt idx="3">
                  <c:v>0.1135</c:v>
                </c:pt>
                <c:pt idx="4">
                  <c:v>0.0844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0.412995594714</c:v>
                </c:pt>
                <c:pt idx="1">
                  <c:v>0.22577092511</c:v>
                </c:pt>
                <c:pt idx="2">
                  <c:v>0.3359030837</c:v>
                </c:pt>
                <c:pt idx="3">
                  <c:v>0.0253303964758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0.2851</c:v>
                </c:pt>
                <c:pt idx="1">
                  <c:v>0.4224</c:v>
                </c:pt>
                <c:pt idx="2">
                  <c:v>0.1901</c:v>
                </c:pt>
                <c:pt idx="3">
                  <c:v>0.0686</c:v>
                </c:pt>
                <c:pt idx="4">
                  <c:v>0.0338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0.1908</c:v>
                </c:pt>
                <c:pt idx="1">
                  <c:v>0.289</c:v>
                </c:pt>
                <c:pt idx="2">
                  <c:v>0.1965</c:v>
                </c:pt>
                <c:pt idx="3">
                  <c:v>0.2023</c:v>
                </c:pt>
                <c:pt idx="4">
                  <c:v>0.1214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0.3505</c:v>
                </c:pt>
                <c:pt idx="1">
                  <c:v>0.3219</c:v>
                </c:pt>
                <c:pt idx="2">
                  <c:v>0.186</c:v>
                </c:pt>
                <c:pt idx="3">
                  <c:v>0.0901</c:v>
                </c:pt>
                <c:pt idx="4">
                  <c:v>0.0515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0.3497</c:v>
                </c:pt>
                <c:pt idx="1">
                  <c:v>0.3081</c:v>
                </c:pt>
                <c:pt idx="2">
                  <c:v>0.1907</c:v>
                </c:pt>
                <c:pt idx="3">
                  <c:v>0.0891</c:v>
                </c:pt>
                <c:pt idx="4">
                  <c:v>0.0624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0.3566</c:v>
                </c:pt>
                <c:pt idx="1">
                  <c:v>0.3154</c:v>
                </c:pt>
                <c:pt idx="2">
                  <c:v>0.1509</c:v>
                </c:pt>
                <c:pt idx="3">
                  <c:v>0.0974</c:v>
                </c:pt>
                <c:pt idx="4">
                  <c:v>0.0798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0.3441</c:v>
                </c:pt>
                <c:pt idx="1">
                  <c:v>0.3142</c:v>
                </c:pt>
                <c:pt idx="2">
                  <c:v>0.1496</c:v>
                </c:pt>
                <c:pt idx="3">
                  <c:v>0.1047</c:v>
                </c:pt>
                <c:pt idx="4">
                  <c:v>0.0874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0.3732</c:v>
                </c:pt>
                <c:pt idx="1">
                  <c:v>0.6268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0.3109</c:v>
                </c:pt>
                <c:pt idx="1">
                  <c:v>0.6891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0.4465</c:v>
                </c:pt>
                <c:pt idx="1">
                  <c:v>0.506</c:v>
                </c:pt>
                <c:pt idx="2">
                  <c:v>0.0475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0.2802</c:v>
                </c:pt>
                <c:pt idx="1">
                  <c:v>0.2859</c:v>
                </c:pt>
                <c:pt idx="2">
                  <c:v>0.1944</c:v>
                </c:pt>
                <c:pt idx="3">
                  <c:v>0.1195</c:v>
                </c:pt>
                <c:pt idx="4">
                  <c:v>0.1201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0.4256</c:v>
                </c:pt>
                <c:pt idx="1">
                  <c:v>0.5154</c:v>
                </c:pt>
                <c:pt idx="2">
                  <c:v>0.059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0.234270414993</c:v>
                </c:pt>
                <c:pt idx="1">
                  <c:v>0.314591700134</c:v>
                </c:pt>
                <c:pt idx="2">
                  <c:v>0.428380187416</c:v>
                </c:pt>
                <c:pt idx="3">
                  <c:v>0.0227576974565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0.404858299595</c:v>
                </c:pt>
                <c:pt idx="1">
                  <c:v>0.251012145749</c:v>
                </c:pt>
                <c:pt idx="2">
                  <c:v>0.315789473684</c:v>
                </c:pt>
                <c:pt idx="3">
                  <c:v>0.0283400809717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0.3011</c:v>
                </c:pt>
                <c:pt idx="1">
                  <c:v>0.4301</c:v>
                </c:pt>
                <c:pt idx="2">
                  <c:v>0.1792</c:v>
                </c:pt>
                <c:pt idx="3">
                  <c:v>0.0581</c:v>
                </c:pt>
                <c:pt idx="4">
                  <c:v>0.0315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0.2288</c:v>
                </c:pt>
                <c:pt idx="1">
                  <c:v>0.2966</c:v>
                </c:pt>
                <c:pt idx="2">
                  <c:v>0.1949</c:v>
                </c:pt>
                <c:pt idx="3">
                  <c:v>0.1695</c:v>
                </c:pt>
                <c:pt idx="4">
                  <c:v>0.1102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0.3822</c:v>
                </c:pt>
                <c:pt idx="1">
                  <c:v>0.3099</c:v>
                </c:pt>
                <c:pt idx="2">
                  <c:v>0.1446</c:v>
                </c:pt>
                <c:pt idx="3">
                  <c:v>0.093</c:v>
                </c:pt>
                <c:pt idx="4">
                  <c:v>0.0702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0.3602</c:v>
                </c:pt>
                <c:pt idx="1">
                  <c:v>0.3178</c:v>
                </c:pt>
                <c:pt idx="2">
                  <c:v>0.1483</c:v>
                </c:pt>
                <c:pt idx="3">
                  <c:v>0.0985</c:v>
                </c:pt>
                <c:pt idx="4">
                  <c:v>0.0751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0.3684</c:v>
                </c:pt>
                <c:pt idx="1">
                  <c:v>0.6316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0.3103</c:v>
                </c:pt>
                <c:pt idx="1">
                  <c:v>0.6897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0.4546</c:v>
                </c:pt>
                <c:pt idx="1">
                  <c:v>0.5013</c:v>
                </c:pt>
                <c:pt idx="2">
                  <c:v>0.0441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0.4365</c:v>
                </c:pt>
                <c:pt idx="1">
                  <c:v>0.5107</c:v>
                </c:pt>
                <c:pt idx="2">
                  <c:v>0.0528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0.210843373494</c:v>
                </c:pt>
                <c:pt idx="1">
                  <c:v>0.321285140562</c:v>
                </c:pt>
                <c:pt idx="2">
                  <c:v>0.446787148594</c:v>
                </c:pt>
                <c:pt idx="3">
                  <c:v>0.0210843373494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9B3C-5C06-A34C-A768-DACF0A643348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5AA38-17F6-7B48-8564-0F2DE03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8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65127"/>
            <a:ext cx="11023600" cy="1235074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7851" y="1600200"/>
            <a:ext cx="3689349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1600200"/>
            <a:ext cx="36576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924800" y="1600200"/>
            <a:ext cx="36576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5715001"/>
            <a:ext cx="3727451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1" y="5715002"/>
            <a:ext cx="3638549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8"/>
          </p:nvPr>
        </p:nvSpPr>
        <p:spPr>
          <a:xfrm>
            <a:off x="577851" y="2057399"/>
            <a:ext cx="37084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9"/>
          </p:nvPr>
        </p:nvSpPr>
        <p:spPr>
          <a:xfrm>
            <a:off x="4286251" y="2057400"/>
            <a:ext cx="3638549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20"/>
          </p:nvPr>
        </p:nvSpPr>
        <p:spPr>
          <a:xfrm>
            <a:off x="7935384" y="2057401"/>
            <a:ext cx="3647016" cy="24352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7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96">
          <p15:clr>
            <a:srgbClr val="FBAE40"/>
          </p15:clr>
        </p15:guide>
        <p15:guide id="2" pos="352">
          <p15:clr>
            <a:srgbClr val="FBAE40"/>
          </p15:clr>
        </p15:guide>
        <p15:guide id="3" orient="horz" pos="1008">
          <p15:clr>
            <a:srgbClr val="FBAE40"/>
          </p15:clr>
        </p15:guide>
        <p15:guide id="4" orient="horz" pos="3600">
          <p15:clr>
            <a:srgbClr val="FBAE40"/>
          </p15:clr>
        </p15:guide>
        <p15:guide id="5" pos="4992">
          <p15:clr>
            <a:srgbClr val="FBAE40"/>
          </p15:clr>
        </p15:guide>
        <p15:guide id="6" pos="2688">
          <p15:clr>
            <a:srgbClr val="FBAE40"/>
          </p15:clr>
        </p15:guide>
        <p15:guide id="7" orient="horz" pos="1296">
          <p15:clr>
            <a:srgbClr val="FBAE40"/>
          </p15:clr>
        </p15:guide>
        <p15:guide id="8" orient="horz" pos="39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65127"/>
            <a:ext cx="11023600" cy="1235074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7851" y="1600200"/>
            <a:ext cx="3689349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1600200"/>
            <a:ext cx="36576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924800" y="1600200"/>
            <a:ext cx="36576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577851" y="2057400"/>
            <a:ext cx="3689349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4286251" y="2057400"/>
            <a:ext cx="3638549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8"/>
          <p:cNvSpPr>
            <a:spLocks noGrp="1"/>
          </p:cNvSpPr>
          <p:nvPr>
            <p:ph sz="quarter" idx="15"/>
          </p:nvPr>
        </p:nvSpPr>
        <p:spPr>
          <a:xfrm>
            <a:off x="7924800" y="2057400"/>
            <a:ext cx="3657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5715001"/>
            <a:ext cx="3727451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1" y="5715002"/>
            <a:ext cx="3638549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99047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96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1008" userDrawn="1">
          <p15:clr>
            <a:srgbClr val="FBAE40"/>
          </p15:clr>
        </p15:guide>
        <p15:guide id="4" orient="horz" pos="3600" userDrawn="1">
          <p15:clr>
            <a:srgbClr val="FBAE40"/>
          </p15:clr>
        </p15:guide>
        <p15:guide id="5" pos="4992" userDrawn="1">
          <p15:clr>
            <a:srgbClr val="FBAE40"/>
          </p15:clr>
        </p15:guide>
        <p15:guide id="6" pos="2688" userDrawn="1">
          <p15:clr>
            <a:srgbClr val="FBAE40"/>
          </p15:clr>
        </p15:guide>
        <p15:guide id="7" orient="horz" pos="1296" userDrawn="1">
          <p15:clr>
            <a:srgbClr val="FBAE40"/>
          </p15:clr>
        </p15:guide>
        <p15:guide id="8" orient="horz" pos="3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6A99-DF5A-3140-BD5A-486586F661C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7.xml"/><Relationship Id="rId3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1.xml"/><Relationship Id="rId3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3.xml"/><Relationship Id="rId3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Instagram Audience Comparison: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240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</p:nvPr>
        </p:nvGraphicFramePr>
        <p:xfrm>
          <a:off x="1957388" y="2057399"/>
          <a:ext cx="2781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</p:nvPr>
        </p:nvGraphicFramePr>
        <p:xfrm>
          <a:off x="4738688" y="2057400"/>
          <a:ext cx="27289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</p:nvPr>
        </p:nvGraphicFramePr>
        <p:xfrm>
          <a:off x="7475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Instagram Audience Comparison: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240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</p:nvPr>
        </p:nvGraphicFramePr>
        <p:xfrm>
          <a:off x="1957388" y="2057399"/>
          <a:ext cx="2781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</p:nvPr>
        </p:nvGraphicFramePr>
        <p:xfrm>
          <a:off x="4738688" y="2057400"/>
          <a:ext cx="27289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</p:nvPr>
        </p:nvGraphicFramePr>
        <p:xfrm>
          <a:off x="7475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Instagram Audience Comparison: Gender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240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</p:nvPr>
        </p:nvGraphicFramePr>
        <p:xfrm>
          <a:off x="1957388" y="2057399"/>
          <a:ext cx="2781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</p:nvPr>
        </p:nvGraphicFramePr>
        <p:xfrm>
          <a:off x="4738688" y="2057400"/>
          <a:ext cx="27289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</p:nvPr>
        </p:nvGraphicFramePr>
        <p:xfrm>
          <a:off x="7475538" y="2057400"/>
          <a:ext cx="2735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Instagram Audience Comparison: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240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</p:nvPr>
        </p:nvGraphicFramePr>
        <p:xfrm>
          <a:off x="1957388" y="2057399"/>
          <a:ext cx="2781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</p:nvPr>
        </p:nvGraphicFramePr>
        <p:xfrm>
          <a:off x="4738688" y="2057400"/>
          <a:ext cx="27289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</p:nvPr>
        </p:nvGraphicFramePr>
        <p:xfrm>
          <a:off x="7475538" y="2057400"/>
          <a:ext cx="2735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Instagram Audience Comparison: Ethnicity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240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</p:nvPr>
        </p:nvGraphicFramePr>
        <p:xfrm>
          <a:off x="1957388" y="2057399"/>
          <a:ext cx="2781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</p:nvPr>
        </p:nvGraphicFramePr>
        <p:xfrm>
          <a:off x="4738688" y="2057400"/>
          <a:ext cx="27289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</p:nvPr>
        </p:nvGraphicFramePr>
        <p:xfrm>
          <a:off x="7475538" y="2057400"/>
          <a:ext cx="2735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Instagram Audience Comparison: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240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</p:nvPr>
        </p:nvGraphicFramePr>
        <p:xfrm>
          <a:off x="1957388" y="2057399"/>
          <a:ext cx="2781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</p:nvPr>
        </p:nvGraphicFramePr>
        <p:xfrm>
          <a:off x="4738688" y="2057400"/>
          <a:ext cx="27289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</p:nvPr>
        </p:nvGraphicFramePr>
        <p:xfrm>
          <a:off x="7475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564880" y="1463041"/>
            <a:ext cx="236475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rPr sz="900"/>
              <a:t>Facebook Proportional Audience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Facebook Audience Comparison: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120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436342136"/>
              </p:ext>
            </p:extLst>
          </p:nvPr>
        </p:nvGraphicFramePr>
        <p:xfrm>
          <a:off x="596901" y="2069688"/>
          <a:ext cx="3703638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951559951"/>
              </p:ext>
            </p:extLst>
          </p:nvPr>
        </p:nvGraphicFramePr>
        <p:xfrm>
          <a:off x="4252912" y="2057400"/>
          <a:ext cx="3671888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515738922"/>
              </p:ext>
            </p:extLst>
          </p:nvPr>
        </p:nvGraphicFramePr>
        <p:xfrm>
          <a:off x="7939088" y="2059857"/>
          <a:ext cx="3643311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27"/>
                <a:gridCol w="910827"/>
                <a:gridCol w="910827"/>
                <a:gridCol w="910830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Facebook Audience Comparison: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120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700786428"/>
              </p:ext>
            </p:extLst>
          </p:nvPr>
        </p:nvGraphicFramePr>
        <p:xfrm>
          <a:off x="562768" y="2079523"/>
          <a:ext cx="3704431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1400938435"/>
              </p:ext>
            </p:extLst>
          </p:nvPr>
        </p:nvGraphicFramePr>
        <p:xfrm>
          <a:off x="4286249" y="2057400"/>
          <a:ext cx="363854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561571337"/>
              </p:ext>
            </p:extLst>
          </p:nvPr>
        </p:nvGraphicFramePr>
        <p:xfrm>
          <a:off x="7924800" y="2069690"/>
          <a:ext cx="365759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914399"/>
                <a:gridCol w="914399"/>
                <a:gridCol w="914402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Facebook Audience Comparison: Gender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120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1716865497"/>
              </p:ext>
            </p:extLst>
          </p:nvPr>
        </p:nvGraphicFramePr>
        <p:xfrm>
          <a:off x="550861" y="2057400"/>
          <a:ext cx="3730627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56308852"/>
              </p:ext>
            </p:extLst>
          </p:nvPr>
        </p:nvGraphicFramePr>
        <p:xfrm>
          <a:off x="4289427" y="2057400"/>
          <a:ext cx="362108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490070884"/>
              </p:ext>
            </p:extLst>
          </p:nvPr>
        </p:nvGraphicFramePr>
        <p:xfrm>
          <a:off x="7924800" y="2707640"/>
          <a:ext cx="365759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914399"/>
                <a:gridCol w="914399"/>
                <a:gridCol w="914402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Facebook Audience Comparison: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120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855252502"/>
              </p:ext>
            </p:extLst>
          </p:nvPr>
        </p:nvGraphicFramePr>
        <p:xfrm>
          <a:off x="577851" y="2069690"/>
          <a:ext cx="370046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712574372"/>
              </p:ext>
            </p:extLst>
          </p:nvPr>
        </p:nvGraphicFramePr>
        <p:xfrm>
          <a:off x="4267199" y="2057400"/>
          <a:ext cx="368934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868654532"/>
              </p:ext>
            </p:extLst>
          </p:nvPr>
        </p:nvGraphicFramePr>
        <p:xfrm>
          <a:off x="7967662" y="2072641"/>
          <a:ext cx="361473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84"/>
                <a:gridCol w="903684"/>
                <a:gridCol w="903684"/>
                <a:gridCol w="903686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Facebook Audience Comparison: Ethnicity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120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2025041567"/>
              </p:ext>
            </p:extLst>
          </p:nvPr>
        </p:nvGraphicFramePr>
        <p:xfrm>
          <a:off x="609600" y="2059858"/>
          <a:ext cx="364966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634367063"/>
              </p:ext>
            </p:extLst>
          </p:nvPr>
        </p:nvGraphicFramePr>
        <p:xfrm>
          <a:off x="4259262" y="205740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60198136"/>
              </p:ext>
            </p:extLst>
          </p:nvPr>
        </p:nvGraphicFramePr>
        <p:xfrm>
          <a:off x="7940672" y="2241755"/>
          <a:ext cx="3625851" cy="215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62"/>
                <a:gridCol w="906462"/>
                <a:gridCol w="906462"/>
                <a:gridCol w="906465"/>
              </a:tblGrid>
              <a:tr h="67154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Citibank and Citigroup Facebook Audience Comparison: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US: 120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1416870001"/>
              </p:ext>
            </p:extLst>
          </p:nvPr>
        </p:nvGraphicFramePr>
        <p:xfrm>
          <a:off x="550862" y="2057400"/>
          <a:ext cx="3716338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440121278"/>
              </p:ext>
            </p:extLst>
          </p:nvPr>
        </p:nvGraphicFramePr>
        <p:xfrm>
          <a:off x="4267200" y="205740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883402694"/>
              </p:ext>
            </p:extLst>
          </p:nvPr>
        </p:nvGraphicFramePr>
        <p:xfrm>
          <a:off x="7924800" y="2069690"/>
          <a:ext cx="365759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914399"/>
                <a:gridCol w="914399"/>
                <a:gridCol w="914402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564880" y="1463041"/>
            <a:ext cx="2390398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rPr sz="900"/>
              <a:t>Instagram Proportional Audience Comparison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297</Words>
  <Application>Microsoft Macintosh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Title</vt:lpstr>
      <vt:lpstr>PowerPoint Presentation</vt:lpstr>
      <vt:lpstr>Citibank and Citigroup Facebook Audience Comparison: Age</vt:lpstr>
      <vt:lpstr>Citibank and Citigroup Facebook Audience Comparison: Income</vt:lpstr>
      <vt:lpstr>Citibank and Citigroup Facebook Audience Comparison: Gender</vt:lpstr>
      <vt:lpstr>Citibank and Citigroup Facebook Audience Comparison: Education</vt:lpstr>
      <vt:lpstr>Citibank and Citigroup Facebook Audience Comparison: Ethnicity</vt:lpstr>
      <vt:lpstr>Citibank and Citigroup Facebook Audience Comparison: Ideology</vt:lpstr>
      <vt:lpstr>PowerPoint Presentation</vt:lpstr>
      <vt:lpstr>Citibank and Citigroup Instagram Audience Comparison: Age</vt:lpstr>
      <vt:lpstr>Citibank and Citigroup Instagram Audience Comparison: Income</vt:lpstr>
      <vt:lpstr>Citibank and Citigroup Instagram Audience Comparison: Gender</vt:lpstr>
      <vt:lpstr>Citibank and Citigroup Instagram Audience Comparison: Education</vt:lpstr>
      <vt:lpstr>Citibank and Citigroup Instagram Audience Comparison: Ethnicity</vt:lpstr>
      <vt:lpstr>Citibank and Citigroup Instagram Audience Comparison: Ideology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29</cp:revision>
  <dcterms:created xsi:type="dcterms:W3CDTF">2017-05-17T20:52:44Z</dcterms:created>
  <dcterms:modified xsi:type="dcterms:W3CDTF">2017-05-24T20:18:15Z</dcterms:modified>
</cp:coreProperties>
</file>