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313" r:id="rId3"/>
    <p:sldId id="314" r:id="rId4"/>
    <p:sldId id="366" r:id="rId5"/>
    <p:sldId id="371" r:id="rId6"/>
    <p:sldId id="372" r:id="rId7"/>
    <p:sldId id="373" r:id="rId8"/>
    <p:sldId id="374" r:id="rId9"/>
    <p:sldId id="375" r:id="rId10"/>
    <p:sldId id="376" r:id="rId11"/>
    <p:sldId id="377" r:id="rId12"/>
    <p:sldId id="378" r:id="rId13"/>
    <p:sldId id="385" r:id="rId14"/>
    <p:sldId id="386" r:id="rId15"/>
    <p:sldId id="387" r:id="rId16"/>
    <p:sldId id="388" r:id="rId17"/>
    <p:sldId id="389" r:id="rId18"/>
    <p:sldId id="390" r:id="rId19"/>
    <p:sldId id="391" r:id="rId20"/>
    <p:sldId id="392" r:id="rId21"/>
    <p:sldId id="393" r:id="rId22"/>
    <p:sldId id="394" r:id="rId23"/>
    <p:sldId id="395" r:id="rId24"/>
    <p:sldId id="370" r:id="rId25"/>
    <p:sldId id="396" r:id="rId26"/>
    <p:sldId id="31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249"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28/09/2022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25</a:t>
            </a:fld>
            <a:endParaRPr lang="en-US"/>
          </a:p>
        </p:txBody>
      </p:sp>
    </p:spTree>
    <p:extLst>
      <p:ext uri="{BB962C8B-B14F-4D97-AF65-F5344CB8AC3E}">
        <p14:creationId xmlns:p14="http://schemas.microsoft.com/office/powerpoint/2010/main" val="26650017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26</a:t>
            </a:fld>
            <a:endParaRPr lang="en-US"/>
          </a:p>
        </p:txBody>
      </p:sp>
    </p:spTree>
    <p:extLst>
      <p:ext uri="{BB962C8B-B14F-4D97-AF65-F5344CB8AC3E}">
        <p14:creationId xmlns:p14="http://schemas.microsoft.com/office/powerpoint/2010/main" val="396290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3153D4-6007-4D70-A0D5-F421EBC11E1D}" type="slidenum">
              <a:rPr lang="en-US" smtClean="0"/>
              <a:t>2</a:t>
            </a:fld>
            <a:endParaRPr lang="en-US"/>
          </a:p>
        </p:txBody>
      </p:sp>
    </p:spTree>
    <p:extLst>
      <p:ext uri="{BB962C8B-B14F-4D97-AF65-F5344CB8AC3E}">
        <p14:creationId xmlns:p14="http://schemas.microsoft.com/office/powerpoint/2010/main" val="4131162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3</a:t>
            </a:fld>
            <a:endParaRPr lang="en-US"/>
          </a:p>
        </p:txBody>
      </p:sp>
    </p:spTree>
    <p:extLst>
      <p:ext uri="{BB962C8B-B14F-4D97-AF65-F5344CB8AC3E}">
        <p14:creationId xmlns:p14="http://schemas.microsoft.com/office/powerpoint/2010/main" val="3130534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e>
                      </m:d>
                      <m:r>
                        <a:rPr lang="en-US" sz="1200" i="1" kern="1200">
                          <a:solidFill>
                            <a:schemeClr val="tx1"/>
                          </a:solidFill>
                          <a:effectLst/>
                          <a:latin typeface="Cambria Math" panose="02040503050406030204" pitchFamily="18" charset="0"/>
                          <a:ea typeface="+mn-ea"/>
                          <a:cs typeface="+mn-cs"/>
                        </a:rPr>
                        <m:t>=</m:t>
                      </m:r>
                      <m:sSup>
                        <m:sSupPr>
                          <m:ctrlPr>
                            <a:rPr lang="en-US" sz="1200" i="1" kern="1200">
                              <a:solidFill>
                                <a:schemeClr val="tx1"/>
                              </a:solidFill>
                              <a:effectLst/>
                              <a:latin typeface="Cambria Math" panose="02040503050406030204" pitchFamily="18" charset="0"/>
                              <a:ea typeface="+mn-ea"/>
                              <a:cs typeface="+mn-cs"/>
                            </a:rPr>
                          </m:ctrlPr>
                        </m:sSupPr>
                        <m:e>
                          <m:d>
                            <m:dPr>
                              <m:ctrlPr>
                                <a:rPr lang="en-US" sz="1200" i="1" kern="1200">
                                  <a:solidFill>
                                    <a:schemeClr val="tx1"/>
                                  </a:solidFill>
                                  <a:effectLst/>
                                  <a:latin typeface="Cambria Math" panose="02040503050406030204" pitchFamily="18" charset="0"/>
                                  <a:ea typeface="+mn-ea"/>
                                  <a:cs typeface="+mn-cs"/>
                                </a:rPr>
                              </m:ctrlPr>
                            </m:dP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11</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12</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𝑛</m:t>
                                  </m:r>
                                </m:sub>
                              </m:sSub>
                            </m:e>
                          </m:d>
                        </m:e>
                        <m:sup>
                          <m:r>
                            <a:rPr lang="en-US" sz="1200" i="1" kern="1200">
                              <a:solidFill>
                                <a:schemeClr val="tx1"/>
                              </a:solidFill>
                              <a:effectLst/>
                              <a:latin typeface="Cambria Math" panose="02040503050406030204" pitchFamily="18" charset="0"/>
                              <a:ea typeface="+mn-ea"/>
                              <a:cs typeface="+mn-cs"/>
                            </a:rPr>
                            <m:t>𝑇</m:t>
                          </m:r>
                        </m:sup>
                      </m:sSup>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where</m:t>
                      </m:r>
                      <m:r>
                        <a:rPr lang="en-US" sz="1200" i="1" kern="1200">
                          <a:solidFill>
                            <a:schemeClr val="tx1"/>
                          </a:solidFill>
                          <a:effectLst/>
                          <a:latin typeface="Cambria Math" panose="02040503050406030204" pitchFamily="18" charset="0"/>
                          <a:ea typeface="+mn-ea"/>
                          <a:cs typeface="+mn-cs"/>
                        </a:rPr>
                        <m:t> 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oMath>
                  </m:oMathPara>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2</m:t>
                              </m:r>
                            </m:sub>
                          </m:sSub>
                        </m:e>
                      </m:d>
                      <m:r>
                        <a:rPr lang="en-US" sz="1200" i="1" kern="1200">
                          <a:solidFill>
                            <a:schemeClr val="tx1"/>
                          </a:solidFill>
                          <a:effectLst/>
                          <a:latin typeface="Cambria Math" panose="02040503050406030204" pitchFamily="18" charset="0"/>
                          <a:ea typeface="+mn-ea"/>
                          <a:cs typeface="+mn-cs"/>
                        </a:rPr>
                        <m:t>=</m:t>
                      </m:r>
                      <m:sSup>
                        <m:sSupPr>
                          <m:ctrlPr>
                            <a:rPr lang="en-US" sz="1200" i="1" kern="1200">
                              <a:solidFill>
                                <a:schemeClr val="tx1"/>
                              </a:solidFill>
                              <a:effectLst/>
                              <a:latin typeface="Cambria Math" panose="02040503050406030204" pitchFamily="18" charset="0"/>
                              <a:ea typeface="+mn-ea"/>
                              <a:cs typeface="+mn-cs"/>
                            </a:rPr>
                          </m:ctrlPr>
                        </m:sSupPr>
                        <m:e>
                          <m:d>
                            <m:dPr>
                              <m:ctrlPr>
                                <a:rPr lang="en-US" sz="1200" i="1" kern="1200">
                                  <a:solidFill>
                                    <a:schemeClr val="tx1"/>
                                  </a:solidFill>
                                  <a:effectLst/>
                                  <a:latin typeface="Cambria Math" panose="02040503050406030204" pitchFamily="18" charset="0"/>
                                  <a:ea typeface="+mn-ea"/>
                                  <a:cs typeface="+mn-cs"/>
                                </a:rPr>
                              </m:ctrlPr>
                            </m:dP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21</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22</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𝑛</m:t>
                                  </m:r>
                                </m:sub>
                              </m:sSub>
                            </m:e>
                          </m:d>
                        </m:e>
                        <m:sup>
                          <m:r>
                            <a:rPr lang="en-US" sz="1200" i="1" kern="1200">
                              <a:solidFill>
                                <a:schemeClr val="tx1"/>
                              </a:solidFill>
                              <a:effectLst/>
                              <a:latin typeface="Cambria Math" panose="02040503050406030204" pitchFamily="18" charset="0"/>
                              <a:ea typeface="+mn-ea"/>
                              <a:cs typeface="+mn-cs"/>
                            </a:rPr>
                            <m:t>𝑇</m:t>
                          </m:r>
                        </m:sup>
                      </m:sSup>
                      <m:r>
                        <a:rPr lang="en-US" sz="1200" i="1" kern="1200">
                          <a:solidFill>
                            <a:schemeClr val="tx1"/>
                          </a:solidFill>
                          <a:effectLst/>
                          <a:latin typeface="Cambria Math" panose="02040503050406030204" pitchFamily="18" charset="0"/>
                          <a:ea typeface="+mn-ea"/>
                          <a:cs typeface="+mn-cs"/>
                        </a:rPr>
                        <m:t> </m:t>
                      </m:r>
                      <m:r>
                        <m:rPr>
                          <m:sty m:val="p"/>
                        </m:rPr>
                        <a:rPr lang="en-US" sz="1200" kern="1200">
                          <a:solidFill>
                            <a:schemeClr val="tx1"/>
                          </a:solidFill>
                          <a:effectLst/>
                          <a:latin typeface="Cambria Math" panose="02040503050406030204" pitchFamily="18" charset="0"/>
                          <a:ea typeface="+mn-ea"/>
                          <a:cs typeface="+mn-cs"/>
                        </a:rPr>
                        <m:t>where</m:t>
                      </m:r>
                      <m:r>
                        <a:rPr lang="en-US" sz="1200" i="1" kern="1200">
                          <a:solidFill>
                            <a:schemeClr val="tx1"/>
                          </a:solidFill>
                          <a:effectLst/>
                          <a:latin typeface="Cambria Math" panose="02040503050406030204" pitchFamily="18" charset="0"/>
                          <a:ea typeface="+mn-ea"/>
                          <a:cs typeface="+mn-cs"/>
                        </a:rPr>
                        <m:t> 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2</m:t>
                          </m:r>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2</m:t>
                          </m:r>
                        </m:sub>
                      </m:sSub>
                    </m:oMath>
                  </m:oMathPara>
                </a14:m>
                <a:endParaRPr lang="en-US" dirty="0">
                  <a:latin typeface="Times New Roman" panose="02020603050405020304" pitchFamily="18" charset="0"/>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𝑈</m:t>
                      </m:r>
                      <m:d>
                        <m:dPr>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0,</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𝜙</m:t>
                              </m:r>
                            </m:e>
                            <m:sub>
                              <m:r>
                                <a:rPr lang="en-US" sz="1200" i="1" kern="1200">
                                  <a:solidFill>
                                    <a:schemeClr val="tx1"/>
                                  </a:solidFill>
                                  <a:effectLst/>
                                  <a:latin typeface="Cambria Math" panose="02040503050406030204" pitchFamily="18" charset="0"/>
                                  <a:ea typeface="+mn-ea"/>
                                  <a:cs typeface="+mn-cs"/>
                                </a:rPr>
                                <m:t>1</m:t>
                              </m:r>
                            </m:sub>
                          </m:sSub>
                        </m:e>
                      </m:d>
                      <m:r>
                        <a:rPr lang="en-US" sz="1200" i="1" kern="1200">
                          <a:solidFill>
                            <a:schemeClr val="tx1"/>
                          </a:solidFill>
                          <a:effectLst/>
                          <a:latin typeface="Cambria Math" panose="02040503050406030204" pitchFamily="18" charset="0"/>
                          <a:ea typeface="+mn-ea"/>
                          <a:cs typeface="+mn-cs"/>
                        </a:rPr>
                        <m:t>⊗</m:t>
                      </m:r>
                      <m:sSub>
                        <m:sSubPr>
                          <m:ctrlPr>
                            <a:rPr lang="en-US" sz="1200" i="1" kern="1200">
                              <a:solidFill>
                                <a:schemeClr val="tx1"/>
                              </a:solidFill>
                              <a:effectLst/>
                              <a:latin typeface="Cambria Math" panose="02040503050406030204" pitchFamily="18" charset="0"/>
                              <a:ea typeface="+mn-ea"/>
                              <a:cs typeface="+mn-cs"/>
                            </a:rPr>
                          </m:ctrlPr>
                        </m:sSubPr>
                        <m:e>
                          <m:r>
                            <a:rPr lang="en-US" sz="1200" b="1" i="1" kern="1200">
                              <a:solidFill>
                                <a:schemeClr val="tx1"/>
                              </a:solidFill>
                              <a:effectLst/>
                              <a:latin typeface="Cambria Math" panose="02040503050406030204" pitchFamily="18" charset="0"/>
                              <a:ea typeface="+mn-ea"/>
                              <a:cs typeface="+mn-cs"/>
                            </a:rPr>
                            <m:t>𝒙</m:t>
                          </m:r>
                        </m:e>
                        <m:sub>
                          <m:r>
                            <a:rPr lang="en-US" sz="1200" i="1" kern="1200">
                              <a:solidFill>
                                <a:schemeClr val="tx1"/>
                              </a:solidFill>
                              <a:effectLst/>
                              <a:latin typeface="Cambria Math" panose="02040503050406030204" pitchFamily="18" charset="0"/>
                              <a:ea typeface="+mn-ea"/>
                              <a:cs typeface="+mn-cs"/>
                            </a:rPr>
                            <m:t>𝑗</m:t>
                          </m:r>
                        </m:sub>
                      </m:sSub>
                      <m:r>
                        <a:rPr lang="en-US" sz="1200" i="1" kern="1200">
                          <a:solidFill>
                            <a:schemeClr val="tx1"/>
                          </a:solidFill>
                          <a:effectLst/>
                          <a:latin typeface="Cambria Math" panose="02040503050406030204" pitchFamily="18" charset="0"/>
                          <a:ea typeface="+mn-ea"/>
                          <a:cs typeface="+mn-cs"/>
                        </a:rPr>
                        <m:t>=</m:t>
                      </m:r>
                      <m:d>
                        <m:dPr>
                          <m:ctrlPr>
                            <a:rPr lang="en-US" sz="1200" i="1" kern="1200">
                              <a:solidFill>
                                <a:schemeClr val="tx1"/>
                              </a:solidFill>
                              <a:effectLst/>
                              <a:latin typeface="Cambria Math" panose="02040503050406030204" pitchFamily="18" charset="0"/>
                              <a:ea typeface="+mn-ea"/>
                              <a:cs typeface="+mn-cs"/>
                            </a:rPr>
                          </m:ctrlPr>
                        </m:dPr>
                        <m:e>
                          <m:m>
                            <m:mPr>
                              <m:mcs>
                                <m:mc>
                                  <m:mcPr>
                                    <m:count m:val="1"/>
                                    <m:mcJc m:val="center"/>
                                  </m:mcPr>
                                </m:mc>
                              </m:mcs>
                              <m:ctrlPr>
                                <a:rPr lang="en-US" sz="1200" i="1" kern="1200">
                                  <a:solidFill>
                                    <a:schemeClr val="tx1"/>
                                  </a:solidFill>
                                  <a:effectLst/>
                                  <a:latin typeface="Cambria Math" panose="02040503050406030204" pitchFamily="18" charset="0"/>
                                  <a:ea typeface="+mn-ea"/>
                                  <a:cs typeface="+mn-cs"/>
                                </a:rPr>
                              </m:ctrlPr>
                            </m:mP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11</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m:t>
                                    </m:r>
                                    <m:r>
                                      <a:rPr lang="en-US" sz="1200" i="1" kern="1200">
                                        <a:solidFill>
                                          <a:schemeClr val="tx1"/>
                                        </a:solidFill>
                                        <a:effectLst/>
                                        <a:latin typeface="Cambria Math" panose="02040503050406030204" pitchFamily="18" charset="0"/>
                                        <a:ea typeface="+mn-ea"/>
                                        <a:cs typeface="+mn-cs"/>
                                      </a:rPr>
                                      <m:t>1</m:t>
                                    </m:r>
                                  </m:sub>
                                </m:sSub>
                              </m:e>
                            </m:m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12</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m:t>
                                    </m:r>
                                    <m:r>
                                      <a:rPr lang="en-US" sz="1200" i="1" kern="1200">
                                        <a:solidFill>
                                          <a:schemeClr val="tx1"/>
                                        </a:solidFill>
                                        <a:effectLst/>
                                        <a:latin typeface="Cambria Math" panose="02040503050406030204" pitchFamily="18" charset="0"/>
                                        <a:ea typeface="+mn-ea"/>
                                        <a:cs typeface="+mn-cs"/>
                                      </a:rPr>
                                      <m:t>2</m:t>
                                    </m:r>
                                  </m:sub>
                                </m:sSub>
                              </m:e>
                            </m:mr>
                            <m:mr>
                              <m:e>
                                <m:r>
                                  <a:rPr lang="en-US" sz="1200" i="1" kern="1200">
                                    <a:solidFill>
                                      <a:schemeClr val="tx1"/>
                                    </a:solidFill>
                                    <a:effectLst/>
                                    <a:latin typeface="Cambria Math" panose="02040503050406030204" pitchFamily="18" charset="0"/>
                                    <a:ea typeface="+mn-ea"/>
                                    <a:cs typeface="+mn-cs"/>
                                  </a:rPr>
                                  <m:t>⋮</m:t>
                                </m:r>
                              </m:e>
                            </m:mr>
                            <m:mr>
                              <m:e>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𝑟</m:t>
                                    </m:r>
                                  </m:e>
                                  <m:sub>
                                    <m:r>
                                      <a:rPr lang="en-US" sz="1200" i="1" kern="1200">
                                        <a:solidFill>
                                          <a:schemeClr val="tx1"/>
                                        </a:solidFill>
                                        <a:effectLst/>
                                        <a:latin typeface="Cambria Math" panose="02040503050406030204" pitchFamily="18" charset="0"/>
                                        <a:ea typeface="+mn-ea"/>
                                        <a:cs typeface="+mn-cs"/>
                                      </a:rPr>
                                      <m:t>1</m:t>
                                    </m:r>
                                    <m:r>
                                      <a:rPr lang="en-US" sz="1200" i="1" kern="1200">
                                        <a:solidFill>
                                          <a:schemeClr val="tx1"/>
                                        </a:solidFill>
                                        <a:effectLst/>
                                        <a:latin typeface="Cambria Math" panose="02040503050406030204" pitchFamily="18" charset="0"/>
                                        <a:ea typeface="+mn-ea"/>
                                        <a:cs typeface="+mn-cs"/>
                                      </a:rPr>
                                      <m:t>𝑛</m:t>
                                    </m:r>
                                  </m:sub>
                                </m:sSub>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𝑥</m:t>
                                    </m:r>
                                  </m:e>
                                  <m:sub>
                                    <m:r>
                                      <a:rPr lang="en-US" sz="1200" i="1" kern="1200">
                                        <a:solidFill>
                                          <a:schemeClr val="tx1"/>
                                        </a:solidFill>
                                        <a:effectLst/>
                                        <a:latin typeface="Cambria Math" panose="02040503050406030204" pitchFamily="18" charset="0"/>
                                        <a:ea typeface="+mn-ea"/>
                                        <a:cs typeface="+mn-cs"/>
                                      </a:rPr>
                                      <m:t>𝑖𝑛</m:t>
                                    </m:r>
                                  </m:sub>
                                </m:sSub>
                              </m:e>
                            </m:mr>
                          </m:m>
                        </m:e>
                      </m:d>
                    </m:oMath>
                  </m:oMathPara>
                </a14:m>
                <a:endParaRPr lang="en-US" dirty="0">
                  <a:latin typeface="Times New Roman" panose="02020603050405020304" pitchFamily="18" charset="0"/>
                  <a:cs typeface="Times New Roman" panose="02020603050405020304" pitchFamily="18" charset="0"/>
                </a:endParaRPr>
              </a:p>
            </p:txBody>
          </p:sp>
        </mc:Choice>
        <mc:Fallback xmlns="">
          <p:sp>
            <p:nvSpPr>
              <p:cNvPr id="3" name="Notes Placeholder 2"/>
              <p:cNvSpPr>
                <a:spLocks noGrp="1"/>
              </p:cNvSpPr>
              <p:nvPr>
                <p:ph type="body" idx="1"/>
              </p:nvPr>
            </p:nvSpPr>
            <p:spPr/>
            <p:txBody>
              <a:bodyPr/>
              <a:lstStyle/>
              <a:p>
                <a:r>
                  <a:rPr lang="en-US" sz="1200" i="0" kern="1200">
                    <a:solidFill>
                      <a:schemeClr val="tx1"/>
                    </a:solidFill>
                    <a:effectLst/>
                    <a:latin typeface="+mn-lt"/>
                    <a:ea typeface="+mn-ea"/>
                    <a:cs typeface="+mn-cs"/>
                  </a:rPr>
                  <a:t>𝑈(0,𝜙_1 )=(𝑟_11,𝑟_12,…,𝑟_1𝑛 )^𝑇  where 0≤𝑟_1𝑗≤𝜙_1</a:t>
                </a:r>
                <a:endParaRPr lang="en-US" dirty="0">
                  <a:latin typeface="Times New Roman" panose="02020603050405020304" pitchFamily="18" charset="0"/>
                  <a:cs typeface="Times New Roman" panose="02020603050405020304" pitchFamily="18" charset="0"/>
                </a:endParaRPr>
              </a:p>
              <a:p>
                <a:r>
                  <a:rPr lang="en-US" sz="1200" i="0" kern="1200">
                    <a:solidFill>
                      <a:schemeClr val="tx1"/>
                    </a:solidFill>
                    <a:effectLst/>
                    <a:latin typeface="+mn-lt"/>
                    <a:ea typeface="+mn-ea"/>
                    <a:cs typeface="+mn-cs"/>
                  </a:rPr>
                  <a:t>𝑈(0,𝜙_2 )=(𝑟_21,𝑟_22,…,𝑟_2𝑛 )^𝑇  where 0≤𝑟_2𝑗≤𝜙_2</a:t>
                </a:r>
                <a:endParaRPr lang="en-US" dirty="0">
                  <a:latin typeface="Times New Roman" panose="02020603050405020304" pitchFamily="18" charset="0"/>
                  <a:cs typeface="Times New Roman" panose="02020603050405020304" pitchFamily="18" charset="0"/>
                </a:endParaRPr>
              </a:p>
              <a:p>
                <a:r>
                  <a:rPr lang="en-US" sz="1200" i="0" kern="1200">
                    <a:solidFill>
                      <a:schemeClr val="tx1"/>
                    </a:solidFill>
                    <a:effectLst/>
                    <a:latin typeface="+mn-lt"/>
                    <a:ea typeface="+mn-ea"/>
                    <a:cs typeface="+mn-cs"/>
                  </a:rPr>
                  <a:t>𝑈(0,𝜙_1 )⊗</a:t>
                </a:r>
                <a:r>
                  <a:rPr lang="en-US" sz="1200" b="1" i="0" kern="1200">
                    <a:solidFill>
                      <a:schemeClr val="tx1"/>
                    </a:solidFill>
                    <a:effectLst/>
                    <a:latin typeface="+mn-lt"/>
                    <a:ea typeface="+mn-ea"/>
                    <a:cs typeface="+mn-cs"/>
                  </a:rPr>
                  <a:t>𝒙_</a:t>
                </a:r>
                <a:r>
                  <a:rPr lang="en-US" sz="1200" i="0" kern="1200">
                    <a:solidFill>
                      <a:schemeClr val="tx1"/>
                    </a:solidFill>
                    <a:effectLst/>
                    <a:latin typeface="+mn-lt"/>
                    <a:ea typeface="+mn-ea"/>
                    <a:cs typeface="+mn-cs"/>
                  </a:rPr>
                  <a:t>𝑗=(■8(𝑟_11 𝑥_𝑖1@𝑟_12 𝑥_𝑖2@⋮@𝑟_1𝑛 𝑥_𝑖𝑛 ))</a:t>
                </a:r>
                <a:endParaRPr lang="en-US" dirty="0">
                  <a:latin typeface="Times New Roman" panose="02020603050405020304" pitchFamily="18" charset="0"/>
                  <a:cs typeface="Times New Roman" panose="02020603050405020304" pitchFamily="18" charset="0"/>
                </a:endParaRPr>
              </a:p>
            </p:txBody>
          </p:sp>
        </mc:Fallback>
      </mc:AlternateContent>
      <p:sp>
        <p:nvSpPr>
          <p:cNvPr id="4" name="Slide Number Placeholder 3"/>
          <p:cNvSpPr>
            <a:spLocks noGrp="1"/>
          </p:cNvSpPr>
          <p:nvPr>
            <p:ph type="sldNum" sz="quarter" idx="5"/>
          </p:nvPr>
        </p:nvSpPr>
        <p:spPr/>
        <p:txBody>
          <a:bodyPr/>
          <a:lstStyle/>
          <a:p>
            <a:fld id="{583153D4-6007-4D70-A0D5-F421EBC11E1D}" type="slidenum">
              <a:rPr lang="en-US" smtClean="0"/>
              <a:t>7</a:t>
            </a:fld>
            <a:endParaRPr lang="en-US"/>
          </a:p>
        </p:txBody>
      </p:sp>
    </p:spTree>
    <p:extLst>
      <p:ext uri="{BB962C8B-B14F-4D97-AF65-F5344CB8AC3E}">
        <p14:creationId xmlns:p14="http://schemas.microsoft.com/office/powerpoint/2010/main" val="9651533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dirty="0">
                <a:latin typeface="Times New Roman" panose="02020603050405020304" pitchFamily="18" charset="0"/>
                <a:cs typeface="Times New Roman" panose="02020603050405020304" pitchFamily="18" charset="0"/>
              </a:rPr>
              <a:t>Parameters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are also called acceleration coefficients or attraction coefficients. Especially,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is called cognitive weight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is called social weight because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reflects thinking of particle itself in moving and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reflects influence of entire swarm on every particle in moving. The popular values of them are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 = </a:t>
            </a:r>
            <a:r>
              <a:rPr lang="en-US" i="1" dirty="0">
                <a:latin typeface="Times New Roman" panose="02020603050405020304" pitchFamily="18" charset="0"/>
                <a:cs typeface="Times New Roman" panose="02020603050405020304" pitchFamily="18" charset="0"/>
              </a:rPr>
              <a:t>ϕ</a:t>
            </a:r>
            <a:r>
              <a:rPr lang="en-US" baseline="-25000" dirty="0">
                <a:latin typeface="Times New Roman" panose="02020603050405020304" pitchFamily="18" charset="0"/>
                <a:cs typeface="Times New Roman" panose="02020603050405020304" pitchFamily="18" charset="0"/>
              </a:rPr>
              <a:t>2</a:t>
            </a:r>
            <a:r>
              <a:rPr lang="en-US" dirty="0">
                <a:latin typeface="Times New Roman" panose="02020603050405020304" pitchFamily="18" charset="0"/>
                <a:cs typeface="Times New Roman" panose="02020603050405020304" pitchFamily="18" charset="0"/>
              </a:rPr>
              <a:t> = 1.4962.</a:t>
            </a:r>
          </a:p>
          <a:p>
            <a:pPr indent="228600" algn="just"/>
            <a:r>
              <a:rPr lang="en-US" dirty="0">
                <a:latin typeface="Times New Roman" panose="02020603050405020304" pitchFamily="18" charset="0"/>
                <a:cs typeface="Times New Roman" panose="02020603050405020304" pitchFamily="18" charset="0"/>
              </a:rPr>
              <a:t>The parameter </a:t>
            </a:r>
            <a:r>
              <a:rPr lang="en-US" b="1" i="1" dirty="0" err="1">
                <a:latin typeface="Times New Roman" panose="02020603050405020304" pitchFamily="18" charset="0"/>
                <a:cs typeface="Times New Roman" panose="02020603050405020304" pitchFamily="18" charset="0"/>
              </a:rPr>
              <a:t>v</a:t>
            </a:r>
            <a:r>
              <a:rPr lang="en-US" i="1" baseline="-25000" dirty="0" err="1">
                <a:latin typeface="Times New Roman" panose="02020603050405020304" pitchFamily="18" charset="0"/>
                <a:cs typeface="Times New Roman" panose="02020603050405020304" pitchFamily="18" charset="0"/>
              </a:rPr>
              <a:t>max</a:t>
            </a:r>
            <a:r>
              <a:rPr lang="en-US" dirty="0">
                <a:latin typeface="Times New Roman" panose="02020603050405020304" pitchFamily="18" charset="0"/>
                <a:cs typeface="Times New Roman" panose="02020603050405020304" pitchFamily="18" charset="0"/>
              </a:rPr>
              <a:t> is not popular because there are some other parameters such as inertial weight and constriction coefficient (mentioned later) which are used to damp the dynamics of particles. Favorite values for the size of swarm (the number of particles) are ranged from 20 to 50.</a:t>
            </a:r>
          </a:p>
        </p:txBody>
      </p:sp>
      <p:sp>
        <p:nvSpPr>
          <p:cNvPr id="4" name="Slide Number Placeholder 3"/>
          <p:cNvSpPr>
            <a:spLocks noGrp="1"/>
          </p:cNvSpPr>
          <p:nvPr>
            <p:ph type="sldNum" sz="quarter" idx="5"/>
          </p:nvPr>
        </p:nvSpPr>
        <p:spPr/>
        <p:txBody>
          <a:bodyPr/>
          <a:lstStyle/>
          <a:p>
            <a:fld id="{583153D4-6007-4D70-A0D5-F421EBC11E1D}" type="slidenum">
              <a:rPr lang="en-US" smtClean="0"/>
              <a:t>8</a:t>
            </a:fld>
            <a:endParaRPr lang="en-US"/>
          </a:p>
        </p:txBody>
      </p:sp>
    </p:spTree>
    <p:extLst>
      <p:ext uri="{BB962C8B-B14F-4D97-AF65-F5344CB8AC3E}">
        <p14:creationId xmlns:p14="http://schemas.microsoft.com/office/powerpoint/2010/main" val="32776291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Note that moving fast does not imply fast convergence. The inverse 1–</a:t>
            </a:r>
            <a:r>
              <a:rPr lang="en-US" i="1" dirty="0">
                <a:latin typeface="Times New Roman" panose="02020603050405020304" pitchFamily="18" charset="0"/>
                <a:cs typeface="Times New Roman" panose="02020603050405020304" pitchFamily="18" charset="0"/>
              </a:rPr>
              <a:t>ω</a:t>
            </a:r>
            <a:r>
              <a:rPr lang="en-US" dirty="0">
                <a:latin typeface="Times New Roman" panose="02020603050405020304" pitchFamily="18" charset="0"/>
                <a:cs typeface="Times New Roman" panose="02020603050405020304" pitchFamily="18" charset="0"/>
              </a:rPr>
              <a:t> is known as friction coefficient.</a:t>
            </a:r>
          </a:p>
        </p:txBody>
      </p:sp>
      <p:sp>
        <p:nvSpPr>
          <p:cNvPr id="4" name="Slide Number Placeholder 3"/>
          <p:cNvSpPr>
            <a:spLocks noGrp="1"/>
          </p:cNvSpPr>
          <p:nvPr>
            <p:ph type="sldNum" sz="quarter" idx="5"/>
          </p:nvPr>
        </p:nvSpPr>
        <p:spPr/>
        <p:txBody>
          <a:bodyPr/>
          <a:lstStyle/>
          <a:p>
            <a:fld id="{583153D4-6007-4D70-A0D5-F421EBC11E1D}" type="slidenum">
              <a:rPr lang="en-US" smtClean="0"/>
              <a:t>9</a:t>
            </a:fld>
            <a:endParaRPr lang="en-US"/>
          </a:p>
        </p:txBody>
      </p:sp>
    </p:spTree>
    <p:extLst>
      <p:ext uri="{BB962C8B-B14F-4D97-AF65-F5344CB8AC3E}">
        <p14:creationId xmlns:p14="http://schemas.microsoft.com/office/powerpoint/2010/main" val="3693872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10</a:t>
            </a:fld>
            <a:endParaRPr lang="en-US"/>
          </a:p>
        </p:txBody>
      </p:sp>
    </p:spTree>
    <p:extLst>
      <p:ext uri="{BB962C8B-B14F-4D97-AF65-F5344CB8AC3E}">
        <p14:creationId xmlns:p14="http://schemas.microsoft.com/office/powerpoint/2010/main" val="29165792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explaining easily global best topology, suppose particles are vertices of a graph, fully connected swarm topology implies that such graph is fully connected, in which all vertices are connected together. In local best topology, particle </a:t>
            </a:r>
            <a:r>
              <a:rPr lang="en-US" dirty="0" err="1"/>
              <a:t>i</a:t>
            </a:r>
            <a:r>
              <a:rPr lang="en-US" dirty="0"/>
              <a:t> is also its neighbor. Thus, in equation 1.5, the set of </a:t>
            </a:r>
            <a:r>
              <a:rPr lang="en-US" i="1" dirty="0"/>
              <a:t>K</a:t>
            </a:r>
            <a:r>
              <a:rPr lang="en-US" i="1" baseline="-25000" dirty="0"/>
              <a:t>i</a:t>
            </a:r>
            <a:r>
              <a:rPr lang="en-US" dirty="0"/>
              <a:t> neighbors includes particle </a:t>
            </a:r>
            <a:r>
              <a:rPr lang="en-US" i="1" dirty="0" err="1"/>
              <a:t>i</a:t>
            </a:r>
            <a:r>
              <a:rPr lang="en-US" dirty="0"/>
              <a:t>. The two parameters </a:t>
            </a:r>
            <a:r>
              <a:rPr lang="en-US" i="1" dirty="0"/>
              <a:t>ϕ</a:t>
            </a:r>
            <a:r>
              <a:rPr lang="en-US" baseline="-25000" dirty="0"/>
              <a:t>1</a:t>
            </a:r>
            <a:r>
              <a:rPr lang="en-US" dirty="0"/>
              <a:t> and </a:t>
            </a:r>
            <a:r>
              <a:rPr lang="en-US" i="1" dirty="0"/>
              <a:t>ϕ</a:t>
            </a:r>
            <a:r>
              <a:rPr lang="en-US" baseline="-25000" dirty="0"/>
              <a:t>2</a:t>
            </a:r>
            <a:r>
              <a:rPr lang="en-US" dirty="0"/>
              <a:t> are reduced into only one parameter </a:t>
            </a:r>
            <a:r>
              <a:rPr lang="en-US" i="1" dirty="0"/>
              <a:t>ϕ</a:t>
            </a:r>
            <a:r>
              <a:rPr lang="en-US" dirty="0"/>
              <a:t> &gt; 0, which implies the strengths of all attraction forces from all neighbors on particle </a:t>
            </a:r>
            <a:r>
              <a:rPr lang="en-US" i="1" dirty="0" err="1"/>
              <a:t>i</a:t>
            </a:r>
            <a:r>
              <a:rPr lang="en-US" dirty="0"/>
              <a:t> are equal. The popular value of </a:t>
            </a:r>
            <a:r>
              <a:rPr lang="en-US" i="1" dirty="0"/>
              <a:t>ϕ</a:t>
            </a:r>
            <a:r>
              <a:rPr lang="en-US" dirty="0"/>
              <a:t> is </a:t>
            </a:r>
            <a:r>
              <a:rPr lang="en-US" i="1" dirty="0"/>
              <a:t>ϕ</a:t>
            </a:r>
            <a:r>
              <a:rPr lang="en-US" dirty="0"/>
              <a:t> = 2.05 given </a:t>
            </a:r>
            <a:r>
              <a:rPr lang="en-US" i="1" dirty="0"/>
              <a:t>χ</a:t>
            </a:r>
            <a:r>
              <a:rPr lang="en-US" dirty="0"/>
              <a:t> = 0.7298.</a:t>
            </a:r>
          </a:p>
        </p:txBody>
      </p:sp>
      <p:sp>
        <p:nvSpPr>
          <p:cNvPr id="4" name="Slide Number Placeholder 3"/>
          <p:cNvSpPr>
            <a:spLocks noGrp="1"/>
          </p:cNvSpPr>
          <p:nvPr>
            <p:ph type="sldNum" sz="quarter" idx="5"/>
          </p:nvPr>
        </p:nvSpPr>
        <p:spPr/>
        <p:txBody>
          <a:bodyPr/>
          <a:lstStyle/>
          <a:p>
            <a:fld id="{583153D4-6007-4D70-A0D5-F421EBC11E1D}" type="slidenum">
              <a:rPr lang="en-US" smtClean="0"/>
              <a:t>11</a:t>
            </a:fld>
            <a:endParaRPr lang="en-US"/>
          </a:p>
        </p:txBody>
      </p:sp>
    </p:spTree>
    <p:extLst>
      <p:ext uri="{BB962C8B-B14F-4D97-AF65-F5344CB8AC3E}">
        <p14:creationId xmlns:p14="http://schemas.microsoft.com/office/powerpoint/2010/main" val="18370816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83153D4-6007-4D70-A0D5-F421EBC11E1D}" type="slidenum">
              <a:rPr lang="en-US" smtClean="0"/>
              <a:t>24</a:t>
            </a:fld>
            <a:endParaRPr lang="en-US"/>
          </a:p>
        </p:txBody>
      </p:sp>
    </p:spTree>
    <p:extLst>
      <p:ext uri="{BB962C8B-B14F-4D97-AF65-F5344CB8AC3E}">
        <p14:creationId xmlns:p14="http://schemas.microsoft.com/office/powerpoint/2010/main" val="9049236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27/09/2022</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Tutorial on PSO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27/09/2022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Tutorial on PSO - Loc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7"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1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Tutorial on</a:t>
            </a:r>
            <a:br>
              <a:rPr lang="en-US" sz="4500" b="1" dirty="0"/>
            </a:br>
            <a:r>
              <a:rPr lang="en-US" sz="4500" b="1" dirty="0"/>
              <a:t>particle swarm optimization</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 Dr. Loc Nguyen, PhD, </a:t>
            </a:r>
            <a:r>
              <a:rPr lang="en-US" dirty="0" err="1"/>
              <a:t>PostDoc</a:t>
            </a:r>
            <a:endParaRPr lang="en-US" dirty="0"/>
          </a:p>
          <a:p>
            <a:r>
              <a:rPr lang="en-US" dirty="0"/>
              <a:t>Founder of Loc Nguyen’s Academic Network,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Tutorial on PSO - Loc Nguyen</a:t>
            </a:r>
          </a:p>
        </p:txBody>
      </p:sp>
      <p:sp>
        <p:nvSpPr>
          <p:cNvPr id="6" name="Date Placeholder 5"/>
          <p:cNvSpPr>
            <a:spLocks noGrp="1"/>
          </p:cNvSpPr>
          <p:nvPr>
            <p:ph type="dt" sz="half" idx="10"/>
          </p:nvPr>
        </p:nvSpPr>
        <p:spPr/>
        <p:txBody>
          <a:bodyPr/>
          <a:lstStyle/>
          <a:p>
            <a:r>
              <a:rPr lang="en-US"/>
              <a:t>27/09/2022</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B989-B51F-47D9-B443-FBF79E9B5290}"/>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E5FBA1-B2E0-4201-9CE9-05D492221E36}"/>
                  </a:ext>
                </a:extLst>
              </p:cNvPr>
              <p:cNvSpPr>
                <a:spLocks noGrp="1"/>
              </p:cNvSpPr>
              <p:nvPr>
                <p:ph idx="1"/>
              </p:nvPr>
            </p:nvSpPr>
            <p:spPr/>
            <p:txBody>
              <a:bodyPr/>
              <a:lstStyle/>
              <a:p>
                <a:r>
                  <a:rPr lang="en-US" dirty="0"/>
                  <a:t>If velocities </a:t>
                </a:r>
                <a:r>
                  <a:rPr lang="en-US" b="1" i="1" dirty="0"/>
                  <a:t>v</a:t>
                </a:r>
                <a:r>
                  <a:rPr lang="en-US" i="1" baseline="-25000" dirty="0"/>
                  <a:t>i</a:t>
                </a:r>
                <a:r>
                  <a:rPr lang="en-US" dirty="0"/>
                  <a:t> of particles are not restricted [2, p. 5], their movements can be out of convergence trajectories at unacceptable levels. Thus, a so-called </a:t>
                </a:r>
                <a:r>
                  <a:rPr lang="en-US" i="1" dirty="0"/>
                  <a:t>constriction coefficient</a:t>
                </a:r>
                <a:r>
                  <a:rPr lang="en-US" dirty="0"/>
                  <a:t> </a:t>
                </a:r>
                <a:r>
                  <a:rPr lang="en-US" i="1" dirty="0"/>
                  <a:t>χ</a:t>
                </a:r>
                <a:r>
                  <a:rPr lang="en-US" dirty="0"/>
                  <a:t> is proposed to damp dynamics of particles.</a:t>
                </a:r>
              </a:p>
              <a:p>
                <a:pPr marL="0" indent="0">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1.4</m:t>
                          </m:r>
                        </m:e>
                      </m:d>
                    </m:oMath>
                  </m:oMathPara>
                </a14:m>
                <a:endParaRPr lang="en-US" dirty="0"/>
              </a:p>
              <a:p>
                <a:r>
                  <a:rPr lang="en-US" dirty="0"/>
                  <a:t>Equation 1.3 is the special case of equation 1.4 when the expression </a:t>
                </a:r>
                <a:r>
                  <a:rPr lang="en-US" i="1" dirty="0" err="1"/>
                  <a:t>χ</a:t>
                </a:r>
                <a:r>
                  <a:rPr lang="en-US" b="1" i="1" dirty="0" err="1"/>
                  <a:t>v</a:t>
                </a:r>
                <a:r>
                  <a:rPr lang="en-US" i="1" baseline="-25000" dirty="0" err="1"/>
                  <a:t>i</a:t>
                </a:r>
                <a:r>
                  <a:rPr lang="en-US" dirty="0"/>
                  <a:t> is equivalent to the expression </a:t>
                </a:r>
                <a:r>
                  <a:rPr lang="en-US" i="1" dirty="0" err="1"/>
                  <a:t>ω</a:t>
                </a:r>
                <a:r>
                  <a:rPr lang="en-US" b="1" i="1" dirty="0" err="1"/>
                  <a:t>v</a:t>
                </a:r>
                <a:r>
                  <a:rPr lang="en-US" i="1" baseline="-25000" dirty="0" err="1"/>
                  <a:t>i</a:t>
                </a:r>
                <a:r>
                  <a:rPr lang="en-US" dirty="0"/>
                  <a:t>. Inertial weight </a:t>
                </a:r>
                <a:r>
                  <a:rPr lang="en-US" i="1" dirty="0"/>
                  <a:t>ω</a:t>
                </a:r>
                <a:r>
                  <a:rPr lang="en-US" dirty="0"/>
                  <a:t> also damps dynamics of particles. This is the reason that </a:t>
                </a:r>
                <a:r>
                  <a:rPr lang="en-US" i="1" dirty="0"/>
                  <a:t>ω</a:t>
                </a:r>
                <a:r>
                  <a:rPr lang="en-US" dirty="0"/>
                  <a:t> = 1 when </a:t>
                </a:r>
                <a:r>
                  <a:rPr lang="en-US" i="1" dirty="0"/>
                  <a:t>χ</a:t>
                </a:r>
                <a:r>
                  <a:rPr lang="en-US" dirty="0"/>
                  <a:t> ≠ 1 but χ is stronger than </a:t>
                </a:r>
                <a:r>
                  <a:rPr lang="en-US" i="1" dirty="0"/>
                  <a:t>ω</a:t>
                </a:r>
                <a:r>
                  <a:rPr lang="en-US" dirty="0"/>
                  <a:t> because </a:t>
                </a:r>
                <a:r>
                  <a:rPr lang="en-US" i="1" dirty="0"/>
                  <a:t>χ</a:t>
                </a:r>
                <a:r>
                  <a:rPr lang="en-US" dirty="0"/>
                  <a:t> affects previous velocity and two attraction forces whereas </a:t>
                </a:r>
                <a:r>
                  <a:rPr lang="en-US" i="1" dirty="0"/>
                  <a:t>ω</a:t>
                </a:r>
                <a:r>
                  <a:rPr lang="en-US" dirty="0"/>
                  <a:t> affects only previous velocity.</a:t>
                </a:r>
              </a:p>
              <a:p>
                <a:r>
                  <a:rPr lang="en-US" dirty="0"/>
                  <a:t>Popular value of </a:t>
                </a:r>
                <a:r>
                  <a:rPr lang="en-US" i="1" dirty="0"/>
                  <a:t>χ</a:t>
                </a:r>
                <a:r>
                  <a:rPr lang="en-US" dirty="0"/>
                  <a:t> is 0.7298 given </a:t>
                </a:r>
                <a:r>
                  <a:rPr lang="en-US" i="1" dirty="0"/>
                  <a:t>ϕ</a:t>
                </a:r>
                <a:r>
                  <a:rPr lang="en-US" baseline="-25000" dirty="0"/>
                  <a:t>1</a:t>
                </a:r>
                <a:r>
                  <a:rPr lang="en-US" dirty="0"/>
                  <a:t> = </a:t>
                </a:r>
                <a:r>
                  <a:rPr lang="en-US" i="1" dirty="0"/>
                  <a:t>ϕ</a:t>
                </a:r>
                <a:r>
                  <a:rPr lang="en-US" baseline="-25000" dirty="0"/>
                  <a:t>2</a:t>
                </a:r>
                <a:r>
                  <a:rPr lang="en-US" dirty="0"/>
                  <a:t> = 2.05 and </a:t>
                </a:r>
                <a:r>
                  <a:rPr lang="en-US" i="1" dirty="0"/>
                  <a:t>ω</a:t>
                </a:r>
                <a:r>
                  <a:rPr lang="en-US" dirty="0"/>
                  <a:t> = 1.</a:t>
                </a:r>
              </a:p>
            </p:txBody>
          </p:sp>
        </mc:Choice>
        <mc:Fallback xmlns="">
          <p:sp>
            <p:nvSpPr>
              <p:cNvPr id="3" name="Content Placeholder 2">
                <a:extLst>
                  <a:ext uri="{FF2B5EF4-FFF2-40B4-BE49-F238E27FC236}">
                    <a16:creationId xmlns:a16="http://schemas.microsoft.com/office/drawing/2014/main" id="{27E5FBA1-B2E0-4201-9CE9-05D492221E36}"/>
                  </a:ext>
                </a:extLst>
              </p:cNvPr>
              <p:cNvSpPr>
                <a:spLocks noGrp="1" noRot="1" noChangeAspect="1" noMove="1" noResize="1" noEditPoints="1" noAdjustHandles="1" noChangeArrowheads="1" noChangeShapeType="1" noTextEdit="1"/>
              </p:cNvSpPr>
              <p:nvPr>
                <p:ph idx="1"/>
              </p:nvPr>
            </p:nvSpPr>
            <p:spPr>
              <a:blipFill>
                <a:blip r:embed="rId5"/>
                <a:stretch>
                  <a:fillRect l="-1043" t="-1178" r="-11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8D5D159-2E50-44C2-85AF-5B618EF3873B}"/>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70213941-1050-4156-AE6F-1DE2AF7CFDB0}"/>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6DB0DDDF-3632-406B-BF89-1C01CF2577D6}"/>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1721654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36660-2F10-4249-9865-7633EB97CBC8}"/>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BB6F42-6D79-43B2-B0FB-93CE70D70C3F}"/>
                  </a:ext>
                </a:extLst>
              </p:cNvPr>
              <p:cNvSpPr>
                <a:spLocks noGrp="1"/>
              </p:cNvSpPr>
              <p:nvPr>
                <p:ph idx="1"/>
              </p:nvPr>
            </p:nvSpPr>
            <p:spPr/>
            <p:txBody>
              <a:bodyPr>
                <a:normAutofit fontScale="77500" lnSpcReduction="20000"/>
              </a:bodyPr>
              <a:lstStyle/>
              <a:p>
                <a:pPr>
                  <a:lnSpc>
                    <a:spcPct val="120000"/>
                  </a:lnSpc>
                </a:pPr>
                <a:r>
                  <a:rPr lang="en-US" dirty="0"/>
                  <a:t>Structure of swarm which is determined by defining neighbors and neighborhood of every particle is called swarm topology. Because </a:t>
                </a:r>
                <a:r>
                  <a:rPr lang="en-US" b="1" i="1" dirty="0" err="1"/>
                  <a:t>p</a:t>
                </a:r>
                <a:r>
                  <a:rPr lang="en-US" i="1" baseline="-25000" dirty="0" err="1"/>
                  <a:t>g</a:t>
                </a:r>
                <a:r>
                  <a:rPr lang="en-US" dirty="0"/>
                  <a:t> is the best position of entire swarm, the attraction force </a:t>
                </a:r>
                <a14:m>
                  <m:oMath xmlns:m="http://schemas.openxmlformats.org/officeDocument/2006/math">
                    <m:r>
                      <a:rPr lang="en-US" i="1" smtClean="0">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indicates the movement of each particle is affected by all other particles, which means that every particle connects to all remaining particles.</a:t>
                </a:r>
              </a:p>
              <a:p>
                <a:pPr>
                  <a:lnSpc>
                    <a:spcPct val="120000"/>
                  </a:lnSpc>
                </a:pPr>
                <a:r>
                  <a:rPr lang="en-US" dirty="0"/>
                  <a:t>Alternately, swarm topology can be defined in different way so that each particle </a:t>
                </a:r>
                <a:r>
                  <a:rPr lang="en-US" i="1" dirty="0" err="1"/>
                  <a:t>i</a:t>
                </a:r>
                <a:r>
                  <a:rPr lang="en-US" dirty="0"/>
                  <a:t> only connects with a limit number </a:t>
                </a:r>
                <a:r>
                  <a:rPr lang="en-US" i="1" dirty="0"/>
                  <a:t>K</a:t>
                </a:r>
                <a:r>
                  <a:rPr lang="en-US" i="1" baseline="-25000" dirty="0"/>
                  <a:t>i</a:t>
                </a:r>
                <a:r>
                  <a:rPr lang="en-US" dirty="0"/>
                  <a:t> of other particles. So, each particle has only </a:t>
                </a:r>
                <a:r>
                  <a:rPr lang="en-US" i="1" dirty="0"/>
                  <a:t>K</a:t>
                </a:r>
                <a:r>
                  <a:rPr lang="en-US" i="1" baseline="-25000" dirty="0"/>
                  <a:t>i</a:t>
                </a:r>
                <a:r>
                  <a:rPr lang="en-US" dirty="0"/>
                  <a:t> neighbors.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𝜒</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den>
                          </m:f>
                          <m:nary>
                            <m:naryPr>
                              <m:chr m:val="∑"/>
                              <m:limLoc m:val="undOvr"/>
                              <m:ctrlPr>
                                <a:rPr lang="en-US" i="1">
                                  <a:latin typeface="Cambria Math" panose="02040503050406030204" pitchFamily="18" charset="0"/>
                                </a:rPr>
                              </m:ctrlPr>
                            </m:naryPr>
                            <m:sub>
                              <m:r>
                                <a:rPr lang="en-US" i="1">
                                  <a:latin typeface="Cambria Math" panose="02040503050406030204" pitchFamily="18" charset="0"/>
                                </a:rPr>
                                <m:t>𝑘</m:t>
                              </m:r>
                              <m:r>
                                <a:rPr lang="en-US" i="1">
                                  <a:latin typeface="Cambria Math" panose="02040503050406030204" pitchFamily="18" charset="0"/>
                                </a:rPr>
                                <m:t>=1</m:t>
                              </m:r>
                            </m:sub>
                            <m:sup>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𝑖</m:t>
                                  </m:r>
                                </m:sub>
                              </m:sSub>
                            </m:sup>
                            <m:e>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r>
                                    <a:rPr lang="en-US" i="1">
                                      <a:latin typeface="Cambria Math" panose="02040503050406030204" pitchFamily="18" charset="0"/>
                                    </a:rPr>
                                    <m:t>𝜙</m:t>
                                  </m:r>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𝒒</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e>
                          </m:nary>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1.5</m:t>
                          </m:r>
                        </m:e>
                      </m:d>
                    </m:oMath>
                  </m:oMathPara>
                </a14:m>
                <a:endParaRPr lang="en-US" dirty="0"/>
              </a:p>
              <a:p>
                <a:pPr>
                  <a:lnSpc>
                    <a:spcPct val="120000"/>
                  </a:lnSpc>
                </a:pPr>
                <a:r>
                  <a:rPr lang="en-US" dirty="0"/>
                  <a:t>Where </a:t>
                </a:r>
                <a:r>
                  <a:rPr lang="en-US" b="1" i="1" dirty="0" err="1"/>
                  <a:t>q</a:t>
                </a:r>
                <a:r>
                  <a:rPr lang="en-US" i="1" baseline="-25000" dirty="0" err="1"/>
                  <a:t>k</a:t>
                </a:r>
                <a:r>
                  <a:rPr lang="en-US" dirty="0"/>
                  <a:t> is the best position of the </a:t>
                </a:r>
                <a:r>
                  <a:rPr lang="en-US" i="1" dirty="0"/>
                  <a:t>k</a:t>
                </a:r>
                <a:r>
                  <a:rPr lang="en-US" baseline="30000" dirty="0"/>
                  <a:t>th</a:t>
                </a:r>
                <a:r>
                  <a:rPr lang="en-US" dirty="0"/>
                  <a:t> neighbor of particle </a:t>
                </a:r>
                <a:r>
                  <a:rPr lang="en-US" i="1" dirty="0" err="1"/>
                  <a:t>i</a:t>
                </a:r>
                <a:r>
                  <a:rPr lang="en-US" dirty="0"/>
                  <a:t>.</a:t>
                </a:r>
              </a:p>
              <a:p>
                <a:pPr marL="0" indent="0" algn="ctr">
                  <a:lnSpc>
                    <a:spcPct val="120000"/>
                  </a:lnSpc>
                  <a:buNone/>
                </a:pPr>
                <a:r>
                  <a:rPr lang="en-US" b="1" i="1" dirty="0" err="1"/>
                  <a:t>q</a:t>
                </a:r>
                <a:r>
                  <a:rPr lang="en-US" i="1" baseline="-25000" dirty="0" err="1"/>
                  <a:t>k</a:t>
                </a:r>
                <a:r>
                  <a:rPr lang="en-US" dirty="0"/>
                  <a:t> = </a:t>
                </a:r>
                <a:r>
                  <a:rPr lang="en-US" b="1" i="1" dirty="0" err="1"/>
                  <a:t>p</a:t>
                </a:r>
                <a:r>
                  <a:rPr lang="en-US" i="1" baseline="-25000" dirty="0" err="1"/>
                  <a:t>j</a:t>
                </a:r>
                <a:r>
                  <a:rPr lang="en-US" dirty="0"/>
                  <a:t> such that particle </a:t>
                </a:r>
                <a:r>
                  <a:rPr lang="en-US" i="1" dirty="0"/>
                  <a:t>j</a:t>
                </a:r>
                <a:r>
                  <a:rPr lang="en-US" dirty="0"/>
                  <a:t> is the </a:t>
                </a:r>
                <a:r>
                  <a:rPr lang="en-US" i="1" dirty="0"/>
                  <a:t>k</a:t>
                </a:r>
                <a:r>
                  <a:rPr lang="en-US" baseline="30000" dirty="0"/>
                  <a:t>th</a:t>
                </a:r>
                <a:r>
                  <a:rPr lang="en-US" dirty="0"/>
                  <a:t> neighbor of particle </a:t>
                </a:r>
                <a:r>
                  <a:rPr lang="en-US" i="1" dirty="0" err="1"/>
                  <a:t>i</a:t>
                </a:r>
                <a:r>
                  <a:rPr lang="en-US" dirty="0"/>
                  <a:t>.</a:t>
                </a:r>
              </a:p>
              <a:p>
                <a:pPr>
                  <a:lnSpc>
                    <a:spcPct val="120000"/>
                  </a:lnSpc>
                </a:pPr>
                <a:r>
                  <a:rPr lang="en-US" dirty="0"/>
                  <a:t>Equation 1.5 is known as Mendes’ fully informed particle swarm (FIPS) method, which specifies the </a:t>
                </a:r>
                <a:r>
                  <a:rPr lang="en-US" i="1" dirty="0"/>
                  <a:t>local best topology </a:t>
                </a:r>
                <a:r>
                  <a:rPr lang="en-US" dirty="0"/>
                  <a:t>whereas previous equations 1.1, 1.3, and 1.4 specify </a:t>
                </a:r>
                <a:r>
                  <a:rPr lang="en-US" i="1" dirty="0"/>
                  <a:t>global best topology</a:t>
                </a:r>
                <a:r>
                  <a:rPr lang="en-US" dirty="0"/>
                  <a:t>.</a:t>
                </a:r>
              </a:p>
            </p:txBody>
          </p:sp>
        </mc:Choice>
        <mc:Fallback xmlns="">
          <p:sp>
            <p:nvSpPr>
              <p:cNvPr id="3" name="Content Placeholder 2">
                <a:extLst>
                  <a:ext uri="{FF2B5EF4-FFF2-40B4-BE49-F238E27FC236}">
                    <a16:creationId xmlns:a16="http://schemas.microsoft.com/office/drawing/2014/main" id="{3DBB6F42-6D79-43B2-B0FB-93CE70D70C3F}"/>
                  </a:ext>
                </a:extLst>
              </p:cNvPr>
              <p:cNvSpPr>
                <a:spLocks noGrp="1" noRot="1" noChangeAspect="1" noMove="1" noResize="1" noEditPoints="1" noAdjustHandles="1" noChangeArrowheads="1" noChangeShapeType="1" noTextEdit="1"/>
              </p:cNvSpPr>
              <p:nvPr>
                <p:ph idx="1"/>
              </p:nvPr>
            </p:nvSpPr>
            <p:spPr>
              <a:blipFill>
                <a:blip r:embed="rId5"/>
                <a:stretch>
                  <a:fillRect l="-696" t="-824" r="-696" b="-141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1928595-9C45-49B7-A18E-F747F093E254}"/>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70A556B2-BFBC-425E-ABBC-7C65A102E5A9}"/>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CFC3EFA4-FE93-4EA6-8DF5-E0231BF30E67}"/>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2223968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EC0D0-DAFB-4B1A-A237-06F433E2841F}"/>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82167F0-286F-4B8E-9A8D-0FB33DA58D27}"/>
                  </a:ext>
                </a:extLst>
              </p:cNvPr>
              <p:cNvSpPr>
                <a:spLocks noGrp="1"/>
              </p:cNvSpPr>
              <p:nvPr>
                <p:ph idx="1"/>
              </p:nvPr>
            </p:nvSpPr>
            <p:spPr>
              <a:xfrm>
                <a:off x="309489" y="914399"/>
                <a:ext cx="11591779" cy="5176066"/>
              </a:xfrm>
            </p:spPr>
            <p:txBody>
              <a:bodyPr>
                <a:normAutofit/>
              </a:bodyPr>
              <a:lstStyle/>
              <a:p>
                <a:r>
                  <a:rPr lang="en-US" sz="2000" dirty="0"/>
                  <a:t>In global best topology specified by equations 1.1, 1.3, and 1.4, only one best position </a:t>
                </a:r>
                <a:r>
                  <a:rPr lang="en-US" sz="2000" b="1" i="1" dirty="0" err="1"/>
                  <a:t>p</a:t>
                </a:r>
                <a:r>
                  <a:rPr lang="en-US" sz="2000" i="1" baseline="-25000" dirty="0" err="1"/>
                  <a:t>g</a:t>
                </a:r>
                <a:r>
                  <a:rPr lang="en-US" sz="2000" dirty="0"/>
                  <a:t> of entire swarm is kept track. In local best topology specified by equation 1.5, many best positions from groups implied by neighbors are kept track. Hence, FIPS converges slowly but avoids converging at local optimizer. In other words, local best topology aims to exploration rather than exploitation. However, at a compromise, FIPS makes convergence speed of PSO slow because the exploitation is scarified for the exploration.</a:t>
                </a:r>
              </a:p>
              <a:p>
                <a:r>
                  <a:rPr lang="en-US" sz="2000" dirty="0">
                    <a:effectLst/>
                    <a:latin typeface="Times New Roman" panose="02020603050405020304" pitchFamily="18" charset="0"/>
                    <a:ea typeface="SimSun" panose="02010600030101010101" pitchFamily="2" charset="-122"/>
                  </a:rPr>
                  <a:t>If we focus on the fact that the attraction force issued by the particle </a:t>
                </a:r>
                <a:r>
                  <a:rPr lang="en-US" sz="2000" i="1" dirty="0" err="1">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itself is equivalent to the attraction force from the global best position </a:t>
                </a:r>
                <a:r>
                  <a:rPr lang="en-US" sz="2000" b="1" i="1" dirty="0" err="1">
                    <a:effectLst/>
                    <a:latin typeface="Times New Roman" panose="02020603050405020304" pitchFamily="18" charset="0"/>
                    <a:ea typeface="SimSun" panose="02010600030101010101" pitchFamily="2" charset="-122"/>
                  </a:rPr>
                  <a:t>p</a:t>
                </a:r>
                <a:r>
                  <a:rPr lang="en-US" sz="2000" i="1" baseline="-25000" dirty="0" err="1">
                    <a:effectLst/>
                    <a:latin typeface="Times New Roman" panose="02020603050405020304" pitchFamily="18" charset="0"/>
                    <a:ea typeface="SimSun" panose="02010600030101010101" pitchFamily="2" charset="-122"/>
                  </a:rPr>
                  <a:t>g</a:t>
                </a:r>
                <a:r>
                  <a:rPr lang="en-US" sz="2000" dirty="0">
                    <a:effectLst/>
                    <a:latin typeface="Times New Roman" panose="02020603050405020304" pitchFamily="18" charset="0"/>
                    <a:ea typeface="SimSun" panose="02010600030101010101" pitchFamily="2" charset="-122"/>
                  </a:rPr>
                  <a:t> and the other attraction forces from its neighbors </a:t>
                </a:r>
                <a:r>
                  <a:rPr lang="en-US" sz="2000" b="1" i="1" dirty="0" err="1">
                    <a:effectLst/>
                    <a:latin typeface="Times New Roman" panose="02020603050405020304" pitchFamily="18" charset="0"/>
                    <a:ea typeface="SimSun" panose="02010600030101010101" pitchFamily="2" charset="-122"/>
                  </a:rPr>
                  <a:t>q</a:t>
                </a:r>
                <a:r>
                  <a:rPr lang="en-US" sz="2000" i="1" baseline="-25000" dirty="0" err="1">
                    <a:effectLst/>
                    <a:latin typeface="Times New Roman" panose="02020603050405020304" pitchFamily="18" charset="0"/>
                    <a:ea typeface="SimSun" panose="02010600030101010101" pitchFamily="2" charset="-122"/>
                  </a:rPr>
                  <a:t>k</a:t>
                </a:r>
                <a:r>
                  <a:rPr lang="en-US" sz="2000" dirty="0">
                    <a:effectLst/>
                    <a:latin typeface="Times New Roman" panose="02020603050405020304" pitchFamily="18" charset="0"/>
                    <a:ea typeface="SimSun" panose="02010600030101010101" pitchFamily="2" charset="-122"/>
                  </a:rPr>
                  <a:t>, equation 1.5 is modified as follows</a:t>
                </a:r>
                <a:r>
                  <a:rPr lang="en-US" sz="2000" dirty="0"/>
                  <a:t>:</a:t>
                </a:r>
              </a:p>
              <a:p>
                <a:pPr marL="0" indent="0">
                  <a:buNone/>
                </a:pPr>
                <a14:m>
                  <m:oMathPara xmlns:m="http://schemas.openxmlformats.org/officeDocument/2006/math">
                    <m:oMathParaPr>
                      <m:jc m:val="right"/>
                    </m:oMathParaPr>
                    <m:oMath xmlns:m="http://schemas.openxmlformats.org/officeDocument/2006/math">
                      <m:sSub>
                        <m:sSubPr>
                          <m:ctrlPr>
                            <a:rPr lang="en-US" sz="2000" i="1" smtClean="0">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𝜒</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𝜔</m:t>
                          </m:r>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𝑈</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𝑈</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𝑔</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000" i="1">
                                  <a:effectLst/>
                                  <a:latin typeface="Cambria Math" panose="02040503050406030204" pitchFamily="18" charset="0"/>
                                </a:rPr>
                              </m:ctrlPr>
                            </m:fPr>
                            <m:num>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num>
                            <m:den>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den>
                          </m:f>
                          <m:nary>
                            <m:naryPr>
                              <m:chr m:val="∑"/>
                              <m:limLoc m:val="undOvr"/>
                              <m:ctrlPr>
                                <a:rPr lang="en-US" sz="2000" i="1">
                                  <a:effectLst/>
                                  <a:latin typeface="Cambria Math" panose="02040503050406030204" pitchFamily="18" charset="0"/>
                                </a:rPr>
                              </m:ctrlPr>
                            </m:naryPr>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up>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𝐾</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sup>
                            <m:e>
                              <m:r>
                                <a:rPr lang="en-US" sz="2000" i="1">
                                  <a:effectLst/>
                                  <a:latin typeface="Cambria Math" panose="02040503050406030204" pitchFamily="18" charset="0"/>
                                  <a:ea typeface="Calibri" panose="020F0502020204030204" pitchFamily="34" charset="0"/>
                                  <a:cs typeface="Times New Roman" panose="02020603050405020304" pitchFamily="18" charset="0"/>
                                </a:rPr>
                                <m:t>𝑈</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r>
                                    <a:rPr lang="en-US" sz="2000" i="1">
                                      <a:effectLst/>
                                      <a:latin typeface="Cambria Math" panose="02040503050406030204" pitchFamily="18" charset="0"/>
                                      <a:ea typeface="Calibri" panose="020F0502020204030204" pitchFamily="34" charset="0"/>
                                      <a:cs typeface="Times New Roman" panose="02020603050405020304" pitchFamily="18" charset="0"/>
                                    </a:rPr>
                                    <m:t>𝜙</m:t>
                                  </m:r>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𝒒</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𝑘</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e>
                          </m:nary>
                        </m:e>
                      </m:d>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(1.6)</m:t>
                      </m:r>
                    </m:oMath>
                  </m:oMathPara>
                </a14:m>
                <a:endParaRPr lang="en-US" sz="2000" dirty="0"/>
              </a:p>
              <a:p>
                <a:r>
                  <a:rPr lang="en-US" sz="2000" dirty="0">
                    <a:effectLst/>
                    <a:latin typeface="Times New Roman" panose="02020603050405020304" pitchFamily="18" charset="0"/>
                    <a:ea typeface="SimSun" panose="02010600030101010101" pitchFamily="2" charset="-122"/>
                  </a:rPr>
                  <a:t>In equation 1.6, the set of </a:t>
                </a:r>
                <a:r>
                  <a:rPr lang="en-US" sz="2000" i="1" dirty="0">
                    <a:effectLst/>
                    <a:latin typeface="Times New Roman" panose="02020603050405020304" pitchFamily="18" charset="0"/>
                    <a:ea typeface="SimSun" panose="02010600030101010101" pitchFamily="2" charset="-122"/>
                  </a:rPr>
                  <a:t>K</a:t>
                </a:r>
                <a:r>
                  <a:rPr lang="en-US" sz="2000" i="1" baseline="-25000" dirty="0">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neighbors does not include particle </a:t>
                </a:r>
                <a:r>
                  <a:rPr lang="en-US" sz="2000" i="1" dirty="0" err="1">
                    <a:effectLst/>
                    <a:latin typeface="Times New Roman" panose="02020603050405020304" pitchFamily="18" charset="0"/>
                    <a:ea typeface="SimSun" panose="02010600030101010101" pitchFamily="2" charset="-122"/>
                  </a:rPr>
                  <a:t>i</a:t>
                </a:r>
                <a:r>
                  <a:rPr lang="en-US" sz="2000" dirty="0">
                    <a:effectLst/>
                    <a:latin typeface="Times New Roman" panose="02020603050405020304" pitchFamily="18" charset="0"/>
                    <a:ea typeface="SimSun" panose="02010600030101010101" pitchFamily="2" charset="-122"/>
                  </a:rPr>
                  <a:t> and so, the three parameters </a:t>
                </a:r>
                <a:r>
                  <a:rPr lang="en-US" sz="2000" i="1" dirty="0">
                    <a:effectLst/>
                    <a:latin typeface="Times New Roman" panose="02020603050405020304" pitchFamily="18" charset="0"/>
                    <a:ea typeface="SimSun" panose="02010600030101010101" pitchFamily="2" charset="-122"/>
                  </a:rPr>
                  <a:t>ϕ</a:t>
                </a:r>
                <a:r>
                  <a:rPr lang="en-US" sz="2000" baseline="-25000" dirty="0">
                    <a:effectLst/>
                    <a:latin typeface="Times New Roman" panose="02020603050405020304" pitchFamily="18" charset="0"/>
                    <a:ea typeface="SimSun" panose="02010600030101010101" pitchFamily="2" charset="-122"/>
                  </a:rPr>
                  <a:t>1</a:t>
                </a:r>
                <a:r>
                  <a:rPr lang="en-US" sz="2000" dirty="0">
                    <a:effectLst/>
                    <a:latin typeface="Times New Roman" panose="02020603050405020304" pitchFamily="18" charset="0"/>
                    <a:ea typeface="SimSun" panose="02010600030101010101" pitchFamily="2" charset="-122"/>
                  </a:rPr>
                  <a:t>, </a:t>
                </a:r>
                <a:r>
                  <a:rPr lang="en-US" sz="2000" i="1" dirty="0">
                    <a:effectLst/>
                    <a:latin typeface="Times New Roman" panose="02020603050405020304" pitchFamily="18" charset="0"/>
                    <a:ea typeface="SimSun" panose="02010600030101010101" pitchFamily="2" charset="-122"/>
                  </a:rPr>
                  <a:t>ϕ</a:t>
                </a:r>
                <a:r>
                  <a:rPr lang="en-US" sz="2000" baseline="-25000" dirty="0">
                    <a:effectLst/>
                    <a:latin typeface="Times New Roman" panose="02020603050405020304" pitchFamily="18" charset="0"/>
                    <a:ea typeface="SimSun" panose="02010600030101010101" pitchFamily="2" charset="-122"/>
                  </a:rPr>
                  <a:t>2</a:t>
                </a:r>
                <a:r>
                  <a:rPr lang="en-US" sz="2000" dirty="0">
                    <a:effectLst/>
                    <a:latin typeface="Times New Roman" panose="02020603050405020304" pitchFamily="18" charset="0"/>
                    <a:ea typeface="SimSun" panose="02010600030101010101" pitchFamily="2" charset="-122"/>
                  </a:rPr>
                  <a:t>, and </a:t>
                </a:r>
                <a:r>
                  <a:rPr lang="en-US" sz="2000" i="1" dirty="0">
                    <a:effectLst/>
                    <a:latin typeface="Times New Roman" panose="02020603050405020304" pitchFamily="18" charset="0"/>
                    <a:ea typeface="SimSun" panose="02010600030101010101" pitchFamily="2" charset="-122"/>
                  </a:rPr>
                  <a:t>ϕ</a:t>
                </a:r>
                <a:r>
                  <a:rPr lang="en-US" sz="2000" dirty="0">
                    <a:effectLst/>
                    <a:latin typeface="Times New Roman" panose="02020603050405020304" pitchFamily="18" charset="0"/>
                    <a:ea typeface="SimSun" panose="02010600030101010101" pitchFamily="2" charset="-122"/>
                  </a:rPr>
                  <a:t> are co-existent. It is easy to recognize that equation 1.6 is the general form of velocity update rule. Equation 1.6 balances local best topology and global best topology with expectation that convergence speed is improved but convergence to local optimizer can be avoided. In other words, equation 1.6 aims to achieve both exploration and exploitation.</a:t>
                </a:r>
                <a:endParaRPr lang="en-US" sz="2000" dirty="0"/>
              </a:p>
            </p:txBody>
          </p:sp>
        </mc:Choice>
        <mc:Fallback xmlns="">
          <p:sp>
            <p:nvSpPr>
              <p:cNvPr id="3" name="Content Placeholder 2">
                <a:extLst>
                  <a:ext uri="{FF2B5EF4-FFF2-40B4-BE49-F238E27FC236}">
                    <a16:creationId xmlns:a16="http://schemas.microsoft.com/office/drawing/2014/main" id="{F82167F0-286F-4B8E-9A8D-0FB33DA58D27}"/>
                  </a:ext>
                </a:extLst>
              </p:cNvPr>
              <p:cNvSpPr>
                <a:spLocks noGrp="1" noRot="1" noChangeAspect="1" noMove="1" noResize="1" noEditPoints="1" noAdjustHandles="1" noChangeArrowheads="1" noChangeShapeType="1" noTextEdit="1"/>
              </p:cNvSpPr>
              <p:nvPr>
                <p:ph idx="1"/>
              </p:nvPr>
            </p:nvSpPr>
            <p:spPr>
              <a:xfrm>
                <a:off x="309489" y="914399"/>
                <a:ext cx="11591779" cy="5176066"/>
              </a:xfrm>
              <a:blipFill>
                <a:blip r:embed="rId4"/>
                <a:stretch>
                  <a:fillRect l="-473" t="-589" r="-52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6435424-11CB-41B3-AEF6-D2CFCFB8CB0E}"/>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E35AA26D-CC67-4F48-ACB6-4F3E25EEB51A}"/>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B47FAA45-C5AA-433D-A42F-CFA0F0CD0C2E}"/>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2032383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16093-3580-A470-27AE-65A07F12C201}"/>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85A9F402-5A95-0676-DE34-4476BC6D3045}"/>
              </a:ext>
            </a:extLst>
          </p:cNvPr>
          <p:cNvSpPr>
            <a:spLocks noGrp="1"/>
          </p:cNvSpPr>
          <p:nvPr>
            <p:ph idx="1"/>
          </p:nvPr>
        </p:nvSpPr>
        <p:spPr>
          <a:xfrm>
            <a:off x="309489" y="914399"/>
            <a:ext cx="11577711" cy="5176066"/>
          </a:xfrm>
        </p:spPr>
        <p:txBody>
          <a:bodyPr>
            <a:normAutofit/>
          </a:bodyPr>
          <a:lstStyle/>
          <a:p>
            <a:r>
              <a:rPr lang="en-US" sz="2000" dirty="0">
                <a:effectLst/>
                <a:latin typeface="Times New Roman" panose="02020603050405020304" pitchFamily="18" charset="0"/>
                <a:ea typeface="Calibri" panose="020F0502020204030204" pitchFamily="34" charset="0"/>
              </a:rPr>
              <a:t>In general, the two main aspects of PSO are exploration and exploitation. The exploration aspect aims to avoid premature converging so as to reach global optimizer whereas the exploitation aspect aims to motivate PSO to converge as fast as possible. Besides exploitation property can help PSO to converge more accurately regardless of local optimizer or global optimizer. These two aspects are equally important.</a:t>
            </a:r>
          </a:p>
          <a:p>
            <a:r>
              <a:rPr lang="en-US" sz="2000" dirty="0">
                <a:effectLst/>
                <a:latin typeface="Times New Roman" panose="02020603050405020304" pitchFamily="18" charset="0"/>
                <a:ea typeface="Calibri" panose="020F0502020204030204" pitchFamily="34" charset="0"/>
              </a:rPr>
              <a:t>Consequently, two problems corresponding to the exploration and exploitation are </a:t>
            </a:r>
            <a:r>
              <a:rPr lang="en-US" sz="2000" i="1" dirty="0">
                <a:effectLst/>
                <a:latin typeface="Times New Roman" panose="02020603050405020304" pitchFamily="18" charset="0"/>
                <a:ea typeface="Calibri" panose="020F0502020204030204" pitchFamily="34" charset="0"/>
              </a:rPr>
              <a:t>premature problem</a:t>
            </a:r>
            <a:r>
              <a:rPr lang="en-US" sz="2000" dirty="0">
                <a:effectLst/>
                <a:latin typeface="Times New Roman" panose="02020603050405020304" pitchFamily="18" charset="0"/>
                <a:ea typeface="Calibri" panose="020F0502020204030204" pitchFamily="34" charset="0"/>
              </a:rPr>
              <a:t> and </a:t>
            </a:r>
            <a:r>
              <a:rPr lang="en-US" sz="2000" i="1" dirty="0">
                <a:effectLst/>
                <a:latin typeface="Times New Roman" panose="02020603050405020304" pitchFamily="18" charset="0"/>
                <a:ea typeface="Calibri" panose="020F0502020204030204" pitchFamily="34" charset="0"/>
              </a:rPr>
              <a:t>dynamic problem</a:t>
            </a:r>
            <a:r>
              <a:rPr lang="en-US" sz="2000" dirty="0">
                <a:effectLst/>
                <a:latin typeface="Times New Roman" panose="02020603050405020304" pitchFamily="18" charset="0"/>
                <a:ea typeface="Calibri" panose="020F0502020204030204" pitchFamily="34" charset="0"/>
              </a:rPr>
              <a:t>. Solutions of premature problem are to improve the exploration and solutions of dynamic problem are to improve the exploitation. Inertial weight and constriction coefficient are common solutions for dynamic problem. Currently, solutions of dynamic problem often relate to tuning coefficients which are PSO parameters. Solutions of premature problem relates to increase dynamic ability of particles such as:</a:t>
            </a:r>
            <a:r>
              <a:rPr lang="en-US" sz="2000" dirty="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rPr>
              <a:t>dynamic topology, change of fitness function, adaptation (including tuning coefficients, adding particles, removing particles, and changing particle properties), and diversity control.</a:t>
            </a:r>
          </a:p>
          <a:p>
            <a:r>
              <a:rPr lang="en-US" sz="2000" i="1" dirty="0">
                <a:effectLst/>
                <a:latin typeface="Times New Roman" panose="02020603050405020304" pitchFamily="18" charset="0"/>
                <a:ea typeface="SimSun" panose="02010600030101010101" pitchFamily="2" charset="-122"/>
              </a:rPr>
              <a:t>Dynamic topology</a:t>
            </a:r>
            <a:r>
              <a:rPr lang="en-US" sz="2000" dirty="0">
                <a:effectLst/>
                <a:latin typeface="Times New Roman" panose="02020603050405020304" pitchFamily="18" charset="0"/>
                <a:ea typeface="SimSun" panose="02010600030101010101" pitchFamily="2" charset="-122"/>
              </a:rPr>
              <a:t> is popular in solving premature problem. The topology from equation 1.1, equation 1.3, equation 1.4, equation 1.5, and equation 1.6 is static (Poli, Kennedy, &amp; Blackwell, 2007, p. 6) because it is kept intact over all iterations of PSO. In other words, neighbors and neighborhood in </a:t>
            </a:r>
            <a:r>
              <a:rPr lang="en-US" sz="2000" i="1" dirty="0">
                <a:effectLst/>
                <a:latin typeface="Times New Roman" panose="02020603050405020304" pitchFamily="18" charset="0"/>
                <a:ea typeface="SimSun" panose="02010600030101010101" pitchFamily="2" charset="-122"/>
              </a:rPr>
              <a:t>static topology</a:t>
            </a:r>
            <a:r>
              <a:rPr lang="en-US" sz="2000" dirty="0">
                <a:effectLst/>
                <a:latin typeface="Times New Roman" panose="02020603050405020304" pitchFamily="18" charset="0"/>
                <a:ea typeface="SimSun" panose="02010600030101010101" pitchFamily="2" charset="-122"/>
              </a:rPr>
              <a:t> are established fixedly. We will later research dynamic topology in which neighbors and neighborhood are changed at each iteration.</a:t>
            </a:r>
            <a:endParaRPr lang="en-US" sz="2000" dirty="0">
              <a:effectLst/>
              <a:latin typeface="Times New Roman" panose="02020603050405020304" pitchFamily="18" charset="0"/>
              <a:ea typeface="Calibri" panose="020F0502020204030204" pitchFamily="34" charset="0"/>
            </a:endParaRPr>
          </a:p>
          <a:p>
            <a:endParaRPr lang="en-US" sz="2000" dirty="0"/>
          </a:p>
        </p:txBody>
      </p:sp>
      <p:sp>
        <p:nvSpPr>
          <p:cNvPr id="4" name="Date Placeholder 3">
            <a:extLst>
              <a:ext uri="{FF2B5EF4-FFF2-40B4-BE49-F238E27FC236}">
                <a16:creationId xmlns:a16="http://schemas.microsoft.com/office/drawing/2014/main" id="{EEEB5EF4-2FD3-8CF8-6573-F4BDDE5FC6D5}"/>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817DB15F-32C4-669E-A898-099720319C95}"/>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A2D3D5DA-7D3B-84E8-D530-26450D1DBCAF}"/>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333316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75FF1-A42F-772A-313C-18C92A9890A7}"/>
              </a:ext>
            </a:extLst>
          </p:cNvPr>
          <p:cNvSpPr>
            <a:spLocks noGrp="1"/>
          </p:cNvSpPr>
          <p:nvPr>
            <p:ph type="title"/>
          </p:nvPr>
        </p:nvSpPr>
        <p:spPr/>
        <p:txBody>
          <a:bodyPr/>
          <a:lstStyle/>
          <a:p>
            <a:r>
              <a:rPr lang="en-US" dirty="0"/>
              <a:t>2. Variants of PSO – Simplified &amp; improved PSOs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EE181FE-F35E-8477-96B7-92AA44F6769E}"/>
                  </a:ext>
                </a:extLst>
              </p:cNvPr>
              <p:cNvSpPr>
                <a:spLocks noGrp="1"/>
              </p:cNvSpPr>
              <p:nvPr>
                <p:ph idx="1"/>
              </p:nvPr>
            </p:nvSpPr>
            <p:spPr>
              <a:xfrm>
                <a:off x="365760" y="914399"/>
                <a:ext cx="11422966" cy="5176066"/>
              </a:xfrm>
            </p:spPr>
            <p:txBody>
              <a:bodyPr>
                <a:noAutofit/>
              </a:bodyPr>
              <a:lstStyle/>
              <a:p>
                <a:r>
                  <a:rPr lang="en-US" sz="2300" dirty="0">
                    <a:effectLst/>
                    <a:latin typeface="Times New Roman" panose="02020603050405020304" pitchFamily="18" charset="0"/>
                    <a:ea typeface="Calibri" panose="020F0502020204030204" pitchFamily="34" charset="0"/>
                  </a:rPr>
                  <a:t>Variants of PSO mentioned in this sub-section aim to simplify or improve basic PSO. In general, these variants focus on modifications of basic PSO. Binary PSO </a:t>
                </a:r>
                <a:r>
                  <a:rPr lang="en-US" sz="2300" b="1" dirty="0">
                    <a:effectLst/>
                    <a:latin typeface="Times New Roman" panose="02020603050405020304" pitchFamily="18" charset="0"/>
                    <a:ea typeface="Calibri" panose="020F0502020204030204" pitchFamily="34" charset="0"/>
                  </a:rPr>
                  <a:t>(BPSO</a:t>
                </a:r>
                <a:r>
                  <a:rPr lang="en-US" sz="2300" dirty="0">
                    <a:effectLst/>
                    <a:latin typeface="Times New Roman" panose="02020603050405020304" pitchFamily="18" charset="0"/>
                    <a:ea typeface="Calibri" panose="020F0502020204030204" pitchFamily="34" charset="0"/>
                  </a:rPr>
                  <a:t>) developed by James Kennedy is a simple version of PSO where positions </a:t>
                </a:r>
                <a:r>
                  <a:rPr lang="en-US" sz="2300" b="1" i="1" dirty="0">
                    <a:effectLst/>
                    <a:latin typeface="Times New Roman" panose="02020603050405020304" pitchFamily="18" charset="0"/>
                    <a:ea typeface="Calibri" panose="020F0502020204030204" pitchFamily="34" charset="0"/>
                  </a:rPr>
                  <a:t>x</a:t>
                </a:r>
                <a:r>
                  <a:rPr lang="en-US" sz="2300" i="1" baseline="-25000" dirty="0">
                    <a:effectLst/>
                    <a:latin typeface="Times New Roman" panose="02020603050405020304" pitchFamily="18" charset="0"/>
                    <a:ea typeface="Calibri" panose="020F0502020204030204" pitchFamily="34" charset="0"/>
                  </a:rPr>
                  <a:t>i</a:t>
                </a:r>
                <a:r>
                  <a:rPr lang="en-US" sz="2300" dirty="0">
                    <a:effectLst/>
                    <a:latin typeface="Times New Roman" panose="02020603050405020304" pitchFamily="18" charset="0"/>
                    <a:ea typeface="Calibri" panose="020F0502020204030204" pitchFamily="34" charset="0"/>
                  </a:rPr>
                  <a:t> and </a:t>
                </a:r>
                <a:r>
                  <a:rPr lang="en-US" sz="2300" b="1" i="1" dirty="0">
                    <a:effectLst/>
                    <a:latin typeface="Times New Roman" panose="02020603050405020304" pitchFamily="18" charset="0"/>
                    <a:ea typeface="Calibri" panose="020F0502020204030204" pitchFamily="34" charset="0"/>
                  </a:rPr>
                  <a:t>p</a:t>
                </a:r>
                <a:r>
                  <a:rPr lang="en-US" sz="2300" i="1" baseline="-25000" dirty="0">
                    <a:effectLst/>
                    <a:latin typeface="Times New Roman" panose="02020603050405020304" pitchFamily="18" charset="0"/>
                    <a:ea typeface="Calibri" panose="020F0502020204030204" pitchFamily="34" charset="0"/>
                  </a:rPr>
                  <a:t>i</a:t>
                </a:r>
                <a:r>
                  <a:rPr lang="en-US" sz="2300" dirty="0">
                    <a:effectLst/>
                    <a:latin typeface="Times New Roman" panose="02020603050405020304" pitchFamily="18" charset="0"/>
                    <a:ea typeface="Calibri" panose="020F0502020204030204" pitchFamily="34" charset="0"/>
                  </a:rPr>
                  <a:t> are binary (0 and 1).</a:t>
                </a:r>
              </a:p>
              <a:p>
                <a:pPr marL="0" indent="0">
                  <a:buNone/>
                </a:pPr>
                <a14:m>
                  <m:oMathPara xmlns:m="http://schemas.openxmlformats.org/officeDocument/2006/math">
                    <m:oMathParaPr>
                      <m:jc m:val="right"/>
                    </m:oMathParaPr>
                    <m:oMath xmlns:m="http://schemas.openxmlformats.org/officeDocument/2006/math">
                      <m:r>
                        <a:rPr lang="en-US" sz="2300" i="1" smtClean="0">
                          <a:effectLst/>
                          <a:latin typeface="Cambria Math" panose="02040503050406030204" pitchFamily="18" charset="0"/>
                          <a:ea typeface="Calibri" panose="020F0502020204030204" pitchFamily="34" charset="0"/>
                          <a:cs typeface="Times New Roman" panose="02020603050405020304" pitchFamily="18" charset="0"/>
                        </a:rPr>
                        <m:t>𝑠</m:t>
                      </m:r>
                      <m:d>
                        <m:dPr>
                          <m:ctrlPr>
                            <a:rPr lang="en-US" sz="2300" i="1">
                              <a:effectLst/>
                              <a:latin typeface="Cambria Math" panose="02040503050406030204" pitchFamily="18" charset="0"/>
                            </a:rPr>
                          </m:ctrlPr>
                        </m:dPr>
                        <m:e>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𝑖𝑗</m:t>
                              </m:r>
                            </m:sub>
                          </m:sSub>
                        </m:e>
                      </m:d>
                      <m:r>
                        <a:rPr lang="en-US" sz="2300" i="1">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2300" i="1">
                              <a:effectLst/>
                              <a:latin typeface="Cambria Math" panose="02040503050406030204" pitchFamily="18" charset="0"/>
                            </a:rPr>
                          </m:ctrlPr>
                        </m:fPr>
                        <m:num>
                          <m:r>
                            <a:rPr lang="en-US" sz="23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2300" i="1">
                              <a:effectLst/>
                              <a:latin typeface="Cambria Math" panose="02040503050406030204" pitchFamily="18" charset="0"/>
                              <a:ea typeface="Calibri" panose="020F0502020204030204" pitchFamily="34" charset="0"/>
                              <a:cs typeface="Times New Roman" panose="02020603050405020304" pitchFamily="18" charset="0"/>
                            </a:rPr>
                            <m:t>1+</m:t>
                          </m:r>
                          <m:r>
                            <m:rPr>
                              <m:sty m:val="p"/>
                            </m:rPr>
                            <a:rPr lang="en-US" sz="2300">
                              <a:effectLst/>
                              <a:latin typeface="Cambria Math" panose="02040503050406030204" pitchFamily="18" charset="0"/>
                              <a:ea typeface="Calibri" panose="020F0502020204030204" pitchFamily="34" charset="0"/>
                              <a:cs typeface="Times New Roman" panose="02020603050405020304" pitchFamily="18" charset="0"/>
                            </a:rPr>
                            <m:t>exp</m:t>
                          </m:r>
                          <m:d>
                            <m:dPr>
                              <m:ctrlPr>
                                <a:rPr lang="en-US" sz="2300" i="1">
                                  <a:effectLst/>
                                  <a:latin typeface="Cambria Math" panose="02040503050406030204" pitchFamily="18" charset="0"/>
                                </a:rPr>
                              </m:ctrlPr>
                            </m:dPr>
                            <m:e>
                              <m:r>
                                <a:rPr lang="en-US" sz="23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𝑖𝑗</m:t>
                                  </m:r>
                                </m:sub>
                              </m:sSub>
                            </m:e>
                          </m:d>
                        </m:den>
                      </m:f>
                      <m:r>
                        <a:rPr lang="en-US" sz="2300" i="1">
                          <a:effectLst/>
                          <a:latin typeface="Cambria Math" panose="02040503050406030204" pitchFamily="18" charset="0"/>
                          <a:ea typeface="Calibri" panose="020F0502020204030204" pitchFamily="34" charset="0"/>
                          <a:cs typeface="Times New Roman" panose="02020603050405020304" pitchFamily="18" charset="0"/>
                        </a:rPr>
                        <m:t>,∀</m:t>
                      </m:r>
                      <m:r>
                        <a:rPr lang="en-US" sz="23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300" b="0" i="1" smtClean="0">
                          <a:effectLst/>
                          <a:latin typeface="Cambria Math" panose="02040503050406030204" pitchFamily="18" charset="0"/>
                          <a:ea typeface="Calibri" panose="020F0502020204030204" pitchFamily="34" charset="0"/>
                          <a:cs typeface="Times New Roman" panose="02020603050405020304" pitchFamily="18" charset="0"/>
                        </a:rPr>
                        <m:t>    (2.1.1)</m:t>
                      </m:r>
                    </m:oMath>
                  </m:oMathPara>
                </a14:m>
                <a:endParaRPr lang="en-US" sz="2300" dirty="0">
                  <a:effectLst/>
                  <a:latin typeface="Times New Roman" panose="02020603050405020304" pitchFamily="18" charset="0"/>
                  <a:ea typeface="Calibri" panose="020F0502020204030204" pitchFamily="34" charset="0"/>
                </a:endParaRPr>
              </a:p>
              <a:p>
                <a:r>
                  <a:rPr lang="en-US" sz="2300" dirty="0">
                    <a:effectLst/>
                    <a:latin typeface="Times New Roman" panose="02020603050405020304" pitchFamily="18" charset="0"/>
                    <a:ea typeface="Calibri" panose="020F0502020204030204" pitchFamily="34" charset="0"/>
                  </a:rPr>
                  <a:t>The main point of BPSO is to modified position update rule as follows (Too, Abdullah, &amp; Saad, 2019, p. 3):</a:t>
                </a:r>
              </a:p>
              <a:p>
                <a:pPr marL="0" indent="0">
                  <a:buNone/>
                </a:pPr>
                <a14:m>
                  <m:oMathPara xmlns:m="http://schemas.openxmlformats.org/officeDocument/2006/math">
                    <m:oMathParaPr>
                      <m:jc m:val="right"/>
                    </m:oMathParaPr>
                    <m:oMath xmlns:m="http://schemas.openxmlformats.org/officeDocument/2006/math">
                      <m:sSub>
                        <m:sSubPr>
                          <m:ctrlPr>
                            <a:rPr lang="en-US" sz="2300" i="1" smtClean="0">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n-US" sz="23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2300" i="1">
                              <a:effectLst/>
                              <a:latin typeface="Cambria Math" panose="02040503050406030204" pitchFamily="18" charset="0"/>
                            </a:rPr>
                          </m:ctrlPr>
                        </m:dPr>
                        <m:e>
                          <m:m>
                            <m:mPr>
                              <m:mcs>
                                <m:mc>
                                  <m:mcPr>
                                    <m:count m:val="1"/>
                                    <m:mcJc m:val="center"/>
                                  </m:mcPr>
                                </m:mc>
                              </m:mcs>
                              <m:ctrlPr>
                                <a:rPr lang="en-US" sz="2300" i="1">
                                  <a:effectLst/>
                                  <a:latin typeface="Cambria Math" panose="02040503050406030204" pitchFamily="18" charset="0"/>
                                </a:rPr>
                              </m:ctrlPr>
                            </m:mPr>
                            <m:mr>
                              <m:e>
                                <m:r>
                                  <a:rPr lang="en-US" sz="2300" i="1">
                                    <a:effectLst/>
                                    <a:latin typeface="Cambria Math" panose="02040503050406030204" pitchFamily="18" charset="0"/>
                                    <a:ea typeface="Calibri" panose="020F0502020204030204" pitchFamily="34" charset="0"/>
                                    <a:cs typeface="Times New Roman" panose="02020603050405020304" pitchFamily="18" charset="0"/>
                                  </a:rPr>
                                  <m:t>1 </m:t>
                                </m:r>
                                <m:r>
                                  <m:rPr>
                                    <m:sty m:val="p"/>
                                  </m:rPr>
                                  <a:rPr lang="en-US" sz="2300">
                                    <a:effectLst/>
                                    <a:latin typeface="Cambria Math" panose="02040503050406030204" pitchFamily="18" charset="0"/>
                                    <a:ea typeface="Calibri" panose="020F0502020204030204" pitchFamily="34" charset="0"/>
                                    <a:cs typeface="Times New Roman" panose="02020603050405020304" pitchFamily="18" charset="0"/>
                                  </a:rPr>
                                  <m:t>if</m:t>
                                </m:r>
                                <m:r>
                                  <a:rPr lang="en-US" sz="2300" i="1">
                                    <a:effectLst/>
                                    <a:latin typeface="Cambria Math" panose="02040503050406030204" pitchFamily="18" charset="0"/>
                                    <a:ea typeface="Calibri" panose="020F0502020204030204" pitchFamily="34" charset="0"/>
                                    <a:cs typeface="Times New Roman" panose="02020603050405020304" pitchFamily="18" charset="0"/>
                                  </a:rPr>
                                  <m:t> </m:t>
                                </m:r>
                                <m:r>
                                  <a:rPr lang="en-US" sz="2300" i="1">
                                    <a:effectLst/>
                                    <a:latin typeface="Cambria Math" panose="02040503050406030204" pitchFamily="18" charset="0"/>
                                    <a:ea typeface="Calibri" panose="020F0502020204030204" pitchFamily="34" charset="0"/>
                                    <a:cs typeface="Times New Roman" panose="02020603050405020304" pitchFamily="18" charset="0"/>
                                  </a:rPr>
                                  <m:t>𝑠</m:t>
                                </m:r>
                                <m:d>
                                  <m:dPr>
                                    <m:ctrlPr>
                                      <a:rPr lang="en-US" sz="2300" i="1">
                                        <a:effectLst/>
                                        <a:latin typeface="Cambria Math" panose="02040503050406030204" pitchFamily="18" charset="0"/>
                                      </a:rPr>
                                    </m:ctrlPr>
                                  </m:dPr>
                                  <m:e>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𝑖𝑗</m:t>
                                        </m:r>
                                      </m:sub>
                                    </m:sSub>
                                  </m:e>
                                </m:d>
                                <m:r>
                                  <a:rPr lang="en-US" sz="2300" i="1">
                                    <a:effectLst/>
                                    <a:latin typeface="Cambria Math" panose="02040503050406030204" pitchFamily="18" charset="0"/>
                                    <a:ea typeface="Calibri" panose="020F0502020204030204" pitchFamily="34" charset="0"/>
                                    <a:cs typeface="Times New Roman" panose="02020603050405020304" pitchFamily="18" charset="0"/>
                                  </a:rPr>
                                  <m:t>&gt;</m:t>
                                </m:r>
                                <m:r>
                                  <a:rPr lang="en-US" sz="2300" i="1">
                                    <a:effectLst/>
                                    <a:latin typeface="Cambria Math" panose="02040503050406030204" pitchFamily="18" charset="0"/>
                                    <a:ea typeface="Calibri" panose="020F0502020204030204" pitchFamily="34" charset="0"/>
                                    <a:cs typeface="Times New Roman" panose="02020603050405020304" pitchFamily="18" charset="0"/>
                                  </a:rPr>
                                  <m:t>𝑟</m:t>
                                </m:r>
                              </m:e>
                            </m:mr>
                            <m:mr>
                              <m:e>
                                <m:r>
                                  <a:rPr lang="en-US" sz="2300" i="1">
                                    <a:effectLst/>
                                    <a:latin typeface="Cambria Math" panose="02040503050406030204" pitchFamily="18" charset="0"/>
                                    <a:ea typeface="Calibri" panose="020F0502020204030204" pitchFamily="34" charset="0"/>
                                    <a:cs typeface="Times New Roman" panose="02020603050405020304" pitchFamily="18" charset="0"/>
                                  </a:rPr>
                                  <m:t>0 </m:t>
                                </m:r>
                                <m:r>
                                  <m:rPr>
                                    <m:sty m:val="p"/>
                                  </m:rPr>
                                  <a:rPr lang="en-US" sz="2300">
                                    <a:effectLst/>
                                    <a:latin typeface="Cambria Math" panose="02040503050406030204" pitchFamily="18" charset="0"/>
                                    <a:ea typeface="Calibri" panose="020F0502020204030204" pitchFamily="34" charset="0"/>
                                    <a:cs typeface="Times New Roman" panose="02020603050405020304" pitchFamily="18" charset="0"/>
                                  </a:rPr>
                                  <m:t>if</m:t>
                                </m:r>
                                <m:r>
                                  <a:rPr lang="en-US" sz="2300" i="1">
                                    <a:effectLst/>
                                    <a:latin typeface="Cambria Math" panose="02040503050406030204" pitchFamily="18" charset="0"/>
                                    <a:ea typeface="Calibri" panose="020F0502020204030204" pitchFamily="34" charset="0"/>
                                    <a:cs typeface="Times New Roman" panose="02020603050405020304" pitchFamily="18" charset="0"/>
                                  </a:rPr>
                                  <m:t> </m:t>
                                </m:r>
                                <m:r>
                                  <a:rPr lang="en-US" sz="2300" i="1">
                                    <a:effectLst/>
                                    <a:latin typeface="Cambria Math" panose="02040503050406030204" pitchFamily="18" charset="0"/>
                                    <a:ea typeface="Calibri" panose="020F0502020204030204" pitchFamily="34" charset="0"/>
                                    <a:cs typeface="Times New Roman" panose="02020603050405020304" pitchFamily="18" charset="0"/>
                                  </a:rPr>
                                  <m:t>𝑠</m:t>
                                </m:r>
                                <m:d>
                                  <m:dPr>
                                    <m:ctrlPr>
                                      <a:rPr lang="en-US" sz="2300" i="1">
                                        <a:effectLst/>
                                        <a:latin typeface="Cambria Math" panose="02040503050406030204" pitchFamily="18" charset="0"/>
                                      </a:rPr>
                                    </m:ctrlPr>
                                  </m:dPr>
                                  <m:e>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Calibri" panose="020F0502020204030204" pitchFamily="34" charset="0"/>
                                            <a:cs typeface="Times New Roman" panose="02020603050405020304" pitchFamily="18" charset="0"/>
                                          </a:rPr>
                                          <m:t>𝑣</m:t>
                                        </m:r>
                                      </m:e>
                                      <m:sub>
                                        <m:r>
                                          <a:rPr lang="en-US" sz="2300" i="1">
                                            <a:effectLst/>
                                            <a:latin typeface="Cambria Math" panose="02040503050406030204" pitchFamily="18" charset="0"/>
                                            <a:ea typeface="Calibri" panose="020F0502020204030204" pitchFamily="34" charset="0"/>
                                            <a:cs typeface="Times New Roman" panose="02020603050405020304" pitchFamily="18" charset="0"/>
                                          </a:rPr>
                                          <m:t>𝑖𝑗</m:t>
                                        </m:r>
                                      </m:sub>
                                    </m:sSub>
                                  </m:e>
                                </m:d>
                                <m:r>
                                  <a:rPr lang="en-US" sz="2300" i="1">
                                    <a:effectLst/>
                                    <a:latin typeface="Cambria Math" panose="02040503050406030204" pitchFamily="18" charset="0"/>
                                    <a:ea typeface="Calibri" panose="020F0502020204030204" pitchFamily="34" charset="0"/>
                                    <a:cs typeface="Times New Roman" panose="02020603050405020304" pitchFamily="18" charset="0"/>
                                  </a:rPr>
                                  <m:t>≤</m:t>
                                </m:r>
                                <m:r>
                                  <a:rPr lang="en-US" sz="2300" i="1">
                                    <a:effectLst/>
                                    <a:latin typeface="Cambria Math" panose="02040503050406030204" pitchFamily="18" charset="0"/>
                                    <a:ea typeface="Calibri" panose="020F0502020204030204" pitchFamily="34" charset="0"/>
                                    <a:cs typeface="Times New Roman" panose="02020603050405020304" pitchFamily="18" charset="0"/>
                                  </a:rPr>
                                  <m:t>𝑟</m:t>
                                </m:r>
                              </m:e>
                            </m:mr>
                          </m:m>
                        </m:e>
                      </m:d>
                      <m:r>
                        <a:rPr lang="en-US" sz="2300" i="1">
                          <a:effectLst/>
                          <a:latin typeface="Cambria Math" panose="02040503050406030204" pitchFamily="18" charset="0"/>
                          <a:ea typeface="Calibri" panose="020F0502020204030204" pitchFamily="34" charset="0"/>
                          <a:cs typeface="Times New Roman" panose="02020603050405020304" pitchFamily="18" charset="0"/>
                        </a:rPr>
                        <m:t>,∀</m:t>
                      </m:r>
                      <m:r>
                        <a:rPr lang="en-US" sz="23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300" b="0" i="1" smtClean="0">
                          <a:effectLst/>
                          <a:latin typeface="Cambria Math" panose="02040503050406030204" pitchFamily="18" charset="0"/>
                          <a:ea typeface="Calibri" panose="020F0502020204030204" pitchFamily="34" charset="0"/>
                          <a:cs typeface="Times New Roman" panose="02020603050405020304" pitchFamily="18" charset="0"/>
                        </a:rPr>
                        <m:t>    (2.1.2)</m:t>
                      </m:r>
                    </m:oMath>
                  </m:oMathPara>
                </a14:m>
                <a:endParaRPr lang="en-US" sz="2300" dirty="0">
                  <a:ea typeface="Calibri" panose="020F0502020204030204" pitchFamily="34" charset="0"/>
                </a:endParaRPr>
              </a:p>
              <a:p>
                <a:r>
                  <a:rPr lang="en-US" sz="2300" dirty="0">
                    <a:effectLst/>
                    <a:latin typeface="Times New Roman" panose="02020603050405020304" pitchFamily="18" charset="0"/>
                    <a:ea typeface="Calibri" panose="020F0502020204030204" pitchFamily="34" charset="0"/>
                  </a:rPr>
                  <a:t>Where </a:t>
                </a:r>
                <a:r>
                  <a:rPr lang="en-US" sz="2300" i="1" dirty="0" err="1">
                    <a:effectLst/>
                    <a:latin typeface="Times New Roman" panose="02020603050405020304" pitchFamily="18" charset="0"/>
                    <a:ea typeface="Calibri" panose="020F0502020204030204" pitchFamily="34" charset="0"/>
                  </a:rPr>
                  <a:t>x</a:t>
                </a:r>
                <a:r>
                  <a:rPr lang="en-US" sz="2300" i="1" baseline="-25000" dirty="0" err="1">
                    <a:effectLst/>
                    <a:latin typeface="Times New Roman" panose="02020603050405020304" pitchFamily="18" charset="0"/>
                    <a:ea typeface="Calibri" panose="020F0502020204030204" pitchFamily="34" charset="0"/>
                  </a:rPr>
                  <a:t>ij</a:t>
                </a:r>
                <a:r>
                  <a:rPr lang="en-US" sz="2300" dirty="0">
                    <a:effectLst/>
                    <a:latin typeface="Times New Roman" panose="02020603050405020304" pitchFamily="18" charset="0"/>
                    <a:ea typeface="Calibri" panose="020F0502020204030204" pitchFamily="34" charset="0"/>
                  </a:rPr>
                  <a:t> is the </a:t>
                </a:r>
                <a:r>
                  <a:rPr lang="en-US" sz="2300" i="1" dirty="0" err="1">
                    <a:effectLst/>
                    <a:latin typeface="Times New Roman" panose="02020603050405020304" pitchFamily="18" charset="0"/>
                    <a:ea typeface="Calibri" panose="020F0502020204030204" pitchFamily="34" charset="0"/>
                  </a:rPr>
                  <a:t>j</a:t>
                </a:r>
                <a:r>
                  <a:rPr lang="en-US" sz="2300" baseline="30000" dirty="0" err="1">
                    <a:effectLst/>
                    <a:latin typeface="Times New Roman" panose="02020603050405020304" pitchFamily="18" charset="0"/>
                    <a:ea typeface="Calibri" panose="020F0502020204030204" pitchFamily="34" charset="0"/>
                  </a:rPr>
                  <a:t>th</a:t>
                </a:r>
                <a:r>
                  <a:rPr lang="en-US" sz="2300" dirty="0">
                    <a:effectLst/>
                    <a:latin typeface="Times New Roman" panose="02020603050405020304" pitchFamily="18" charset="0"/>
                    <a:ea typeface="Calibri" panose="020F0502020204030204" pitchFamily="34" charset="0"/>
                  </a:rPr>
                  <a:t> element </a:t>
                </a:r>
                <a:r>
                  <a:rPr lang="en-US" sz="2300" i="1" dirty="0" err="1">
                    <a:effectLst/>
                    <a:latin typeface="Times New Roman" panose="02020603050405020304" pitchFamily="18" charset="0"/>
                    <a:ea typeface="Calibri" panose="020F0502020204030204" pitchFamily="34" charset="0"/>
                  </a:rPr>
                  <a:t>x</a:t>
                </a:r>
                <a:r>
                  <a:rPr lang="en-US" sz="2300" i="1" baseline="-25000" dirty="0" err="1">
                    <a:effectLst/>
                    <a:latin typeface="Times New Roman" panose="02020603050405020304" pitchFamily="18" charset="0"/>
                    <a:ea typeface="Calibri" panose="020F0502020204030204" pitchFamily="34" charset="0"/>
                  </a:rPr>
                  <a:t>ij</a:t>
                </a:r>
                <a:r>
                  <a:rPr lang="en-US" sz="2300" dirty="0">
                    <a:effectLst/>
                    <a:latin typeface="Times New Roman" panose="02020603050405020304" pitchFamily="18" charset="0"/>
                    <a:ea typeface="Calibri" panose="020F0502020204030204" pitchFamily="34" charset="0"/>
                  </a:rPr>
                  <a:t> of </a:t>
                </a:r>
                <a:r>
                  <a:rPr lang="en-US" sz="2300" b="1" i="1" dirty="0">
                    <a:effectLst/>
                    <a:latin typeface="Times New Roman" panose="02020603050405020304" pitchFamily="18" charset="0"/>
                    <a:ea typeface="Calibri" panose="020F0502020204030204" pitchFamily="34" charset="0"/>
                  </a:rPr>
                  <a:t>x</a:t>
                </a:r>
                <a:r>
                  <a:rPr lang="en-US" sz="2300" i="1" baseline="-25000" dirty="0">
                    <a:effectLst/>
                    <a:latin typeface="Times New Roman" panose="02020603050405020304" pitchFamily="18" charset="0"/>
                    <a:ea typeface="Calibri" panose="020F0502020204030204" pitchFamily="34" charset="0"/>
                  </a:rPr>
                  <a:t>i</a:t>
                </a:r>
                <a:r>
                  <a:rPr lang="en-US" sz="2300" dirty="0">
                    <a:effectLst/>
                    <a:latin typeface="Times New Roman" panose="02020603050405020304" pitchFamily="18" charset="0"/>
                    <a:ea typeface="Calibri" panose="020F0502020204030204" pitchFamily="34" charset="0"/>
                  </a:rPr>
                  <a:t> = (</a:t>
                </a:r>
                <a:r>
                  <a:rPr lang="en-US" sz="2300" i="1" dirty="0">
                    <a:effectLst/>
                    <a:latin typeface="Times New Roman" panose="02020603050405020304" pitchFamily="18" charset="0"/>
                    <a:ea typeface="Calibri" panose="020F0502020204030204" pitchFamily="34" charset="0"/>
                  </a:rPr>
                  <a:t>x</a:t>
                </a:r>
                <a:r>
                  <a:rPr lang="en-US" sz="2300" i="1" baseline="-25000" dirty="0">
                    <a:effectLst/>
                    <a:latin typeface="Times New Roman" panose="02020603050405020304" pitchFamily="18" charset="0"/>
                    <a:ea typeface="Calibri" panose="020F0502020204030204" pitchFamily="34" charset="0"/>
                  </a:rPr>
                  <a:t>i</a:t>
                </a:r>
                <a:r>
                  <a:rPr lang="en-US" sz="2300" baseline="-25000" dirty="0">
                    <a:effectLst/>
                    <a:latin typeface="Times New Roman" panose="02020603050405020304" pitchFamily="18" charset="0"/>
                    <a:ea typeface="Calibri" panose="020F0502020204030204" pitchFamily="34" charset="0"/>
                  </a:rPr>
                  <a:t>1</a:t>
                </a:r>
                <a:r>
                  <a:rPr lang="en-US" sz="2300" dirty="0">
                    <a:effectLst/>
                    <a:latin typeface="Times New Roman" panose="02020603050405020304" pitchFamily="18" charset="0"/>
                    <a:ea typeface="Calibri" panose="020F0502020204030204" pitchFamily="34" charset="0"/>
                  </a:rPr>
                  <a:t>, </a:t>
                </a:r>
                <a:r>
                  <a:rPr lang="en-US" sz="2300" i="1" dirty="0">
                    <a:effectLst/>
                    <a:latin typeface="Times New Roman" panose="02020603050405020304" pitchFamily="18" charset="0"/>
                    <a:ea typeface="Calibri" panose="020F0502020204030204" pitchFamily="34" charset="0"/>
                  </a:rPr>
                  <a:t>x</a:t>
                </a:r>
                <a:r>
                  <a:rPr lang="en-US" sz="2300" i="1" baseline="-25000" dirty="0">
                    <a:effectLst/>
                    <a:latin typeface="Times New Roman" panose="02020603050405020304" pitchFamily="18" charset="0"/>
                    <a:ea typeface="Calibri" panose="020F0502020204030204" pitchFamily="34" charset="0"/>
                  </a:rPr>
                  <a:t>i</a:t>
                </a:r>
                <a:r>
                  <a:rPr lang="en-US" sz="2300" baseline="-25000" dirty="0">
                    <a:effectLst/>
                    <a:latin typeface="Times New Roman" panose="02020603050405020304" pitchFamily="18" charset="0"/>
                    <a:ea typeface="Calibri" panose="020F0502020204030204" pitchFamily="34" charset="0"/>
                  </a:rPr>
                  <a:t>2</a:t>
                </a:r>
                <a:r>
                  <a:rPr lang="en-US" sz="2300" dirty="0">
                    <a:effectLst/>
                    <a:latin typeface="Times New Roman" panose="02020603050405020304" pitchFamily="18" charset="0"/>
                    <a:ea typeface="Calibri" panose="020F0502020204030204" pitchFamily="34" charset="0"/>
                  </a:rPr>
                  <a:t>,…, </a:t>
                </a:r>
                <a:r>
                  <a:rPr lang="en-US" sz="2300" i="1" dirty="0" err="1">
                    <a:effectLst/>
                    <a:latin typeface="Times New Roman" panose="02020603050405020304" pitchFamily="18" charset="0"/>
                    <a:ea typeface="Calibri" panose="020F0502020204030204" pitchFamily="34" charset="0"/>
                  </a:rPr>
                  <a:t>x</a:t>
                </a:r>
                <a:r>
                  <a:rPr lang="en-US" sz="2300" i="1" baseline="-25000" dirty="0" err="1">
                    <a:effectLst/>
                    <a:latin typeface="Times New Roman" panose="02020603050405020304" pitchFamily="18" charset="0"/>
                    <a:ea typeface="Calibri" panose="020F0502020204030204" pitchFamily="34" charset="0"/>
                  </a:rPr>
                  <a:t>in</a:t>
                </a:r>
                <a:r>
                  <a:rPr lang="en-US" sz="2300" dirty="0">
                    <a:effectLst/>
                    <a:latin typeface="Times New Roman" panose="02020603050405020304" pitchFamily="18" charset="0"/>
                    <a:ea typeface="Calibri" panose="020F0502020204030204" pitchFamily="34" charset="0"/>
                  </a:rPr>
                  <a:t>)</a:t>
                </a:r>
                <a:r>
                  <a:rPr lang="en-US" sz="2300" i="1" baseline="30000" dirty="0">
                    <a:effectLst/>
                    <a:latin typeface="Times New Roman" panose="02020603050405020304" pitchFamily="18" charset="0"/>
                    <a:ea typeface="Calibri" panose="020F0502020204030204" pitchFamily="34" charset="0"/>
                  </a:rPr>
                  <a:t>T</a:t>
                </a:r>
                <a:r>
                  <a:rPr lang="en-US" sz="2300" dirty="0">
                    <a:effectLst/>
                    <a:latin typeface="Times New Roman" panose="02020603050405020304" pitchFamily="18" charset="0"/>
                    <a:ea typeface="Calibri" panose="020F0502020204030204" pitchFamily="34" charset="0"/>
                  </a:rPr>
                  <a:t> and </a:t>
                </a:r>
                <a:r>
                  <a:rPr lang="en-US" sz="2300" i="1" dirty="0">
                    <a:effectLst/>
                    <a:latin typeface="Times New Roman" panose="02020603050405020304" pitchFamily="18" charset="0"/>
                    <a:ea typeface="Calibri" panose="020F0502020204030204" pitchFamily="34" charset="0"/>
                  </a:rPr>
                  <a:t>r</a:t>
                </a:r>
                <a:r>
                  <a:rPr lang="en-US" sz="2300" dirty="0">
                    <a:effectLst/>
                    <a:latin typeface="Times New Roman" panose="02020603050405020304" pitchFamily="18" charset="0"/>
                    <a:ea typeface="Calibri" panose="020F0502020204030204" pitchFamily="34" charset="0"/>
                  </a:rPr>
                  <a:t> is a random number in range [0, 1]. In general, position update rule in BPSO is specified by equation 2.1.2 instead 1.2. Therefore, the purpose of BPSO is to simplify the basic PSO.</a:t>
                </a:r>
              </a:p>
              <a:p>
                <a:endParaRPr lang="en-US" sz="2300" dirty="0"/>
              </a:p>
            </p:txBody>
          </p:sp>
        </mc:Choice>
        <mc:Fallback xmlns="">
          <p:sp>
            <p:nvSpPr>
              <p:cNvPr id="3" name="Content Placeholder 2">
                <a:extLst>
                  <a:ext uri="{FF2B5EF4-FFF2-40B4-BE49-F238E27FC236}">
                    <a16:creationId xmlns:a16="http://schemas.microsoft.com/office/drawing/2014/main" id="{0EE181FE-F35E-8477-96B7-92AA44F6769E}"/>
                  </a:ext>
                </a:extLst>
              </p:cNvPr>
              <p:cNvSpPr>
                <a:spLocks noGrp="1" noRot="1" noChangeAspect="1" noMove="1" noResize="1" noEditPoints="1" noAdjustHandles="1" noChangeArrowheads="1" noChangeShapeType="1" noTextEdit="1"/>
              </p:cNvSpPr>
              <p:nvPr>
                <p:ph idx="1"/>
              </p:nvPr>
            </p:nvSpPr>
            <p:spPr>
              <a:xfrm>
                <a:off x="365760" y="914399"/>
                <a:ext cx="11422966" cy="5176066"/>
              </a:xfrm>
              <a:blipFill>
                <a:blip r:embed="rId4"/>
                <a:stretch>
                  <a:fillRect l="-640" t="-942" r="-74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612B24F6-C2D4-30C1-737F-131B8710DD74}"/>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0D906CBE-EE1F-0D5E-A04E-8591D5C7C218}"/>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01E1D80D-5318-DEEF-1A39-15E3AC3E1A46}"/>
              </a:ext>
            </a:extLst>
          </p:cNvPr>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2225259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3B24B-D9A7-67FA-AC56-9BE969FD73A8}"/>
              </a:ext>
            </a:extLst>
          </p:cNvPr>
          <p:cNvSpPr>
            <a:spLocks noGrp="1"/>
          </p:cNvSpPr>
          <p:nvPr>
            <p:ph type="title"/>
          </p:nvPr>
        </p:nvSpPr>
        <p:spPr/>
        <p:txBody>
          <a:bodyPr/>
          <a:lstStyle/>
          <a:p>
            <a:r>
              <a:rPr lang="en-US" dirty="0"/>
              <a:t>2. Variants of PSO – Simplified &amp; improved PSOs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618D6C-0DCD-9915-A0CC-F6B42806C63A}"/>
                  </a:ext>
                </a:extLst>
              </p:cNvPr>
              <p:cNvSpPr>
                <a:spLocks noGrp="1"/>
              </p:cNvSpPr>
              <p:nvPr>
                <p:ph idx="1"/>
              </p:nvPr>
            </p:nvSpPr>
            <p:spPr>
              <a:xfrm>
                <a:off x="295422" y="914398"/>
                <a:ext cx="11704320" cy="5441951"/>
              </a:xfrm>
            </p:spPr>
            <p:txBody>
              <a:bodyPr>
                <a:normAutofit/>
              </a:bodyPr>
              <a:lstStyle/>
              <a:p>
                <a:r>
                  <a:rPr lang="en-US" sz="2150" dirty="0">
                    <a:effectLst/>
                    <a:ea typeface="Calibri" panose="020F0502020204030204" pitchFamily="34" charset="0"/>
                  </a:rPr>
                  <a:t>Discrete PSO (</a:t>
                </a:r>
                <a:r>
                  <a:rPr lang="en-US" sz="2150" b="1" dirty="0">
                    <a:effectLst/>
                    <a:ea typeface="Calibri" panose="020F0502020204030204" pitchFamily="34" charset="0"/>
                  </a:rPr>
                  <a:t>DPSO</a:t>
                </a:r>
                <a:r>
                  <a:rPr lang="en-US" sz="2150" dirty="0">
                    <a:effectLst/>
                    <a:ea typeface="Calibri" panose="020F0502020204030204" pitchFamily="34" charset="0"/>
                  </a:rPr>
                  <a:t>) first proposed by Quan-</a:t>
                </a:r>
                <a:r>
                  <a:rPr lang="en-US" sz="2150" dirty="0" err="1">
                    <a:effectLst/>
                    <a:ea typeface="Calibri" panose="020F0502020204030204" pitchFamily="34" charset="0"/>
                  </a:rPr>
                  <a:t>Ke</a:t>
                </a:r>
                <a:r>
                  <a:rPr lang="en-US" sz="2150" dirty="0">
                    <a:effectLst/>
                    <a:ea typeface="Calibri" panose="020F0502020204030204" pitchFamily="34" charset="0"/>
                  </a:rPr>
                  <a:t> Pan et al. is another simple version of PSO in which positions </a:t>
                </a:r>
                <a:r>
                  <a:rPr lang="en-US" sz="2150" b="1"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Calibri" panose="020F0502020204030204" pitchFamily="34" charset="0"/>
                  </a:rPr>
                  <a:t> are discrete or binary, but it is different from BPSO because it eliminates velocity update rule (equation 1.1). Given two positions </a:t>
                </a:r>
                <a:r>
                  <a:rPr lang="en-US" sz="2150" b="1"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Calibri" panose="020F0502020204030204" pitchFamily="34" charset="0"/>
                  </a:rPr>
                  <a:t> and </a:t>
                </a:r>
                <a:r>
                  <a:rPr lang="en-US" sz="2150" b="1" i="1" dirty="0" err="1">
                    <a:effectLst/>
                    <a:ea typeface="Calibri" panose="020F0502020204030204" pitchFamily="34" charset="0"/>
                  </a:rPr>
                  <a:t>x</a:t>
                </a:r>
                <a:r>
                  <a:rPr lang="en-US" sz="2150" i="1" baseline="-25000" dirty="0" err="1">
                    <a:effectLst/>
                    <a:ea typeface="Calibri" panose="020F0502020204030204" pitchFamily="34" charset="0"/>
                  </a:rPr>
                  <a:t>j</a:t>
                </a:r>
                <a:r>
                  <a:rPr lang="en-US" sz="2150" baseline="-25000" dirty="0" err="1">
                    <a:effectLst/>
                    <a:ea typeface="Calibri" panose="020F0502020204030204" pitchFamily="34" charset="0"/>
                  </a:rPr>
                  <a:t>­</a:t>
                </a:r>
                <a:r>
                  <a:rPr lang="en-US" sz="2150" dirty="0">
                    <a:effectLst/>
                    <a:ea typeface="Calibri" panose="020F0502020204030204" pitchFamily="34" charset="0"/>
                  </a:rPr>
                  <a:t> whose elements are nominal or binary, because no arithmetic operator can be executed on them, DPSO alternately uses genetic operators such as exchange operator, one-cut operator, and two-cut operator to determine the position update rule.</a:t>
                </a:r>
              </a:p>
              <a:p>
                <a:r>
                  <a:rPr lang="en-US" sz="2150" dirty="0">
                    <a:effectLst/>
                    <a:ea typeface="Calibri" panose="020F0502020204030204" pitchFamily="34" charset="0"/>
                  </a:rPr>
                  <a:t>Let </a:t>
                </a:r>
                <a:r>
                  <a:rPr lang="en-US" sz="2150" i="1" dirty="0">
                    <a:effectLst/>
                    <a:ea typeface="Calibri" panose="020F0502020204030204" pitchFamily="34" charset="0"/>
                  </a:rPr>
                  <a:t>f</a:t>
                </a:r>
                <a:r>
                  <a:rPr lang="en-US" sz="2150" baseline="-25000" dirty="0">
                    <a:effectLst/>
                    <a:ea typeface="Calibri" panose="020F0502020204030204" pitchFamily="34" charset="0"/>
                  </a:rPr>
                  <a:t>1</a:t>
                </a:r>
                <a:r>
                  <a:rPr lang="en-US" sz="2150" dirty="0">
                    <a:effectLst/>
                    <a:ea typeface="Calibri" panose="020F0502020204030204" pitchFamily="34" charset="0"/>
                  </a:rPr>
                  <a:t>(</a:t>
                </a:r>
                <a:r>
                  <a:rPr lang="en-US" sz="2150" b="1"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Calibri" panose="020F0502020204030204" pitchFamily="34" charset="0"/>
                  </a:rPr>
                  <a:t>, </a:t>
                </a:r>
                <a:r>
                  <a:rPr lang="en-US" sz="2150" b="1" i="1" dirty="0">
                    <a:effectLst/>
                    <a:ea typeface="Calibri" panose="020F0502020204030204" pitchFamily="34" charset="0"/>
                  </a:rPr>
                  <a:t>p</a:t>
                </a:r>
                <a:r>
                  <a:rPr lang="en-US" sz="2150" i="1" baseline="-25000" dirty="0">
                    <a:effectLst/>
                    <a:ea typeface="Calibri" panose="020F0502020204030204" pitchFamily="34" charset="0"/>
                  </a:rPr>
                  <a:t>i</a:t>
                </a:r>
                <a:r>
                  <a:rPr lang="en-US" sz="2150" dirty="0">
                    <a:effectLst/>
                    <a:ea typeface="Calibri" panose="020F0502020204030204" pitchFamily="34" charset="0"/>
                  </a:rPr>
                  <a:t>, </a:t>
                </a:r>
                <a:r>
                  <a:rPr lang="en-US" sz="2150" i="1" dirty="0">
                    <a:effectLst/>
                    <a:ea typeface="SimSun" panose="02010600030101010101" pitchFamily="2" charset="-122"/>
                  </a:rPr>
                  <a:t>ϕ</a:t>
                </a:r>
                <a:r>
                  <a:rPr lang="en-US" sz="2150" baseline="-25000" dirty="0">
                    <a:effectLst/>
                    <a:ea typeface="SimSun" panose="02010600030101010101" pitchFamily="2" charset="-122"/>
                  </a:rPr>
                  <a:t>1</a:t>
                </a:r>
                <a:r>
                  <a:rPr lang="en-US" sz="2150" dirty="0">
                    <a:effectLst/>
                    <a:ea typeface="SimSun" panose="02010600030101010101" pitchFamily="2" charset="-122"/>
                  </a:rPr>
                  <a:t>) represent one-cut crossover operator on </a:t>
                </a:r>
                <a:r>
                  <a:rPr lang="en-US" sz="2150" b="1"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SimSun" panose="02010600030101010101" pitchFamily="2" charset="-122"/>
                  </a:rPr>
                  <a:t> and </a:t>
                </a:r>
                <a:r>
                  <a:rPr lang="en-US" sz="2150" b="1" i="1" dirty="0">
                    <a:effectLst/>
                    <a:ea typeface="SimSun" panose="02010600030101010101" pitchFamily="2" charset="-122"/>
                  </a:rPr>
                  <a:t>p</a:t>
                </a:r>
                <a:r>
                  <a:rPr lang="en-US" sz="2150" i="1" baseline="-25000" dirty="0">
                    <a:effectLst/>
                    <a:ea typeface="SimSun" panose="02010600030101010101" pitchFamily="2" charset="-122"/>
                  </a:rPr>
                  <a:t>i</a:t>
                </a:r>
                <a:r>
                  <a:rPr lang="en-US" sz="2150" dirty="0">
                    <a:effectLst/>
                    <a:ea typeface="SimSun" panose="02010600030101010101" pitchFamily="2" charset="-122"/>
                  </a:rPr>
                  <a:t> with parameter </a:t>
                </a:r>
                <a:r>
                  <a:rPr lang="en-US" sz="2150" i="1" dirty="0">
                    <a:effectLst/>
                    <a:ea typeface="SimSun" panose="02010600030101010101" pitchFamily="2" charset="-122"/>
                  </a:rPr>
                  <a:t>ϕ</a:t>
                </a:r>
                <a:r>
                  <a:rPr lang="en-US" sz="2150" baseline="-25000" dirty="0">
                    <a:effectLst/>
                    <a:ea typeface="SimSun" panose="02010600030101010101" pitchFamily="2" charset="-122"/>
                  </a:rPr>
                  <a:t>1</a:t>
                </a:r>
                <a:r>
                  <a:rPr lang="en-US" sz="2150" dirty="0">
                    <a:effectLst/>
                    <a:ea typeface="SimSun" panose="02010600030101010101" pitchFamily="2" charset="-122"/>
                  </a:rPr>
                  <a:t> as probability threshold</a:t>
                </a:r>
                <a:r>
                  <a:rPr lang="en-US" sz="2150" dirty="0">
                    <a:ea typeface="SimSun" panose="02010600030101010101" pitchFamily="2" charset="-122"/>
                  </a:rPr>
                  <a:t> and </a:t>
                </a:r>
                <a:r>
                  <a:rPr lang="en-US" sz="2150" dirty="0">
                    <a:effectLst/>
                    <a:ea typeface="Calibri" panose="020F0502020204030204" pitchFamily="34" charset="0"/>
                  </a:rPr>
                  <a:t>let </a:t>
                </a:r>
                <a:r>
                  <a:rPr lang="en-US" sz="2150" i="1" dirty="0">
                    <a:effectLst/>
                    <a:ea typeface="Calibri" panose="020F0502020204030204" pitchFamily="34" charset="0"/>
                  </a:rPr>
                  <a:t>f</a:t>
                </a:r>
                <a:r>
                  <a:rPr lang="en-US" sz="2150" baseline="-25000" dirty="0">
                    <a:effectLst/>
                    <a:ea typeface="Calibri" panose="020F0502020204030204" pitchFamily="34" charset="0"/>
                  </a:rPr>
                  <a:t>2</a:t>
                </a:r>
                <a:r>
                  <a:rPr lang="en-US" sz="2150" dirty="0">
                    <a:effectLst/>
                    <a:ea typeface="Calibri" panose="020F0502020204030204" pitchFamily="34" charset="0"/>
                  </a:rPr>
                  <a:t>(</a:t>
                </a:r>
                <a:r>
                  <a:rPr lang="en-US" sz="2150" b="1"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Calibri" panose="020F0502020204030204" pitchFamily="34" charset="0"/>
                  </a:rPr>
                  <a:t>, </a:t>
                </a:r>
                <a:r>
                  <a:rPr lang="en-US" sz="2150" b="1" i="1" dirty="0" err="1">
                    <a:effectLst/>
                    <a:ea typeface="Calibri" panose="020F0502020204030204" pitchFamily="34" charset="0"/>
                  </a:rPr>
                  <a:t>p</a:t>
                </a:r>
                <a:r>
                  <a:rPr lang="en-US" sz="2150" i="1" baseline="-25000" dirty="0" err="1">
                    <a:effectLst/>
                    <a:ea typeface="Calibri" panose="020F0502020204030204" pitchFamily="34" charset="0"/>
                  </a:rPr>
                  <a:t>g</a:t>
                </a:r>
                <a:r>
                  <a:rPr lang="en-US" sz="2150" dirty="0">
                    <a:effectLst/>
                    <a:ea typeface="Calibri" panose="020F0502020204030204" pitchFamily="34" charset="0"/>
                  </a:rPr>
                  <a:t>, </a:t>
                </a:r>
                <a:r>
                  <a:rPr lang="en-US" sz="2150" i="1" dirty="0">
                    <a:effectLst/>
                    <a:ea typeface="SimSun" panose="02010600030101010101" pitchFamily="2" charset="-122"/>
                  </a:rPr>
                  <a:t>ϕ</a:t>
                </a:r>
                <a:r>
                  <a:rPr lang="en-US" sz="2150" baseline="-25000" dirty="0">
                    <a:effectLst/>
                    <a:ea typeface="SimSun" panose="02010600030101010101" pitchFamily="2" charset="-122"/>
                  </a:rPr>
                  <a:t>2</a:t>
                </a:r>
                <a:r>
                  <a:rPr lang="en-US" sz="2150" dirty="0">
                    <a:effectLst/>
                    <a:ea typeface="SimSun" panose="02010600030101010101" pitchFamily="2" charset="-122"/>
                  </a:rPr>
                  <a:t>) represent two-cut crossover operator on </a:t>
                </a:r>
                <a:r>
                  <a:rPr lang="en-US" sz="2150" b="1"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SimSun" panose="02010600030101010101" pitchFamily="2" charset="-122"/>
                  </a:rPr>
                  <a:t> and </a:t>
                </a:r>
                <a:r>
                  <a:rPr lang="en-US" sz="2150" b="1" i="1" dirty="0" err="1">
                    <a:effectLst/>
                    <a:ea typeface="SimSun" panose="02010600030101010101" pitchFamily="2" charset="-122"/>
                  </a:rPr>
                  <a:t>p</a:t>
                </a:r>
                <a:r>
                  <a:rPr lang="en-US" sz="2150" i="1" baseline="-25000" dirty="0" err="1">
                    <a:effectLst/>
                    <a:ea typeface="SimSun" panose="02010600030101010101" pitchFamily="2" charset="-122"/>
                  </a:rPr>
                  <a:t>g</a:t>
                </a:r>
                <a:r>
                  <a:rPr lang="en-US" sz="2150" dirty="0">
                    <a:effectLst/>
                    <a:ea typeface="SimSun" panose="02010600030101010101" pitchFamily="2" charset="-122"/>
                  </a:rPr>
                  <a:t> with parameter </a:t>
                </a:r>
                <a:r>
                  <a:rPr lang="en-US" sz="2150" i="1" dirty="0">
                    <a:effectLst/>
                    <a:ea typeface="SimSun" panose="02010600030101010101" pitchFamily="2" charset="-122"/>
                  </a:rPr>
                  <a:t>ϕ</a:t>
                </a:r>
                <a:r>
                  <a:rPr lang="en-US" sz="2150" baseline="-25000" dirty="0">
                    <a:effectLst/>
                    <a:ea typeface="SimSun" panose="02010600030101010101" pitchFamily="2" charset="-122"/>
                  </a:rPr>
                  <a:t>2</a:t>
                </a:r>
                <a:r>
                  <a:rPr lang="en-US" sz="2150" dirty="0">
                    <a:effectLst/>
                    <a:ea typeface="SimSun" panose="02010600030101010101" pitchFamily="2" charset="-122"/>
                  </a:rPr>
                  <a:t> as probability threshold. The position update rule in DPSO is defined by combinative function of </a:t>
                </a:r>
                <a:r>
                  <a:rPr lang="en-US" sz="2150" i="1" dirty="0">
                    <a:effectLst/>
                    <a:ea typeface="Calibri" panose="020F0502020204030204" pitchFamily="34" charset="0"/>
                  </a:rPr>
                  <a:t>f</a:t>
                </a:r>
                <a:r>
                  <a:rPr lang="en-US" sz="2150" dirty="0">
                    <a:effectLst/>
                    <a:ea typeface="Calibri" panose="020F0502020204030204" pitchFamily="34" charset="0"/>
                  </a:rPr>
                  <a:t>(</a:t>
                </a:r>
                <a:r>
                  <a:rPr lang="en-US" sz="2150" b="1"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Calibri" panose="020F0502020204030204" pitchFamily="34" charset="0"/>
                  </a:rPr>
                  <a:t>, </a:t>
                </a:r>
                <a:r>
                  <a:rPr lang="en-US" sz="2150" i="1" dirty="0">
                    <a:effectLst/>
                    <a:ea typeface="SimSun" panose="02010600030101010101" pitchFamily="2" charset="-122"/>
                  </a:rPr>
                  <a:t>ϕ</a:t>
                </a:r>
                <a:r>
                  <a:rPr lang="en-US" sz="2150" dirty="0">
                    <a:effectLst/>
                    <a:ea typeface="SimSun" panose="02010600030101010101" pitchFamily="2" charset="-122"/>
                  </a:rPr>
                  <a:t>), </a:t>
                </a:r>
                <a:r>
                  <a:rPr lang="en-US" sz="2150" i="1" dirty="0">
                    <a:effectLst/>
                    <a:ea typeface="Calibri" panose="020F0502020204030204" pitchFamily="34" charset="0"/>
                  </a:rPr>
                  <a:t>f</a:t>
                </a:r>
                <a:r>
                  <a:rPr lang="en-US" sz="2150" baseline="-25000" dirty="0">
                    <a:effectLst/>
                    <a:ea typeface="Calibri" panose="020F0502020204030204" pitchFamily="34" charset="0"/>
                  </a:rPr>
                  <a:t>1</a:t>
                </a:r>
                <a:r>
                  <a:rPr lang="en-US" sz="2150" dirty="0">
                    <a:effectLst/>
                    <a:ea typeface="Calibri" panose="020F0502020204030204" pitchFamily="34" charset="0"/>
                  </a:rPr>
                  <a:t>(</a:t>
                </a:r>
                <a:r>
                  <a:rPr lang="en-US" sz="2150" b="1"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Calibri" panose="020F0502020204030204" pitchFamily="34" charset="0"/>
                  </a:rPr>
                  <a:t>, </a:t>
                </a:r>
                <a:r>
                  <a:rPr lang="en-US" sz="2150" b="1" i="1" dirty="0">
                    <a:effectLst/>
                    <a:ea typeface="Calibri" panose="020F0502020204030204" pitchFamily="34" charset="0"/>
                  </a:rPr>
                  <a:t>p</a:t>
                </a:r>
                <a:r>
                  <a:rPr lang="en-US" sz="2150" i="1" baseline="-25000" dirty="0">
                    <a:effectLst/>
                    <a:ea typeface="Calibri" panose="020F0502020204030204" pitchFamily="34" charset="0"/>
                  </a:rPr>
                  <a:t>i</a:t>
                </a:r>
                <a:r>
                  <a:rPr lang="en-US" sz="2150" dirty="0">
                    <a:effectLst/>
                    <a:ea typeface="Calibri" panose="020F0502020204030204" pitchFamily="34" charset="0"/>
                  </a:rPr>
                  <a:t>, </a:t>
                </a:r>
                <a:r>
                  <a:rPr lang="en-US" sz="2150" i="1" dirty="0">
                    <a:effectLst/>
                    <a:ea typeface="SimSun" panose="02010600030101010101" pitchFamily="2" charset="-122"/>
                  </a:rPr>
                  <a:t>ϕ</a:t>
                </a:r>
                <a:r>
                  <a:rPr lang="en-US" sz="2150" baseline="-25000" dirty="0">
                    <a:effectLst/>
                    <a:ea typeface="SimSun" panose="02010600030101010101" pitchFamily="2" charset="-122"/>
                  </a:rPr>
                  <a:t>1</a:t>
                </a:r>
                <a:r>
                  <a:rPr lang="en-US" sz="2150" dirty="0">
                    <a:effectLst/>
                    <a:ea typeface="SimSun" panose="02010600030101010101" pitchFamily="2" charset="-122"/>
                  </a:rPr>
                  <a:t>), and </a:t>
                </a:r>
                <a:r>
                  <a:rPr lang="en-US" sz="2150" i="1" dirty="0">
                    <a:effectLst/>
                    <a:ea typeface="Calibri" panose="020F0502020204030204" pitchFamily="34" charset="0"/>
                  </a:rPr>
                  <a:t>f</a:t>
                </a:r>
                <a:r>
                  <a:rPr lang="en-US" sz="2150" baseline="-25000" dirty="0">
                    <a:effectLst/>
                    <a:ea typeface="Calibri" panose="020F0502020204030204" pitchFamily="34" charset="0"/>
                  </a:rPr>
                  <a:t>2</a:t>
                </a:r>
                <a:r>
                  <a:rPr lang="en-US" sz="2150" dirty="0">
                    <a:effectLst/>
                    <a:ea typeface="Calibri" panose="020F0502020204030204" pitchFamily="34" charset="0"/>
                  </a:rPr>
                  <a:t>(</a:t>
                </a:r>
                <a:r>
                  <a:rPr lang="en-US" sz="2150" b="1" i="1" dirty="0">
                    <a:effectLst/>
                    <a:ea typeface="Calibri" panose="020F0502020204030204" pitchFamily="34" charset="0"/>
                  </a:rPr>
                  <a:t>x</a:t>
                </a:r>
                <a:r>
                  <a:rPr lang="en-US" sz="2150" i="1" baseline="-25000" dirty="0">
                    <a:effectLst/>
                    <a:ea typeface="Calibri" panose="020F0502020204030204" pitchFamily="34" charset="0"/>
                  </a:rPr>
                  <a:t>i</a:t>
                </a:r>
                <a:r>
                  <a:rPr lang="en-US" sz="2150" dirty="0">
                    <a:effectLst/>
                    <a:ea typeface="Calibri" panose="020F0502020204030204" pitchFamily="34" charset="0"/>
                  </a:rPr>
                  <a:t>, </a:t>
                </a:r>
                <a:r>
                  <a:rPr lang="en-US" sz="2150" b="1" i="1" dirty="0" err="1">
                    <a:effectLst/>
                    <a:ea typeface="Calibri" panose="020F0502020204030204" pitchFamily="34" charset="0"/>
                  </a:rPr>
                  <a:t>p</a:t>
                </a:r>
                <a:r>
                  <a:rPr lang="en-US" sz="2150" i="1" baseline="-25000" dirty="0" err="1">
                    <a:effectLst/>
                    <a:ea typeface="Calibri" panose="020F0502020204030204" pitchFamily="34" charset="0"/>
                  </a:rPr>
                  <a:t>g</a:t>
                </a:r>
                <a:r>
                  <a:rPr lang="en-US" sz="2150" dirty="0">
                    <a:effectLst/>
                    <a:ea typeface="Calibri" panose="020F0502020204030204" pitchFamily="34" charset="0"/>
                  </a:rPr>
                  <a:t>, </a:t>
                </a:r>
                <a:r>
                  <a:rPr lang="en-US" sz="2150" i="1" dirty="0">
                    <a:effectLst/>
                    <a:ea typeface="SimSun" panose="02010600030101010101" pitchFamily="2" charset="-122"/>
                  </a:rPr>
                  <a:t>ϕ</a:t>
                </a:r>
                <a:r>
                  <a:rPr lang="en-US" sz="2150" baseline="-25000" dirty="0">
                    <a:effectLst/>
                    <a:ea typeface="SimSun" panose="02010600030101010101" pitchFamily="2" charset="-122"/>
                  </a:rPr>
                  <a:t>2</a:t>
                </a:r>
                <a:r>
                  <a:rPr lang="en-US" sz="2150" dirty="0">
                    <a:effectLst/>
                    <a:ea typeface="SimSun" panose="02010600030101010101" pitchFamily="2" charset="-122"/>
                  </a:rPr>
                  <a:t>), as follows (</a:t>
                </a:r>
                <a:r>
                  <a:rPr lang="en-US" sz="2150" dirty="0" err="1">
                    <a:effectLst/>
                    <a:ea typeface="SimSun" panose="02010600030101010101" pitchFamily="2" charset="-122"/>
                  </a:rPr>
                  <a:t>Guner</a:t>
                </a:r>
                <a:r>
                  <a:rPr lang="en-US" sz="2150" dirty="0">
                    <a:effectLst/>
                    <a:ea typeface="SimSun" panose="02010600030101010101" pitchFamily="2" charset="-122"/>
                  </a:rPr>
                  <a:t> &amp; </a:t>
                </a:r>
                <a:r>
                  <a:rPr lang="en-US" sz="2150" dirty="0" err="1">
                    <a:effectLst/>
                    <a:ea typeface="SimSun" panose="02010600030101010101" pitchFamily="2" charset="-122"/>
                  </a:rPr>
                  <a:t>Sevkli</a:t>
                </a:r>
                <a:r>
                  <a:rPr lang="en-US" sz="2150" dirty="0">
                    <a:effectLst/>
                    <a:ea typeface="SimSun" panose="02010600030101010101" pitchFamily="2" charset="-122"/>
                  </a:rPr>
                  <a:t>, 2008, p. 4):</a:t>
                </a:r>
              </a:p>
              <a:p>
                <a:pPr marL="0" indent="0">
                  <a:buNone/>
                </a:pPr>
                <a14:m>
                  <m:oMathPara xmlns:m="http://schemas.openxmlformats.org/officeDocument/2006/math">
                    <m:oMathParaPr>
                      <m:jc m:val="right"/>
                    </m:oMathParaPr>
                    <m:oMath xmlns:m="http://schemas.openxmlformats.org/officeDocument/2006/math">
                      <m:sSub>
                        <m:sSubPr>
                          <m:ctrlPr>
                            <a:rPr lang="en-US" sz="2150" i="1" smtClean="0">
                              <a:effectLst/>
                              <a:latin typeface="Cambria Math" panose="02040503050406030204" pitchFamily="18" charset="0"/>
                            </a:rPr>
                          </m:ctrlPr>
                        </m:sSubPr>
                        <m:e>
                          <m:r>
                            <a:rPr lang="en-US" sz="2150" b="1" i="1">
                              <a:effectLst/>
                              <a:latin typeface="Cambria Math" panose="02040503050406030204" pitchFamily="18" charset="0"/>
                              <a:ea typeface="Calibri" panose="020F0502020204030204" pitchFamily="34" charset="0"/>
                            </a:rPr>
                            <m:t>𝒙</m:t>
                          </m:r>
                        </m:e>
                        <m:sub>
                          <m:r>
                            <a:rPr lang="en-US" sz="2150" i="1">
                              <a:effectLst/>
                              <a:latin typeface="Cambria Math" panose="02040503050406030204" pitchFamily="18" charset="0"/>
                              <a:ea typeface="Calibri" panose="020F0502020204030204" pitchFamily="34" charset="0"/>
                            </a:rPr>
                            <m:t>𝑖</m:t>
                          </m:r>
                        </m:sub>
                      </m:sSub>
                      <m:r>
                        <a:rPr lang="en-US" sz="2150" i="1">
                          <a:effectLst/>
                          <a:latin typeface="Cambria Math" panose="02040503050406030204" pitchFamily="18" charset="0"/>
                          <a:ea typeface="Calibri" panose="020F0502020204030204" pitchFamily="34" charset="0"/>
                        </a:rPr>
                        <m:t>=</m:t>
                      </m:r>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𝑓</m:t>
                          </m:r>
                        </m:e>
                        <m:sub>
                          <m:r>
                            <a:rPr lang="en-US" sz="2150" i="1">
                              <a:effectLst/>
                              <a:latin typeface="Cambria Math" panose="02040503050406030204" pitchFamily="18" charset="0"/>
                              <a:ea typeface="Calibri" panose="020F0502020204030204" pitchFamily="34" charset="0"/>
                            </a:rPr>
                            <m:t>2</m:t>
                          </m:r>
                        </m:sub>
                      </m:sSub>
                      <m:d>
                        <m:dPr>
                          <m:ctrlPr>
                            <a:rPr lang="en-US" sz="2150" i="1">
                              <a:effectLst/>
                              <a:latin typeface="Cambria Math" panose="02040503050406030204" pitchFamily="18" charset="0"/>
                            </a:rPr>
                          </m:ctrlPr>
                        </m:dPr>
                        <m:e>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𝑓</m:t>
                              </m:r>
                            </m:e>
                            <m:sub>
                              <m:r>
                                <a:rPr lang="en-US" sz="2150" i="1">
                                  <a:effectLst/>
                                  <a:latin typeface="Cambria Math" panose="02040503050406030204" pitchFamily="18" charset="0"/>
                                  <a:ea typeface="Calibri" panose="020F0502020204030204" pitchFamily="34" charset="0"/>
                                </a:rPr>
                                <m:t>1</m:t>
                              </m:r>
                            </m:sub>
                          </m:sSub>
                          <m:d>
                            <m:dPr>
                              <m:ctrlPr>
                                <a:rPr lang="en-US" sz="2150" i="1">
                                  <a:effectLst/>
                                  <a:latin typeface="Cambria Math" panose="02040503050406030204" pitchFamily="18" charset="0"/>
                                </a:rPr>
                              </m:ctrlPr>
                            </m:dPr>
                            <m:e>
                              <m:r>
                                <a:rPr lang="en-US" sz="2150" i="1">
                                  <a:effectLst/>
                                  <a:latin typeface="Cambria Math" panose="02040503050406030204" pitchFamily="18" charset="0"/>
                                  <a:ea typeface="Calibri" panose="020F0502020204030204" pitchFamily="34" charset="0"/>
                                </a:rPr>
                                <m:t>𝑓</m:t>
                              </m:r>
                              <m:d>
                                <m:dPr>
                                  <m:ctrlPr>
                                    <a:rPr lang="en-US" sz="2150" i="1">
                                      <a:effectLst/>
                                      <a:latin typeface="Cambria Math" panose="02040503050406030204" pitchFamily="18" charset="0"/>
                                    </a:rPr>
                                  </m:ctrlPr>
                                </m:dPr>
                                <m:e>
                                  <m:sSub>
                                    <m:sSubPr>
                                      <m:ctrlPr>
                                        <a:rPr lang="en-US" sz="2150" i="1">
                                          <a:effectLst/>
                                          <a:latin typeface="Cambria Math" panose="02040503050406030204" pitchFamily="18" charset="0"/>
                                        </a:rPr>
                                      </m:ctrlPr>
                                    </m:sSubPr>
                                    <m:e>
                                      <m:r>
                                        <a:rPr lang="en-US" sz="2150" b="1" i="1">
                                          <a:effectLst/>
                                          <a:latin typeface="Cambria Math" panose="02040503050406030204" pitchFamily="18" charset="0"/>
                                          <a:ea typeface="Calibri" panose="020F0502020204030204" pitchFamily="34" charset="0"/>
                                        </a:rPr>
                                        <m:t>𝒙</m:t>
                                      </m:r>
                                    </m:e>
                                    <m:sub>
                                      <m:r>
                                        <a:rPr lang="en-US" sz="2150" i="1">
                                          <a:effectLst/>
                                          <a:latin typeface="Cambria Math" panose="02040503050406030204" pitchFamily="18" charset="0"/>
                                          <a:ea typeface="Calibri" panose="020F0502020204030204" pitchFamily="34" charset="0"/>
                                        </a:rPr>
                                        <m:t>𝑖</m:t>
                                      </m:r>
                                    </m:sub>
                                  </m:sSub>
                                  <m:r>
                                    <a:rPr lang="en-US" sz="2150" i="1">
                                      <a:effectLst/>
                                      <a:latin typeface="Cambria Math" panose="02040503050406030204" pitchFamily="18" charset="0"/>
                                      <a:ea typeface="Calibri" panose="020F0502020204030204" pitchFamily="34" charset="0"/>
                                    </a:rPr>
                                    <m:t>,</m:t>
                                  </m:r>
                                  <m:r>
                                    <a:rPr lang="en-US" sz="2150" i="1">
                                      <a:effectLst/>
                                      <a:latin typeface="Cambria Math" panose="02040503050406030204" pitchFamily="18" charset="0"/>
                                      <a:ea typeface="Calibri" panose="020F0502020204030204" pitchFamily="34" charset="0"/>
                                    </a:rPr>
                                    <m:t>𝜙</m:t>
                                  </m:r>
                                </m:e>
                              </m:d>
                              <m:r>
                                <a:rPr lang="en-US" sz="2150" i="1">
                                  <a:effectLst/>
                                  <a:latin typeface="Cambria Math" panose="02040503050406030204" pitchFamily="18" charset="0"/>
                                  <a:ea typeface="Calibri" panose="020F0502020204030204" pitchFamily="34" charset="0"/>
                                </a:rPr>
                                <m:t>,</m:t>
                              </m:r>
                              <m:sSub>
                                <m:sSubPr>
                                  <m:ctrlPr>
                                    <a:rPr lang="en-US" sz="2150" i="1">
                                      <a:effectLst/>
                                      <a:latin typeface="Cambria Math" panose="02040503050406030204" pitchFamily="18" charset="0"/>
                                    </a:rPr>
                                  </m:ctrlPr>
                                </m:sSubPr>
                                <m:e>
                                  <m:r>
                                    <a:rPr lang="en-US" sz="2150" b="1" i="1">
                                      <a:effectLst/>
                                      <a:latin typeface="Cambria Math" panose="02040503050406030204" pitchFamily="18" charset="0"/>
                                      <a:ea typeface="Calibri" panose="020F0502020204030204" pitchFamily="34" charset="0"/>
                                    </a:rPr>
                                    <m:t>𝒑</m:t>
                                  </m:r>
                                </m:e>
                                <m:sub>
                                  <m:r>
                                    <a:rPr lang="en-US" sz="2150" i="1">
                                      <a:effectLst/>
                                      <a:latin typeface="Cambria Math" panose="02040503050406030204" pitchFamily="18" charset="0"/>
                                      <a:ea typeface="Calibri" panose="020F0502020204030204" pitchFamily="34" charset="0"/>
                                    </a:rPr>
                                    <m:t>𝑖</m:t>
                                  </m:r>
                                </m:sub>
                              </m:sSub>
                              <m:r>
                                <a:rPr lang="en-US" sz="2150" i="1">
                                  <a:effectLst/>
                                  <a:latin typeface="Cambria Math" panose="02040503050406030204" pitchFamily="18" charset="0"/>
                                  <a:ea typeface="Calibri" panose="020F0502020204030204" pitchFamily="34" charset="0"/>
                                </a:rPr>
                                <m:t>,</m:t>
                              </m:r>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𝜙</m:t>
                                  </m:r>
                                </m:e>
                                <m:sub>
                                  <m:r>
                                    <a:rPr lang="en-US" sz="2150" i="1">
                                      <a:effectLst/>
                                      <a:latin typeface="Cambria Math" panose="02040503050406030204" pitchFamily="18" charset="0"/>
                                      <a:ea typeface="Calibri" panose="020F0502020204030204" pitchFamily="34" charset="0"/>
                                    </a:rPr>
                                    <m:t>1</m:t>
                                  </m:r>
                                </m:sub>
                              </m:sSub>
                            </m:e>
                          </m:d>
                          <m:r>
                            <a:rPr lang="en-US" sz="2150" i="1">
                              <a:effectLst/>
                              <a:latin typeface="Cambria Math" panose="02040503050406030204" pitchFamily="18" charset="0"/>
                              <a:ea typeface="Calibri" panose="020F0502020204030204" pitchFamily="34" charset="0"/>
                            </a:rPr>
                            <m:t>,</m:t>
                          </m:r>
                          <m:sSub>
                            <m:sSubPr>
                              <m:ctrlPr>
                                <a:rPr lang="en-US" sz="2150" i="1">
                                  <a:effectLst/>
                                  <a:latin typeface="Cambria Math" panose="02040503050406030204" pitchFamily="18" charset="0"/>
                                </a:rPr>
                              </m:ctrlPr>
                            </m:sSubPr>
                            <m:e>
                              <m:r>
                                <a:rPr lang="en-US" sz="2150" b="1" i="1">
                                  <a:effectLst/>
                                  <a:latin typeface="Cambria Math" panose="02040503050406030204" pitchFamily="18" charset="0"/>
                                  <a:ea typeface="Calibri" panose="020F0502020204030204" pitchFamily="34" charset="0"/>
                                </a:rPr>
                                <m:t>𝒑</m:t>
                              </m:r>
                            </m:e>
                            <m:sub>
                              <m:r>
                                <a:rPr lang="en-US" sz="2150" i="1">
                                  <a:effectLst/>
                                  <a:latin typeface="Cambria Math" panose="02040503050406030204" pitchFamily="18" charset="0"/>
                                  <a:ea typeface="Calibri" panose="020F0502020204030204" pitchFamily="34" charset="0"/>
                                </a:rPr>
                                <m:t>𝑔</m:t>
                              </m:r>
                            </m:sub>
                          </m:sSub>
                          <m:r>
                            <a:rPr lang="en-US" sz="2150" i="1">
                              <a:effectLst/>
                              <a:latin typeface="Cambria Math" panose="02040503050406030204" pitchFamily="18" charset="0"/>
                              <a:ea typeface="Calibri" panose="020F0502020204030204" pitchFamily="34" charset="0"/>
                            </a:rPr>
                            <m:t>,</m:t>
                          </m:r>
                          <m:sSub>
                            <m:sSubPr>
                              <m:ctrlPr>
                                <a:rPr lang="en-US" sz="2150" i="1">
                                  <a:effectLst/>
                                  <a:latin typeface="Cambria Math" panose="02040503050406030204" pitchFamily="18" charset="0"/>
                                </a:rPr>
                              </m:ctrlPr>
                            </m:sSubPr>
                            <m:e>
                              <m:r>
                                <a:rPr lang="en-US" sz="2150" i="1">
                                  <a:effectLst/>
                                  <a:latin typeface="Cambria Math" panose="02040503050406030204" pitchFamily="18" charset="0"/>
                                  <a:ea typeface="Calibri" panose="020F0502020204030204" pitchFamily="34" charset="0"/>
                                </a:rPr>
                                <m:t>𝜙</m:t>
                              </m:r>
                            </m:e>
                            <m:sub>
                              <m:r>
                                <a:rPr lang="en-US" sz="2150" i="1">
                                  <a:effectLst/>
                                  <a:latin typeface="Cambria Math" panose="02040503050406030204" pitchFamily="18" charset="0"/>
                                  <a:ea typeface="Calibri" panose="020F0502020204030204" pitchFamily="34" charset="0"/>
                                </a:rPr>
                                <m:t>2</m:t>
                              </m:r>
                            </m:sub>
                          </m:sSub>
                        </m:e>
                      </m:d>
                      <m:r>
                        <a:rPr lang="en-US" sz="2150" b="0" i="1" smtClean="0">
                          <a:effectLst/>
                          <a:latin typeface="Cambria Math" panose="02040503050406030204" pitchFamily="18" charset="0"/>
                          <a:ea typeface="Calibri" panose="020F0502020204030204" pitchFamily="34" charset="0"/>
                        </a:rPr>
                        <m:t>    (2.1.3)</m:t>
                      </m:r>
                    </m:oMath>
                  </m:oMathPara>
                </a14:m>
                <a:endParaRPr lang="en-US" sz="2150" dirty="0">
                  <a:effectLst/>
                  <a:ea typeface="Calibri" panose="020F0502020204030204" pitchFamily="34" charset="0"/>
                </a:endParaRPr>
              </a:p>
              <a:p>
                <a:endParaRPr lang="en-US" sz="2150" dirty="0"/>
              </a:p>
            </p:txBody>
          </p:sp>
        </mc:Choice>
        <mc:Fallback xmlns="">
          <p:sp>
            <p:nvSpPr>
              <p:cNvPr id="3" name="Content Placeholder 2">
                <a:extLst>
                  <a:ext uri="{FF2B5EF4-FFF2-40B4-BE49-F238E27FC236}">
                    <a16:creationId xmlns:a16="http://schemas.microsoft.com/office/drawing/2014/main" id="{D6618D6C-0DCD-9915-A0CC-F6B42806C63A}"/>
                  </a:ext>
                </a:extLst>
              </p:cNvPr>
              <p:cNvSpPr>
                <a:spLocks noGrp="1" noRot="1" noChangeAspect="1" noMove="1" noResize="1" noEditPoints="1" noAdjustHandles="1" noChangeArrowheads="1" noChangeShapeType="1" noTextEdit="1"/>
              </p:cNvSpPr>
              <p:nvPr>
                <p:ph idx="1"/>
              </p:nvPr>
            </p:nvSpPr>
            <p:spPr>
              <a:xfrm>
                <a:off x="295422" y="914398"/>
                <a:ext cx="11704320" cy="5441951"/>
              </a:xfrm>
              <a:blipFill>
                <a:blip r:embed="rId4"/>
                <a:stretch>
                  <a:fillRect l="-573" t="-672" r="-67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025B81D-AA08-9B05-8818-CA70A9714BFC}"/>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42BF9BC0-80B4-2744-EAF5-92DA3D6127F5}"/>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4D6C25F5-E172-CFC3-8E02-3A1097930CDD}"/>
              </a:ext>
            </a:extLst>
          </p:cNvPr>
          <p:cNvSpPr>
            <a:spLocks noGrp="1"/>
          </p:cNvSpPr>
          <p:nvPr>
            <p:ph type="sldNum" sz="quarter" idx="12"/>
          </p:nvPr>
        </p:nvSpPr>
        <p:spPr/>
        <p:txBody>
          <a:bodyPr/>
          <a:lstStyle/>
          <a:p>
            <a:fld id="{5DB5036F-1FF2-46C4-8D2B-59C7E3B91952}" type="slidenum">
              <a:rPr lang="en-US" smtClean="0"/>
              <a:pPr/>
              <a:t>15</a:t>
            </a:fld>
            <a:endParaRPr lang="en-US"/>
          </a:p>
        </p:txBody>
      </p:sp>
      <p:pic>
        <p:nvPicPr>
          <p:cNvPr id="7" name="Picture 6" descr="Table&#10;&#10;Description automatically generated">
            <a:extLst>
              <a:ext uri="{FF2B5EF4-FFF2-40B4-BE49-F238E27FC236}">
                <a16:creationId xmlns:a16="http://schemas.microsoft.com/office/drawing/2014/main" id="{FF8E4303-6614-12B2-00F0-1699EF6D2B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5422" y="5037558"/>
            <a:ext cx="3448050" cy="1285875"/>
          </a:xfrm>
          <a:prstGeom prst="rect">
            <a:avLst/>
          </a:prstGeom>
        </p:spPr>
      </p:pic>
      <p:pic>
        <p:nvPicPr>
          <p:cNvPr id="8" name="Picture 7" descr="A screenshot of a computer&#10;&#10;Description automatically generated with low confidence">
            <a:extLst>
              <a:ext uri="{FF2B5EF4-FFF2-40B4-BE49-F238E27FC236}">
                <a16:creationId xmlns:a16="http://schemas.microsoft.com/office/drawing/2014/main" id="{65AC84DE-3206-9C09-0859-D092F724812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19600" y="4659050"/>
            <a:ext cx="3352800" cy="1685925"/>
          </a:xfrm>
          <a:prstGeom prst="rect">
            <a:avLst/>
          </a:prstGeom>
        </p:spPr>
      </p:pic>
      <p:pic>
        <p:nvPicPr>
          <p:cNvPr id="9" name="Picture 8">
            <a:extLst>
              <a:ext uri="{FF2B5EF4-FFF2-40B4-BE49-F238E27FC236}">
                <a16:creationId xmlns:a16="http://schemas.microsoft.com/office/drawing/2014/main" id="{043552DF-3264-5665-70E7-8B99B666B9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553303" y="4608933"/>
            <a:ext cx="3343275" cy="1714500"/>
          </a:xfrm>
          <a:prstGeom prst="rect">
            <a:avLst/>
          </a:prstGeom>
        </p:spPr>
      </p:pic>
    </p:spTree>
    <p:extLst>
      <p:ext uri="{BB962C8B-B14F-4D97-AF65-F5344CB8AC3E}">
        <p14:creationId xmlns:p14="http://schemas.microsoft.com/office/powerpoint/2010/main" val="1701153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C5AD3-58F3-13C0-485F-B63C36DA7683}"/>
              </a:ext>
            </a:extLst>
          </p:cNvPr>
          <p:cNvSpPr>
            <a:spLocks noGrp="1"/>
          </p:cNvSpPr>
          <p:nvPr>
            <p:ph type="title"/>
          </p:nvPr>
        </p:nvSpPr>
        <p:spPr/>
        <p:txBody>
          <a:bodyPr/>
          <a:lstStyle/>
          <a:p>
            <a:r>
              <a:rPr lang="en-US" dirty="0"/>
              <a:t>2. Variants of PSO – Simplified &amp; improved PSOs</a:t>
            </a:r>
          </a:p>
        </p:txBody>
      </p:sp>
      <p:sp>
        <p:nvSpPr>
          <p:cNvPr id="4" name="Date Placeholder 3">
            <a:extLst>
              <a:ext uri="{FF2B5EF4-FFF2-40B4-BE49-F238E27FC236}">
                <a16:creationId xmlns:a16="http://schemas.microsoft.com/office/drawing/2014/main" id="{BDF40ABE-5A18-66E7-8D50-A52018B3F6E5}"/>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48FF51FC-1E02-AE67-BA6B-67DAC56E69BF}"/>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B0BCC45B-A7A5-29E1-A238-00F7AA0A9121}"/>
              </a:ext>
            </a:extLst>
          </p:cNvPr>
          <p:cNvSpPr>
            <a:spLocks noGrp="1"/>
          </p:cNvSpPr>
          <p:nvPr>
            <p:ph type="sldNum" sz="quarter" idx="12"/>
          </p:nvPr>
        </p:nvSpPr>
        <p:spPr/>
        <p:txBody>
          <a:bodyPr/>
          <a:lstStyle/>
          <a:p>
            <a:fld id="{5DB5036F-1FF2-46C4-8D2B-59C7E3B91952}" type="slidenum">
              <a:rPr lang="en-US" smtClean="0"/>
              <a:pPr/>
              <a:t>16</a:t>
            </a:fld>
            <a:endParaRPr lang="en-US"/>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8AB06761-1239-27E5-63AC-0D1487452AFE}"/>
                  </a:ext>
                </a:extLst>
              </p:cNvPr>
              <p:cNvSpPr>
                <a:spLocks noGrp="1"/>
              </p:cNvSpPr>
              <p:nvPr>
                <p:ph idx="1"/>
              </p:nvPr>
            </p:nvSpPr>
            <p:spPr/>
            <p:txBody>
              <a:bodyPr>
                <a:noAutofit/>
              </a:bodyPr>
              <a:lstStyle/>
              <a:p>
                <a:r>
                  <a:rPr lang="en-US" sz="2500" dirty="0">
                    <a:effectLst/>
                    <a:latin typeface="Times New Roman" panose="02020603050405020304" pitchFamily="18" charset="0"/>
                    <a:ea typeface="Calibri" panose="020F0502020204030204" pitchFamily="34" charset="0"/>
                  </a:rPr>
                  <a:t>Bare bones PSO (BBPSO) developed by James Kennedy and Russell C. Eberhart is also a simple version of PSO where velocity update rule is eliminated. In other words, positions </a:t>
                </a:r>
                <a:r>
                  <a:rPr lang="en-US" sz="2500" b="1" i="1" dirty="0">
                    <a:effectLst/>
                    <a:latin typeface="Times New Roman" panose="02020603050405020304" pitchFamily="18" charset="0"/>
                    <a:ea typeface="Calibri" panose="020F0502020204030204" pitchFamily="34" charset="0"/>
                  </a:rPr>
                  <a:t>x</a:t>
                </a:r>
                <a:r>
                  <a:rPr lang="en-US" sz="2500" i="1" baseline="-25000" dirty="0">
                    <a:effectLst/>
                    <a:latin typeface="Times New Roman" panose="02020603050405020304" pitchFamily="18" charset="0"/>
                    <a:ea typeface="Calibri" panose="020F0502020204030204" pitchFamily="34" charset="0"/>
                  </a:rPr>
                  <a:t>i</a:t>
                </a:r>
                <a:r>
                  <a:rPr lang="en-US" sz="2500" dirty="0">
                    <a:effectLst/>
                    <a:latin typeface="Times New Roman" panose="02020603050405020304" pitchFamily="18" charset="0"/>
                    <a:ea typeface="Calibri" panose="020F0502020204030204" pitchFamily="34" charset="0"/>
                  </a:rPr>
                  <a:t> are updated based on only previous position and previous best position. Given </a:t>
                </a:r>
                <a:r>
                  <a:rPr lang="en-US" sz="2500" b="1" i="1" dirty="0">
                    <a:effectLst/>
                    <a:latin typeface="Times New Roman" panose="02020603050405020304" pitchFamily="18" charset="0"/>
                    <a:ea typeface="Calibri" panose="020F0502020204030204" pitchFamily="34" charset="0"/>
                  </a:rPr>
                  <a:t>x</a:t>
                </a:r>
                <a:r>
                  <a:rPr lang="en-US" sz="2500" i="1" baseline="-25000" dirty="0">
                    <a:effectLst/>
                    <a:latin typeface="Times New Roman" panose="02020603050405020304" pitchFamily="18" charset="0"/>
                    <a:ea typeface="Calibri" panose="020F0502020204030204" pitchFamily="34" charset="0"/>
                  </a:rPr>
                  <a:t>i</a:t>
                </a:r>
                <a:r>
                  <a:rPr lang="en-US" sz="2500" dirty="0">
                    <a:effectLst/>
                    <a:latin typeface="Times New Roman" panose="02020603050405020304" pitchFamily="18" charset="0"/>
                    <a:ea typeface="Calibri" panose="020F0502020204030204" pitchFamily="34" charset="0"/>
                  </a:rPr>
                  <a:t> = (</a:t>
                </a:r>
                <a:r>
                  <a:rPr lang="en-US" sz="2500" i="1" dirty="0">
                    <a:effectLst/>
                    <a:latin typeface="Times New Roman" panose="02020603050405020304" pitchFamily="18" charset="0"/>
                    <a:ea typeface="Calibri" panose="020F0502020204030204" pitchFamily="34" charset="0"/>
                  </a:rPr>
                  <a:t>x</a:t>
                </a:r>
                <a:r>
                  <a:rPr lang="en-US" sz="2500" i="1" baseline="-25000" dirty="0">
                    <a:effectLst/>
                    <a:latin typeface="Times New Roman" panose="02020603050405020304" pitchFamily="18" charset="0"/>
                    <a:ea typeface="Calibri" panose="020F0502020204030204" pitchFamily="34" charset="0"/>
                  </a:rPr>
                  <a:t>i</a:t>
                </a:r>
                <a:r>
                  <a:rPr lang="en-US" sz="2500" baseline="-25000" dirty="0">
                    <a:effectLst/>
                    <a:latin typeface="Times New Roman" panose="02020603050405020304" pitchFamily="18" charset="0"/>
                    <a:ea typeface="Calibri" panose="020F0502020204030204" pitchFamily="34" charset="0"/>
                  </a:rPr>
                  <a:t>1</a:t>
                </a:r>
                <a:r>
                  <a:rPr lang="en-US" sz="2500" dirty="0">
                    <a:effectLst/>
                    <a:latin typeface="Times New Roman" panose="02020603050405020304" pitchFamily="18" charset="0"/>
                    <a:ea typeface="Calibri" panose="020F0502020204030204" pitchFamily="34" charset="0"/>
                  </a:rPr>
                  <a:t>, </a:t>
                </a:r>
                <a:r>
                  <a:rPr lang="en-US" sz="2500" i="1" dirty="0">
                    <a:effectLst/>
                    <a:latin typeface="Times New Roman" panose="02020603050405020304" pitchFamily="18" charset="0"/>
                    <a:ea typeface="Calibri" panose="020F0502020204030204" pitchFamily="34" charset="0"/>
                  </a:rPr>
                  <a:t>x</a:t>
                </a:r>
                <a:r>
                  <a:rPr lang="en-US" sz="2500" i="1" baseline="-25000" dirty="0">
                    <a:effectLst/>
                    <a:latin typeface="Times New Roman" panose="02020603050405020304" pitchFamily="18" charset="0"/>
                    <a:ea typeface="Calibri" panose="020F0502020204030204" pitchFamily="34" charset="0"/>
                  </a:rPr>
                  <a:t>i</a:t>
                </a:r>
                <a:r>
                  <a:rPr lang="en-US" sz="2500" baseline="-25000" dirty="0">
                    <a:effectLst/>
                    <a:latin typeface="Times New Roman" panose="02020603050405020304" pitchFamily="18" charset="0"/>
                    <a:ea typeface="Calibri" panose="020F0502020204030204" pitchFamily="34" charset="0"/>
                  </a:rPr>
                  <a:t>2</a:t>
                </a:r>
                <a:r>
                  <a:rPr lang="en-US" sz="2500" dirty="0">
                    <a:effectLst/>
                    <a:latin typeface="Times New Roman" panose="02020603050405020304" pitchFamily="18" charset="0"/>
                    <a:ea typeface="Calibri" panose="020F0502020204030204" pitchFamily="34" charset="0"/>
                  </a:rPr>
                  <a:t>,…, </a:t>
                </a:r>
                <a:r>
                  <a:rPr lang="en-US" sz="2500" i="1" dirty="0" err="1">
                    <a:effectLst/>
                    <a:latin typeface="Times New Roman" panose="02020603050405020304" pitchFamily="18" charset="0"/>
                    <a:ea typeface="Calibri" panose="020F0502020204030204" pitchFamily="34" charset="0"/>
                  </a:rPr>
                  <a:t>x</a:t>
                </a:r>
                <a:r>
                  <a:rPr lang="en-US" sz="2500" i="1" baseline="-25000" dirty="0" err="1">
                    <a:effectLst/>
                    <a:latin typeface="Times New Roman" panose="02020603050405020304" pitchFamily="18" charset="0"/>
                    <a:ea typeface="Calibri" panose="020F0502020204030204" pitchFamily="34" charset="0"/>
                  </a:rPr>
                  <a:t>in</a:t>
                </a:r>
                <a:r>
                  <a:rPr lang="en-US" sz="2500" dirty="0">
                    <a:effectLst/>
                    <a:latin typeface="Times New Roman" panose="02020603050405020304" pitchFamily="18" charset="0"/>
                    <a:ea typeface="Calibri" panose="020F0502020204030204" pitchFamily="34" charset="0"/>
                  </a:rPr>
                  <a:t>)</a:t>
                </a:r>
                <a:r>
                  <a:rPr lang="en-US" sz="2500" i="1" baseline="30000" dirty="0">
                    <a:effectLst/>
                    <a:latin typeface="Times New Roman" panose="02020603050405020304" pitchFamily="18" charset="0"/>
                    <a:ea typeface="Calibri" panose="020F0502020204030204" pitchFamily="34" charset="0"/>
                  </a:rPr>
                  <a:t>T</a:t>
                </a:r>
                <a:r>
                  <a:rPr lang="en-US" sz="2500" dirty="0">
                    <a:effectLst/>
                    <a:latin typeface="Times New Roman" panose="02020603050405020304" pitchFamily="18" charset="0"/>
                    <a:ea typeface="Calibri" panose="020F0502020204030204" pitchFamily="34" charset="0"/>
                  </a:rPr>
                  <a:t>, </a:t>
                </a:r>
                <a:r>
                  <a:rPr lang="en-US" sz="2500" b="1" i="1" dirty="0">
                    <a:effectLst/>
                    <a:latin typeface="Times New Roman" panose="02020603050405020304" pitchFamily="18" charset="0"/>
                    <a:ea typeface="Calibri" panose="020F0502020204030204" pitchFamily="34" charset="0"/>
                  </a:rPr>
                  <a:t>p</a:t>
                </a:r>
                <a:r>
                  <a:rPr lang="en-US" sz="2500" i="1" baseline="-25000" dirty="0">
                    <a:effectLst/>
                    <a:latin typeface="Times New Roman" panose="02020603050405020304" pitchFamily="18" charset="0"/>
                    <a:ea typeface="Calibri" panose="020F0502020204030204" pitchFamily="34" charset="0"/>
                  </a:rPr>
                  <a:t>i</a:t>
                </a:r>
                <a:r>
                  <a:rPr lang="en-US" sz="2500" dirty="0">
                    <a:effectLst/>
                    <a:latin typeface="Times New Roman" panose="02020603050405020304" pitchFamily="18" charset="0"/>
                    <a:ea typeface="Calibri" panose="020F0502020204030204" pitchFamily="34" charset="0"/>
                  </a:rPr>
                  <a:t> = (</a:t>
                </a:r>
                <a:r>
                  <a:rPr lang="en-US" sz="2500" i="1" dirty="0">
                    <a:effectLst/>
                    <a:latin typeface="Times New Roman" panose="02020603050405020304" pitchFamily="18" charset="0"/>
                    <a:ea typeface="Calibri" panose="020F0502020204030204" pitchFamily="34" charset="0"/>
                  </a:rPr>
                  <a:t>p</a:t>
                </a:r>
                <a:r>
                  <a:rPr lang="en-US" sz="2500" i="1" baseline="-25000" dirty="0">
                    <a:effectLst/>
                    <a:latin typeface="Times New Roman" panose="02020603050405020304" pitchFamily="18" charset="0"/>
                    <a:ea typeface="Calibri" panose="020F0502020204030204" pitchFamily="34" charset="0"/>
                  </a:rPr>
                  <a:t>i</a:t>
                </a:r>
                <a:r>
                  <a:rPr lang="en-US" sz="2500" baseline="-25000" dirty="0">
                    <a:effectLst/>
                    <a:latin typeface="Times New Roman" panose="02020603050405020304" pitchFamily="18" charset="0"/>
                    <a:ea typeface="Calibri" panose="020F0502020204030204" pitchFamily="34" charset="0"/>
                  </a:rPr>
                  <a:t>1</a:t>
                </a:r>
                <a:r>
                  <a:rPr lang="en-US" sz="2500" dirty="0">
                    <a:effectLst/>
                    <a:latin typeface="Times New Roman" panose="02020603050405020304" pitchFamily="18" charset="0"/>
                    <a:ea typeface="Calibri" panose="020F0502020204030204" pitchFamily="34" charset="0"/>
                  </a:rPr>
                  <a:t>, </a:t>
                </a:r>
                <a:r>
                  <a:rPr lang="en-US" sz="2500" i="1" dirty="0">
                    <a:effectLst/>
                    <a:latin typeface="Times New Roman" panose="02020603050405020304" pitchFamily="18" charset="0"/>
                    <a:ea typeface="Calibri" panose="020F0502020204030204" pitchFamily="34" charset="0"/>
                  </a:rPr>
                  <a:t>p</a:t>
                </a:r>
                <a:r>
                  <a:rPr lang="en-US" sz="2500" i="1" baseline="-25000" dirty="0">
                    <a:effectLst/>
                    <a:latin typeface="Times New Roman" panose="02020603050405020304" pitchFamily="18" charset="0"/>
                    <a:ea typeface="Calibri" panose="020F0502020204030204" pitchFamily="34" charset="0"/>
                  </a:rPr>
                  <a:t>i</a:t>
                </a:r>
                <a:r>
                  <a:rPr lang="en-US" sz="2500" baseline="-25000" dirty="0">
                    <a:effectLst/>
                    <a:latin typeface="Times New Roman" panose="02020603050405020304" pitchFamily="18" charset="0"/>
                    <a:ea typeface="Calibri" panose="020F0502020204030204" pitchFamily="34" charset="0"/>
                  </a:rPr>
                  <a:t>2</a:t>
                </a:r>
                <a:r>
                  <a:rPr lang="en-US" sz="2500" dirty="0">
                    <a:effectLst/>
                    <a:latin typeface="Times New Roman" panose="02020603050405020304" pitchFamily="18" charset="0"/>
                    <a:ea typeface="Calibri" panose="020F0502020204030204" pitchFamily="34" charset="0"/>
                  </a:rPr>
                  <a:t>,…, </a:t>
                </a:r>
                <a:r>
                  <a:rPr lang="en-US" sz="2500" i="1" dirty="0">
                    <a:effectLst/>
                    <a:latin typeface="Times New Roman" panose="02020603050405020304" pitchFamily="18" charset="0"/>
                    <a:ea typeface="Calibri" panose="020F0502020204030204" pitchFamily="34" charset="0"/>
                  </a:rPr>
                  <a:t>p</a:t>
                </a:r>
                <a:r>
                  <a:rPr lang="en-US" sz="2500" i="1" baseline="-25000" dirty="0">
                    <a:effectLst/>
                    <a:latin typeface="Times New Roman" panose="02020603050405020304" pitchFamily="18" charset="0"/>
                    <a:ea typeface="Calibri" panose="020F0502020204030204" pitchFamily="34" charset="0"/>
                  </a:rPr>
                  <a:t>in</a:t>
                </a:r>
                <a:r>
                  <a:rPr lang="en-US" sz="2500" dirty="0">
                    <a:effectLst/>
                    <a:latin typeface="Times New Roman" panose="02020603050405020304" pitchFamily="18" charset="0"/>
                    <a:ea typeface="Calibri" panose="020F0502020204030204" pitchFamily="34" charset="0"/>
                  </a:rPr>
                  <a:t>)</a:t>
                </a:r>
                <a:r>
                  <a:rPr lang="en-US" sz="2500" i="1" baseline="30000" dirty="0">
                    <a:effectLst/>
                    <a:latin typeface="Times New Roman" panose="02020603050405020304" pitchFamily="18" charset="0"/>
                    <a:ea typeface="Calibri" panose="020F0502020204030204" pitchFamily="34" charset="0"/>
                  </a:rPr>
                  <a:t>T</a:t>
                </a:r>
                <a:r>
                  <a:rPr lang="en-US" sz="2500" dirty="0">
                    <a:effectLst/>
                    <a:latin typeface="Times New Roman" panose="02020603050405020304" pitchFamily="18" charset="0"/>
                    <a:ea typeface="Calibri" panose="020F0502020204030204" pitchFamily="34" charset="0"/>
                  </a:rPr>
                  <a:t>, and </a:t>
                </a:r>
                <a:r>
                  <a:rPr lang="en-US" sz="2500" b="1" i="1" dirty="0" err="1">
                    <a:effectLst/>
                    <a:latin typeface="Times New Roman" panose="02020603050405020304" pitchFamily="18" charset="0"/>
                    <a:ea typeface="Calibri" panose="020F0502020204030204" pitchFamily="34" charset="0"/>
                  </a:rPr>
                  <a:t>p</a:t>
                </a:r>
                <a:r>
                  <a:rPr lang="en-US" sz="2500" i="1" baseline="-25000" dirty="0" err="1">
                    <a:effectLst/>
                    <a:latin typeface="Times New Roman" panose="02020603050405020304" pitchFamily="18" charset="0"/>
                    <a:ea typeface="Calibri" panose="020F0502020204030204" pitchFamily="34" charset="0"/>
                  </a:rPr>
                  <a:t>g</a:t>
                </a:r>
                <a:r>
                  <a:rPr lang="en-US" sz="2500" dirty="0">
                    <a:effectLst/>
                    <a:latin typeface="Times New Roman" panose="02020603050405020304" pitchFamily="18" charset="0"/>
                    <a:ea typeface="Calibri" panose="020F0502020204030204" pitchFamily="34" charset="0"/>
                  </a:rPr>
                  <a:t> = (</a:t>
                </a:r>
                <a:r>
                  <a:rPr lang="en-US" sz="2500" i="1" dirty="0">
                    <a:effectLst/>
                    <a:latin typeface="Times New Roman" panose="02020603050405020304" pitchFamily="18" charset="0"/>
                    <a:ea typeface="Calibri" panose="020F0502020204030204" pitchFamily="34" charset="0"/>
                  </a:rPr>
                  <a:t>p</a:t>
                </a:r>
                <a:r>
                  <a:rPr lang="en-US" sz="2500" i="1" baseline="-25000" dirty="0">
                    <a:effectLst/>
                    <a:latin typeface="Times New Roman" panose="02020603050405020304" pitchFamily="18" charset="0"/>
                    <a:ea typeface="Calibri" panose="020F0502020204030204" pitchFamily="34" charset="0"/>
                  </a:rPr>
                  <a:t>g</a:t>
                </a:r>
                <a:r>
                  <a:rPr lang="en-US" sz="2500" baseline="-25000" dirty="0">
                    <a:effectLst/>
                    <a:latin typeface="Times New Roman" panose="02020603050405020304" pitchFamily="18" charset="0"/>
                    <a:ea typeface="Calibri" panose="020F0502020204030204" pitchFamily="34" charset="0"/>
                  </a:rPr>
                  <a:t>1</a:t>
                </a:r>
                <a:r>
                  <a:rPr lang="en-US" sz="2500" dirty="0">
                    <a:effectLst/>
                    <a:latin typeface="Times New Roman" panose="02020603050405020304" pitchFamily="18" charset="0"/>
                    <a:ea typeface="Calibri" panose="020F0502020204030204" pitchFamily="34" charset="0"/>
                  </a:rPr>
                  <a:t>, </a:t>
                </a:r>
                <a:r>
                  <a:rPr lang="en-US" sz="2500" i="1" dirty="0">
                    <a:effectLst/>
                    <a:latin typeface="Times New Roman" panose="02020603050405020304" pitchFamily="18" charset="0"/>
                    <a:ea typeface="Calibri" panose="020F0502020204030204" pitchFamily="34" charset="0"/>
                  </a:rPr>
                  <a:t>p</a:t>
                </a:r>
                <a:r>
                  <a:rPr lang="en-US" sz="2500" i="1" baseline="-25000" dirty="0">
                    <a:effectLst/>
                    <a:latin typeface="Times New Roman" panose="02020603050405020304" pitchFamily="18" charset="0"/>
                    <a:ea typeface="Calibri" panose="020F0502020204030204" pitchFamily="34" charset="0"/>
                  </a:rPr>
                  <a:t>g</a:t>
                </a:r>
                <a:r>
                  <a:rPr lang="en-US" sz="2500" baseline="-25000" dirty="0">
                    <a:effectLst/>
                    <a:latin typeface="Times New Roman" panose="02020603050405020304" pitchFamily="18" charset="0"/>
                    <a:ea typeface="Calibri" panose="020F0502020204030204" pitchFamily="34" charset="0"/>
                  </a:rPr>
                  <a:t>2</a:t>
                </a:r>
                <a:r>
                  <a:rPr lang="en-US" sz="2500" dirty="0">
                    <a:effectLst/>
                    <a:latin typeface="Times New Roman" panose="02020603050405020304" pitchFamily="18" charset="0"/>
                    <a:ea typeface="Calibri" panose="020F0502020204030204" pitchFamily="34" charset="0"/>
                  </a:rPr>
                  <a:t>,…, </a:t>
                </a:r>
                <a:r>
                  <a:rPr lang="en-US" sz="2500" i="1" dirty="0" err="1">
                    <a:effectLst/>
                    <a:latin typeface="Times New Roman" panose="02020603050405020304" pitchFamily="18" charset="0"/>
                    <a:ea typeface="Calibri" panose="020F0502020204030204" pitchFamily="34" charset="0"/>
                  </a:rPr>
                  <a:t>p</a:t>
                </a:r>
                <a:r>
                  <a:rPr lang="en-US" sz="2500" i="1" baseline="-25000" dirty="0" err="1">
                    <a:effectLst/>
                    <a:latin typeface="Times New Roman" panose="02020603050405020304" pitchFamily="18" charset="0"/>
                    <a:ea typeface="Calibri" panose="020F0502020204030204" pitchFamily="34" charset="0"/>
                  </a:rPr>
                  <a:t>gn</a:t>
                </a:r>
                <a:r>
                  <a:rPr lang="en-US" sz="2500" dirty="0">
                    <a:effectLst/>
                    <a:latin typeface="Times New Roman" panose="02020603050405020304" pitchFamily="18" charset="0"/>
                    <a:ea typeface="Calibri" panose="020F0502020204030204" pitchFamily="34" charset="0"/>
                  </a:rPr>
                  <a:t>)</a:t>
                </a:r>
                <a:r>
                  <a:rPr lang="en-US" sz="2500" i="1" baseline="30000" dirty="0">
                    <a:effectLst/>
                    <a:latin typeface="Times New Roman" panose="02020603050405020304" pitchFamily="18" charset="0"/>
                    <a:ea typeface="Calibri" panose="020F0502020204030204" pitchFamily="34" charset="0"/>
                  </a:rPr>
                  <a:t>T</a:t>
                </a:r>
                <a:r>
                  <a:rPr lang="en-US" sz="2500" dirty="0">
                    <a:effectLst/>
                    <a:latin typeface="Times New Roman" panose="02020603050405020304" pitchFamily="18" charset="0"/>
                    <a:ea typeface="Calibri" panose="020F0502020204030204" pitchFamily="34" charset="0"/>
                  </a:rPr>
                  <a:t>, BBPSO assumes that the </a:t>
                </a:r>
                <a:r>
                  <a:rPr lang="en-US" sz="2500" i="1" dirty="0" err="1">
                    <a:effectLst/>
                    <a:latin typeface="Times New Roman" panose="02020603050405020304" pitchFamily="18" charset="0"/>
                    <a:ea typeface="Calibri" panose="020F0502020204030204" pitchFamily="34" charset="0"/>
                  </a:rPr>
                  <a:t>j</a:t>
                </a:r>
                <a:r>
                  <a:rPr lang="en-US" sz="2500" baseline="30000" dirty="0" err="1">
                    <a:effectLst/>
                    <a:latin typeface="Times New Roman" panose="02020603050405020304" pitchFamily="18" charset="0"/>
                    <a:ea typeface="Calibri" panose="020F0502020204030204" pitchFamily="34" charset="0"/>
                  </a:rPr>
                  <a:t>th</a:t>
                </a:r>
                <a:r>
                  <a:rPr lang="en-US" sz="2500" dirty="0">
                    <a:effectLst/>
                    <a:latin typeface="Times New Roman" panose="02020603050405020304" pitchFamily="18" charset="0"/>
                    <a:ea typeface="Calibri" panose="020F0502020204030204" pitchFamily="34" charset="0"/>
                  </a:rPr>
                  <a:t> element </a:t>
                </a:r>
                <a:r>
                  <a:rPr lang="en-US" sz="2500" i="1" dirty="0" err="1">
                    <a:effectLst/>
                    <a:latin typeface="Times New Roman" panose="02020603050405020304" pitchFamily="18" charset="0"/>
                    <a:ea typeface="Calibri" panose="020F0502020204030204" pitchFamily="34" charset="0"/>
                  </a:rPr>
                  <a:t>x</a:t>
                </a:r>
                <a:r>
                  <a:rPr lang="en-US" sz="2500" i="1" baseline="-25000" dirty="0" err="1">
                    <a:effectLst/>
                    <a:latin typeface="Times New Roman" panose="02020603050405020304" pitchFamily="18" charset="0"/>
                    <a:ea typeface="Calibri" panose="020F0502020204030204" pitchFamily="34" charset="0"/>
                  </a:rPr>
                  <a:t>ij</a:t>
                </a:r>
                <a:r>
                  <a:rPr lang="en-US" sz="2500" dirty="0">
                    <a:effectLst/>
                    <a:latin typeface="Times New Roman" panose="02020603050405020304" pitchFamily="18" charset="0"/>
                    <a:ea typeface="Calibri" panose="020F0502020204030204" pitchFamily="34" charset="0"/>
                  </a:rPr>
                  <a:t> of </a:t>
                </a:r>
                <a:r>
                  <a:rPr lang="en-US" sz="2500" b="1" i="1" dirty="0">
                    <a:effectLst/>
                    <a:latin typeface="Times New Roman" panose="02020603050405020304" pitchFamily="18" charset="0"/>
                    <a:ea typeface="Calibri" panose="020F0502020204030204" pitchFamily="34" charset="0"/>
                  </a:rPr>
                  <a:t>x</a:t>
                </a:r>
                <a:r>
                  <a:rPr lang="en-US" sz="2500" i="1" baseline="-25000" dirty="0">
                    <a:effectLst/>
                    <a:latin typeface="Times New Roman" panose="02020603050405020304" pitchFamily="18" charset="0"/>
                    <a:ea typeface="Calibri" panose="020F0502020204030204" pitchFamily="34" charset="0"/>
                  </a:rPr>
                  <a:t>i</a:t>
                </a:r>
                <a:r>
                  <a:rPr lang="en-US" sz="2500" dirty="0">
                    <a:effectLst/>
                    <a:latin typeface="Times New Roman" panose="02020603050405020304" pitchFamily="18" charset="0"/>
                    <a:ea typeface="Calibri" panose="020F0502020204030204" pitchFamily="34" charset="0"/>
                  </a:rPr>
                  <a:t> follows normal distribution with mean (</a:t>
                </a:r>
                <a:r>
                  <a:rPr lang="en-US" sz="2500" i="1" dirty="0" err="1">
                    <a:effectLst/>
                    <a:latin typeface="Times New Roman" panose="02020603050405020304" pitchFamily="18" charset="0"/>
                    <a:ea typeface="Calibri" panose="020F0502020204030204" pitchFamily="34" charset="0"/>
                  </a:rPr>
                  <a:t>p</a:t>
                </a:r>
                <a:r>
                  <a:rPr lang="en-US" sz="2500" i="1" baseline="-25000" dirty="0" err="1">
                    <a:effectLst/>
                    <a:latin typeface="Times New Roman" panose="02020603050405020304" pitchFamily="18" charset="0"/>
                    <a:ea typeface="Calibri" panose="020F0502020204030204" pitchFamily="34" charset="0"/>
                  </a:rPr>
                  <a:t>ij</a:t>
                </a:r>
                <a:r>
                  <a:rPr lang="en-US" sz="2500" dirty="0" err="1">
                    <a:effectLst/>
                    <a:latin typeface="Times New Roman" panose="02020603050405020304" pitchFamily="18" charset="0"/>
                    <a:ea typeface="Calibri" panose="020F0502020204030204" pitchFamily="34" charset="0"/>
                  </a:rPr>
                  <a:t>+</a:t>
                </a:r>
                <a:r>
                  <a:rPr lang="en-US" sz="2500" i="1" dirty="0" err="1">
                    <a:effectLst/>
                    <a:latin typeface="Times New Roman" panose="02020603050405020304" pitchFamily="18" charset="0"/>
                    <a:ea typeface="Calibri" panose="020F0502020204030204" pitchFamily="34" charset="0"/>
                  </a:rPr>
                  <a:t>p</a:t>
                </a:r>
                <a:r>
                  <a:rPr lang="en-US" sz="2500" i="1" baseline="-25000" dirty="0" err="1">
                    <a:effectLst/>
                    <a:latin typeface="Times New Roman" panose="02020603050405020304" pitchFamily="18" charset="0"/>
                    <a:ea typeface="Calibri" panose="020F0502020204030204" pitchFamily="34" charset="0"/>
                  </a:rPr>
                  <a:t>gj</a:t>
                </a:r>
                <a:r>
                  <a:rPr lang="en-US" sz="2500" dirty="0">
                    <a:effectLst/>
                    <a:latin typeface="Times New Roman" panose="02020603050405020304" pitchFamily="18" charset="0"/>
                    <a:ea typeface="Calibri" panose="020F0502020204030204" pitchFamily="34" charset="0"/>
                  </a:rPr>
                  <a:t>)/2 and variance (</a:t>
                </a:r>
                <a:r>
                  <a:rPr lang="en-US" sz="2500" i="1" dirty="0" err="1">
                    <a:effectLst/>
                    <a:latin typeface="Times New Roman" panose="02020603050405020304" pitchFamily="18" charset="0"/>
                    <a:ea typeface="Calibri" panose="020F0502020204030204" pitchFamily="34" charset="0"/>
                  </a:rPr>
                  <a:t>p</a:t>
                </a:r>
                <a:r>
                  <a:rPr lang="en-US" sz="2500" i="1" baseline="-25000" dirty="0" err="1">
                    <a:effectLst/>
                    <a:latin typeface="Times New Roman" panose="02020603050405020304" pitchFamily="18" charset="0"/>
                    <a:ea typeface="Calibri" panose="020F0502020204030204" pitchFamily="34" charset="0"/>
                  </a:rPr>
                  <a:t>ij</a:t>
                </a:r>
                <a:r>
                  <a:rPr lang="en-US" sz="2500" dirty="0">
                    <a:effectLst/>
                    <a:latin typeface="Times New Roman" panose="02020603050405020304" pitchFamily="18" charset="0"/>
                    <a:ea typeface="Calibri" panose="020F0502020204030204" pitchFamily="34" charset="0"/>
                  </a:rPr>
                  <a:t>–</a:t>
                </a:r>
                <a:r>
                  <a:rPr lang="en-US" sz="2500" i="1" dirty="0" err="1">
                    <a:effectLst/>
                    <a:latin typeface="Times New Roman" panose="02020603050405020304" pitchFamily="18" charset="0"/>
                    <a:ea typeface="Calibri" panose="020F0502020204030204" pitchFamily="34" charset="0"/>
                  </a:rPr>
                  <a:t>p</a:t>
                </a:r>
                <a:r>
                  <a:rPr lang="en-US" sz="2500" i="1" baseline="-25000" dirty="0" err="1">
                    <a:effectLst/>
                    <a:latin typeface="Times New Roman" panose="02020603050405020304" pitchFamily="18" charset="0"/>
                    <a:ea typeface="Calibri" panose="020F0502020204030204" pitchFamily="34" charset="0"/>
                  </a:rPr>
                  <a:t>gj</a:t>
                </a:r>
                <a:r>
                  <a:rPr lang="en-US" sz="2500" dirty="0">
                    <a:effectLst/>
                    <a:latin typeface="Times New Roman" panose="02020603050405020304" pitchFamily="18" charset="0"/>
                    <a:ea typeface="Calibri" panose="020F0502020204030204" pitchFamily="34" charset="0"/>
                  </a:rPr>
                  <a:t>)</a:t>
                </a:r>
                <a:r>
                  <a:rPr lang="en-US" sz="2500" baseline="30000" dirty="0">
                    <a:effectLst/>
                    <a:latin typeface="Times New Roman" panose="02020603050405020304" pitchFamily="18" charset="0"/>
                    <a:ea typeface="Calibri" panose="020F0502020204030204" pitchFamily="34" charset="0"/>
                  </a:rPr>
                  <a:t>2</a:t>
                </a:r>
                <a:r>
                  <a:rPr lang="en-US" sz="2500" dirty="0">
                    <a:effectLst/>
                    <a:latin typeface="Times New Roman" panose="02020603050405020304" pitchFamily="18" charset="0"/>
                    <a:ea typeface="Calibri" panose="020F0502020204030204" pitchFamily="34" charset="0"/>
                  </a:rPr>
                  <a:t> (Poli, Kennedy, &amp; Blackwell, 2007, p. 13).</a:t>
                </a:r>
              </a:p>
              <a:p>
                <a:pPr marL="0" indent="0">
                  <a:buNone/>
                </a:pPr>
                <a14:m>
                  <m:oMathPara xmlns:m="http://schemas.openxmlformats.org/officeDocument/2006/math">
                    <m:oMathParaPr>
                      <m:jc m:val="right"/>
                    </m:oMathParaPr>
                    <m:oMath xmlns:m="http://schemas.openxmlformats.org/officeDocument/2006/math">
                      <m:sSub>
                        <m:sSubPr>
                          <m:ctrlPr>
                            <a:rPr lang="en-US" sz="2500" i="1" smtClean="0">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5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n-US" sz="2500" i="1">
                          <a:effectLst/>
                          <a:latin typeface="Cambria Math" panose="02040503050406030204" pitchFamily="18" charset="0"/>
                          <a:ea typeface="Calibri" panose="020F0502020204030204" pitchFamily="34" charset="0"/>
                          <a:cs typeface="Times New Roman" panose="02020603050405020304" pitchFamily="18" charset="0"/>
                        </a:rPr>
                        <m:t>∼</m:t>
                      </m:r>
                      <m:r>
                        <a:rPr lang="en-US" sz="2500" i="1">
                          <a:effectLst/>
                          <a:latin typeface="Cambria Math" panose="02040503050406030204" pitchFamily="18" charset="0"/>
                          <a:ea typeface="Calibri" panose="020F0502020204030204" pitchFamily="34" charset="0"/>
                          <a:cs typeface="Times New Roman" panose="02020603050405020304" pitchFamily="18" charset="0"/>
                        </a:rPr>
                        <m:t>𝒩</m:t>
                      </m:r>
                      <m:d>
                        <m:dPr>
                          <m:ctrlPr>
                            <a:rPr lang="en-US" sz="2500" i="1">
                              <a:effectLst/>
                              <a:latin typeface="Cambria Math" panose="02040503050406030204" pitchFamily="18" charset="0"/>
                            </a:rPr>
                          </m:ctrlPr>
                        </m:dPr>
                        <m:e>
                          <m:f>
                            <m:fPr>
                              <m:ctrlPr>
                                <a:rPr lang="en-US" sz="2500" i="1">
                                  <a:effectLst/>
                                  <a:latin typeface="Cambria Math" panose="02040503050406030204" pitchFamily="18" charset="0"/>
                                </a:rPr>
                              </m:ctrlPr>
                            </m:fPr>
                            <m:num>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5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n-US" sz="25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500" i="1">
                                      <a:effectLst/>
                                      <a:latin typeface="Cambria Math" panose="02040503050406030204" pitchFamily="18" charset="0"/>
                                      <a:ea typeface="Calibri" panose="020F0502020204030204" pitchFamily="34" charset="0"/>
                                      <a:cs typeface="Times New Roman" panose="02020603050405020304" pitchFamily="18" charset="0"/>
                                    </a:rPr>
                                    <m:t>𝑔𝑗</m:t>
                                  </m:r>
                                </m:sub>
                              </m:sSub>
                            </m:num>
                            <m:den>
                              <m:r>
                                <a:rPr lang="en-US" sz="25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5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500" i="1">
                                  <a:effectLst/>
                                  <a:latin typeface="Cambria Math" panose="02040503050406030204" pitchFamily="18" charset="0"/>
                                </a:rPr>
                              </m:ctrlPr>
                            </m:sSupPr>
                            <m:e>
                              <m:d>
                                <m:dPr>
                                  <m:ctrlPr>
                                    <a:rPr lang="en-US" sz="2500" i="1">
                                      <a:effectLst/>
                                      <a:latin typeface="Cambria Math" panose="02040503050406030204" pitchFamily="18" charset="0"/>
                                    </a:rPr>
                                  </m:ctrlPr>
                                </m:dPr>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5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n-US" sz="25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500" i="1">
                                          <a:effectLst/>
                                          <a:latin typeface="Cambria Math" panose="02040503050406030204" pitchFamily="18" charset="0"/>
                                          <a:ea typeface="Calibri" panose="020F0502020204030204" pitchFamily="34" charset="0"/>
                                          <a:cs typeface="Times New Roman" panose="02020603050405020304" pitchFamily="18" charset="0"/>
                                        </a:rPr>
                                        <m:t>𝑔𝑗</m:t>
                                      </m:r>
                                    </m:sub>
                                  </m:sSub>
                                </m:e>
                              </m:d>
                            </m:e>
                            <m:sup>
                              <m:r>
                                <a:rPr lang="en-US" sz="2500" i="1">
                                  <a:effectLst/>
                                  <a:latin typeface="Cambria Math" panose="02040503050406030204" pitchFamily="18" charset="0"/>
                                  <a:ea typeface="Calibri" panose="020F0502020204030204" pitchFamily="34" charset="0"/>
                                  <a:cs typeface="Times New Roman" panose="02020603050405020304" pitchFamily="18" charset="0"/>
                                </a:rPr>
                                <m:t>2</m:t>
                              </m:r>
                            </m:sup>
                          </m:sSup>
                        </m:e>
                      </m:d>
                      <m:r>
                        <a:rPr lang="en-US" sz="2500" i="1">
                          <a:effectLst/>
                          <a:latin typeface="Cambria Math" panose="02040503050406030204" pitchFamily="18" charset="0"/>
                          <a:ea typeface="Calibri" panose="020F0502020204030204" pitchFamily="34" charset="0"/>
                          <a:cs typeface="Times New Roman" panose="02020603050405020304" pitchFamily="18" charset="0"/>
                        </a:rPr>
                        <m:t>,∀</m:t>
                      </m:r>
                      <m:r>
                        <a:rPr lang="en-US" sz="2500" i="1">
                          <a:effectLst/>
                          <a:latin typeface="Cambria Math" panose="02040503050406030204" pitchFamily="18" charset="0"/>
                          <a:ea typeface="Calibri" panose="020F0502020204030204" pitchFamily="34" charset="0"/>
                          <a:cs typeface="Times New Roman" panose="02020603050405020304" pitchFamily="18" charset="0"/>
                        </a:rPr>
                        <m:t>𝑗</m:t>
                      </m:r>
                      <m:r>
                        <a:rPr lang="en-US" sz="2500" b="0" i="1" smtClean="0">
                          <a:effectLst/>
                          <a:latin typeface="Cambria Math" panose="02040503050406030204" pitchFamily="18" charset="0"/>
                          <a:ea typeface="Calibri" panose="020F0502020204030204" pitchFamily="34" charset="0"/>
                          <a:cs typeface="Times New Roman" panose="02020603050405020304" pitchFamily="18" charset="0"/>
                        </a:rPr>
                        <m:t>    (2.1.4)</m:t>
                      </m:r>
                    </m:oMath>
                  </m:oMathPara>
                </a14:m>
                <a:endParaRPr lang="en-US" sz="2500" dirty="0">
                  <a:effectLst/>
                  <a:latin typeface="Times New Roman" panose="02020603050405020304" pitchFamily="18" charset="0"/>
                  <a:ea typeface="Calibri" panose="020F0502020204030204" pitchFamily="34" charset="0"/>
                </a:endParaRPr>
              </a:p>
              <a:p>
                <a:r>
                  <a:rPr lang="en-US" sz="2500" dirty="0">
                    <a:effectLst/>
                    <a:latin typeface="Times New Roman" panose="02020603050405020304" pitchFamily="18" charset="0"/>
                    <a:ea typeface="Calibri" panose="020F0502020204030204" pitchFamily="34" charset="0"/>
                  </a:rPr>
                  <a:t>Thus, position update rule in BBPSO is modified as follows (Pan, Hu, Eberhart, &amp; Chen, 2008, p. 3)</a:t>
                </a:r>
                <a:r>
                  <a:rPr lang="en-US" sz="2500" dirty="0">
                    <a:ea typeface="Calibri" panose="020F0502020204030204" pitchFamily="34" charset="0"/>
                  </a:rPr>
                  <a:t>. </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Every </a:t>
                </a:r>
                <a:r>
                  <a:rPr lang="en-US" sz="2500" i="1" dirty="0" err="1">
                    <a:effectLst/>
                    <a:latin typeface="Times New Roman" panose="02020603050405020304" pitchFamily="18" charset="0"/>
                    <a:ea typeface="SimSun" panose="02010600030101010101" pitchFamily="2" charset="-122"/>
                    <a:cs typeface="Times New Roman" panose="02020603050405020304" pitchFamily="18" charset="0"/>
                  </a:rPr>
                  <a:t>x</a:t>
                </a:r>
                <a:r>
                  <a:rPr lang="en-US" sz="2500" i="1" baseline="-25000" dirty="0" err="1">
                    <a:effectLst/>
                    <a:latin typeface="Times New Roman" panose="02020603050405020304" pitchFamily="18" charset="0"/>
                    <a:ea typeface="SimSun" panose="02010600030101010101" pitchFamily="2" charset="-122"/>
                    <a:cs typeface="Times New Roman" panose="02020603050405020304" pitchFamily="18" charset="0"/>
                  </a:rPr>
                  <a:t>ij</a:t>
                </a:r>
                <a:r>
                  <a:rPr lang="en-US" sz="2500" dirty="0">
                    <a:effectLst/>
                    <a:latin typeface="Times New Roman" panose="02020603050405020304" pitchFamily="18" charset="0"/>
                    <a:ea typeface="SimSun" panose="02010600030101010101" pitchFamily="2" charset="-122"/>
                    <a:cs typeface="Times New Roman" panose="02020603050405020304" pitchFamily="18" charset="0"/>
                  </a:rPr>
                  <a:t> is randomized according to normal distribution</a:t>
                </a:r>
                <a:endParaRPr lang="en-US" sz="25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14:m>
                  <m:oMathPara xmlns:m="http://schemas.openxmlformats.org/officeDocument/2006/math">
                    <m:oMathParaPr>
                      <m:jc m:val="right"/>
                    </m:oMathParaPr>
                    <m:oMath xmlns:m="http://schemas.openxmlformats.org/officeDocument/2006/math">
                      <m:r>
                        <a:rPr lang="en-US" sz="2500" i="1">
                          <a:effectLst/>
                          <a:latin typeface="Cambria Math" panose="02040503050406030204" pitchFamily="18" charset="0"/>
                          <a:ea typeface="Calibri" panose="020F0502020204030204" pitchFamily="34" charset="0"/>
                          <a:cs typeface="Times New Roman" panose="02020603050405020304" pitchFamily="18" charset="0"/>
                        </a:rPr>
                        <m:t>𝒩</m:t>
                      </m:r>
                      <m:d>
                        <m:dPr>
                          <m:ctrlPr>
                            <a:rPr lang="en-US" sz="2500" i="1">
                              <a:effectLst/>
                              <a:latin typeface="Cambria Math" panose="02040503050406030204" pitchFamily="18" charset="0"/>
                            </a:rPr>
                          </m:ctrlPr>
                        </m:dPr>
                        <m:e>
                          <m:f>
                            <m:fPr>
                              <m:ctrlPr>
                                <a:rPr lang="en-US" sz="2500" i="1">
                                  <a:effectLst/>
                                  <a:latin typeface="Cambria Math" panose="02040503050406030204" pitchFamily="18" charset="0"/>
                                </a:rPr>
                              </m:ctrlPr>
                            </m:fPr>
                            <m:num>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5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n-US" sz="25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500" i="1">
                                      <a:effectLst/>
                                      <a:latin typeface="Cambria Math" panose="02040503050406030204" pitchFamily="18" charset="0"/>
                                      <a:ea typeface="Calibri" panose="020F0502020204030204" pitchFamily="34" charset="0"/>
                                      <a:cs typeface="Times New Roman" panose="02020603050405020304" pitchFamily="18" charset="0"/>
                                    </a:rPr>
                                    <m:t>𝑔𝑗</m:t>
                                  </m:r>
                                </m:sub>
                              </m:sSub>
                            </m:num>
                            <m:den>
                              <m:r>
                                <a:rPr lang="en-US" sz="2500" i="1">
                                  <a:effectLst/>
                                  <a:latin typeface="Cambria Math" panose="02040503050406030204" pitchFamily="18" charset="0"/>
                                  <a:ea typeface="Calibri" panose="020F0502020204030204" pitchFamily="34" charset="0"/>
                                  <a:cs typeface="Times New Roman" panose="02020603050405020304" pitchFamily="18" charset="0"/>
                                </a:rPr>
                                <m:t>2</m:t>
                              </m:r>
                            </m:den>
                          </m:f>
                          <m:r>
                            <a:rPr lang="en-US" sz="25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2500" i="1">
                                  <a:effectLst/>
                                  <a:latin typeface="Cambria Math" panose="02040503050406030204" pitchFamily="18" charset="0"/>
                                </a:rPr>
                              </m:ctrlPr>
                            </m:sSupPr>
                            <m:e>
                              <m:d>
                                <m:dPr>
                                  <m:ctrlPr>
                                    <a:rPr lang="en-US" sz="2500" i="1">
                                      <a:effectLst/>
                                      <a:latin typeface="Cambria Math" panose="02040503050406030204" pitchFamily="18" charset="0"/>
                                    </a:rPr>
                                  </m:ctrlPr>
                                </m:dPr>
                                <m:e>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500" i="1">
                                          <a:effectLst/>
                                          <a:latin typeface="Cambria Math" panose="02040503050406030204" pitchFamily="18" charset="0"/>
                                          <a:ea typeface="Calibri" panose="020F0502020204030204" pitchFamily="34" charset="0"/>
                                          <a:cs typeface="Times New Roman" panose="02020603050405020304" pitchFamily="18" charset="0"/>
                                        </a:rPr>
                                        <m:t>𝑖𝑗</m:t>
                                      </m:r>
                                    </m:sub>
                                  </m:sSub>
                                  <m:r>
                                    <a:rPr lang="en-US" sz="25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500" i="1">
                                          <a:effectLst/>
                                          <a:latin typeface="Cambria Math" panose="02040503050406030204" pitchFamily="18" charset="0"/>
                                        </a:rPr>
                                      </m:ctrlPr>
                                    </m:sSubPr>
                                    <m:e>
                                      <m:r>
                                        <a:rPr lang="en-US" sz="2500" i="1">
                                          <a:effectLst/>
                                          <a:latin typeface="Cambria Math" panose="02040503050406030204" pitchFamily="18" charset="0"/>
                                          <a:ea typeface="Calibri" panose="020F0502020204030204" pitchFamily="34" charset="0"/>
                                          <a:cs typeface="Times New Roman" panose="02020603050405020304" pitchFamily="18" charset="0"/>
                                        </a:rPr>
                                        <m:t>𝑝</m:t>
                                      </m:r>
                                    </m:e>
                                    <m:sub>
                                      <m:r>
                                        <a:rPr lang="en-US" sz="2500" i="1">
                                          <a:effectLst/>
                                          <a:latin typeface="Cambria Math" panose="02040503050406030204" pitchFamily="18" charset="0"/>
                                          <a:ea typeface="Calibri" panose="020F0502020204030204" pitchFamily="34" charset="0"/>
                                          <a:cs typeface="Times New Roman" panose="02020603050405020304" pitchFamily="18" charset="0"/>
                                        </a:rPr>
                                        <m:t>𝑔𝑗</m:t>
                                      </m:r>
                                    </m:sub>
                                  </m:sSub>
                                </m:e>
                              </m:d>
                            </m:e>
                            <m:sup>
                              <m:r>
                                <a:rPr lang="en-US" sz="2500" i="1">
                                  <a:effectLst/>
                                  <a:latin typeface="Cambria Math" panose="02040503050406030204" pitchFamily="18" charset="0"/>
                                  <a:ea typeface="Calibri" panose="020F0502020204030204" pitchFamily="34" charset="0"/>
                                  <a:cs typeface="Times New Roman" panose="02020603050405020304" pitchFamily="18" charset="0"/>
                                </a:rPr>
                                <m:t>2</m:t>
                              </m:r>
                            </m:sup>
                          </m:sSup>
                        </m:e>
                      </m:d>
                      <m:r>
                        <a:rPr lang="en-US" sz="2500" b="0" i="1" smtClean="0">
                          <a:effectLst/>
                          <a:latin typeface="Cambria Math" panose="02040503050406030204" pitchFamily="18" charset="0"/>
                          <a:ea typeface="Calibri" panose="020F0502020204030204" pitchFamily="34" charset="0"/>
                          <a:cs typeface="Times New Roman" panose="02020603050405020304" pitchFamily="18" charset="0"/>
                        </a:rPr>
                        <m:t>    (2.1.5)</m:t>
                      </m:r>
                    </m:oMath>
                  </m:oMathPara>
                </a14:m>
                <a:endParaRPr lang="en-US" sz="2500" dirty="0">
                  <a:ea typeface="Calibri" panose="020F0502020204030204" pitchFamily="34" charset="0"/>
                </a:endParaRPr>
              </a:p>
              <a:p>
                <a:endParaRPr lang="en-US" sz="2500" dirty="0"/>
              </a:p>
            </p:txBody>
          </p:sp>
        </mc:Choice>
        <mc:Fallback xmlns="">
          <p:sp>
            <p:nvSpPr>
              <p:cNvPr id="8" name="Content Placeholder 7">
                <a:extLst>
                  <a:ext uri="{FF2B5EF4-FFF2-40B4-BE49-F238E27FC236}">
                    <a16:creationId xmlns:a16="http://schemas.microsoft.com/office/drawing/2014/main" id="{8AB06761-1239-27E5-63AC-0D1487452AFE}"/>
                  </a:ext>
                </a:extLst>
              </p:cNvPr>
              <p:cNvSpPr>
                <a:spLocks noGrp="1" noRot="1" noChangeAspect="1" noMove="1" noResize="1" noEditPoints="1" noAdjustHandles="1" noChangeArrowheads="1" noChangeShapeType="1" noTextEdit="1"/>
              </p:cNvSpPr>
              <p:nvPr>
                <p:ph idx="1"/>
              </p:nvPr>
            </p:nvSpPr>
            <p:spPr>
              <a:blipFill>
                <a:blip r:embed="rId4"/>
                <a:stretch>
                  <a:fillRect l="-870" t="-942" r="-928" b="-2120"/>
                </a:stretch>
              </a:blipFill>
            </p:spPr>
            <p:txBody>
              <a:bodyPr/>
              <a:lstStyle/>
              <a:p>
                <a:r>
                  <a:rPr lang="en-US">
                    <a:noFill/>
                  </a:rPr>
                  <a:t> </a:t>
                </a:r>
              </a:p>
            </p:txBody>
          </p:sp>
        </mc:Fallback>
      </mc:AlternateContent>
    </p:spTree>
    <p:extLst>
      <p:ext uri="{BB962C8B-B14F-4D97-AF65-F5344CB8AC3E}">
        <p14:creationId xmlns:p14="http://schemas.microsoft.com/office/powerpoint/2010/main" val="1365071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A9964-ABB1-F5B3-C225-B279FFC81979}"/>
              </a:ext>
            </a:extLst>
          </p:cNvPr>
          <p:cNvSpPr>
            <a:spLocks noGrp="1"/>
          </p:cNvSpPr>
          <p:nvPr>
            <p:ph type="title"/>
          </p:nvPr>
        </p:nvSpPr>
        <p:spPr/>
        <p:txBody>
          <a:bodyPr/>
          <a:lstStyle/>
          <a:p>
            <a:r>
              <a:rPr lang="en-US" dirty="0"/>
              <a:t>2. Variants of PSO – Simplified &amp; improved PSOs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DDD3F6-95CE-81A4-0A07-3D50A86852F6}"/>
                  </a:ext>
                </a:extLst>
              </p:cNvPr>
              <p:cNvSpPr>
                <a:spLocks noGrp="1"/>
              </p:cNvSpPr>
              <p:nvPr>
                <p:ph idx="1"/>
              </p:nvPr>
            </p:nvSpPr>
            <p:spPr>
              <a:xfrm>
                <a:off x="98474" y="914399"/>
                <a:ext cx="11957538" cy="5176066"/>
              </a:xfrm>
            </p:spPr>
            <p:txBody>
              <a:bodyPr>
                <a:noAutofit/>
              </a:bodyPr>
              <a:lstStyle/>
              <a:p>
                <a:r>
                  <a:rPr lang="en-US" sz="1900" dirty="0">
                    <a:effectLst/>
                    <a:latin typeface="Times New Roman" panose="02020603050405020304" pitchFamily="18" charset="0"/>
                    <a:ea typeface="Calibri" panose="020F0502020204030204" pitchFamily="34" charset="0"/>
                  </a:rPr>
                  <a:t>Quantum PSO (QPSO) was proposed by Jun Sun, Bin Feng, and </a:t>
                </a:r>
                <a:r>
                  <a:rPr lang="en-US" sz="1900" dirty="0" err="1">
                    <a:effectLst/>
                    <a:latin typeface="Times New Roman" panose="02020603050405020304" pitchFamily="18" charset="0"/>
                    <a:ea typeface="Calibri" panose="020F0502020204030204" pitchFamily="34" charset="0"/>
                  </a:rPr>
                  <a:t>Wenbo</a:t>
                </a:r>
                <a:r>
                  <a:rPr lang="en-US" sz="1900" dirty="0">
                    <a:effectLst/>
                    <a:latin typeface="Times New Roman" panose="02020603050405020304" pitchFamily="18" charset="0"/>
                    <a:ea typeface="Calibri" panose="020F0502020204030204" pitchFamily="34" charset="0"/>
                  </a:rPr>
                  <a:t> Xu, in which movement of particles obeys quantum motion instead of Newton motion. Sun et al. assumed that each particle </a:t>
                </a:r>
                <a:r>
                  <a:rPr lang="en-US" sz="1900" i="1" dirty="0" err="1">
                    <a:effectLst/>
                    <a:latin typeface="Times New Roman" panose="02020603050405020304" pitchFamily="18" charset="0"/>
                    <a:ea typeface="Calibri" panose="020F0502020204030204" pitchFamily="34" charset="0"/>
                  </a:rPr>
                  <a:t>i</a:t>
                </a:r>
                <a:r>
                  <a:rPr lang="en-US" sz="1900" dirty="0">
                    <a:effectLst/>
                    <a:latin typeface="Times New Roman" panose="02020603050405020304" pitchFamily="18" charset="0"/>
                    <a:ea typeface="Calibri" panose="020F0502020204030204" pitchFamily="34" charset="0"/>
                  </a:rPr>
                  <a:t> is pulled by its local attractor denoted </a:t>
                </a:r>
                <a:r>
                  <a:rPr lang="en-US" sz="1900" b="1" i="1" dirty="0">
                    <a:effectLst/>
                    <a:latin typeface="Times New Roman" panose="02020603050405020304" pitchFamily="18" charset="0"/>
                    <a:ea typeface="Calibri" panose="020F0502020204030204" pitchFamily="34" charset="0"/>
                  </a:rPr>
                  <a:t>a</a:t>
                </a:r>
                <a:r>
                  <a:rPr lang="en-US" sz="1900" i="1" baseline="-25000" dirty="0">
                    <a:effectLst/>
                    <a:latin typeface="Times New Roman" panose="02020603050405020304" pitchFamily="18" charset="0"/>
                    <a:ea typeface="Calibri" panose="020F0502020204030204" pitchFamily="34" charset="0"/>
                  </a:rPr>
                  <a:t>i</a:t>
                </a:r>
                <a:r>
                  <a:rPr lang="en-US" sz="1900" dirty="0">
                    <a:effectLst/>
                    <a:latin typeface="Times New Roman" panose="02020603050405020304" pitchFamily="18" charset="0"/>
                    <a:ea typeface="Calibri" panose="020F0502020204030204" pitchFamily="34" charset="0"/>
                  </a:rPr>
                  <a:t> so that </a:t>
                </a:r>
                <a:r>
                  <a:rPr lang="en-US" sz="1900" b="1" i="1" dirty="0">
                    <a:effectLst/>
                    <a:latin typeface="Times New Roman" panose="02020603050405020304" pitchFamily="18" charset="0"/>
                    <a:ea typeface="Calibri" panose="020F0502020204030204" pitchFamily="34" charset="0"/>
                  </a:rPr>
                  <a:t>a</a:t>
                </a:r>
                <a:r>
                  <a:rPr lang="en-US" sz="1900" i="1" baseline="-25000" dirty="0">
                    <a:effectLst/>
                    <a:latin typeface="Times New Roman" panose="02020603050405020304" pitchFamily="18" charset="0"/>
                    <a:ea typeface="Calibri" panose="020F0502020204030204" pitchFamily="34" charset="0"/>
                  </a:rPr>
                  <a:t>i</a:t>
                </a:r>
                <a:r>
                  <a:rPr lang="en-US" sz="1900" dirty="0">
                    <a:effectLst/>
                    <a:latin typeface="Times New Roman" panose="02020603050405020304" pitchFamily="18" charset="0"/>
                    <a:ea typeface="Calibri" panose="020F0502020204030204" pitchFamily="34" charset="0"/>
                  </a:rPr>
                  <a:t> moves on the hyperrectangle formed by the local best position </a:t>
                </a:r>
                <a:r>
                  <a:rPr lang="en-US" sz="1900" b="1" i="1" dirty="0">
                    <a:effectLst/>
                    <a:latin typeface="Times New Roman" panose="02020603050405020304" pitchFamily="18" charset="0"/>
                    <a:ea typeface="Calibri" panose="020F0502020204030204" pitchFamily="34" charset="0"/>
                  </a:rPr>
                  <a:t>p</a:t>
                </a:r>
                <a:r>
                  <a:rPr lang="en-US" sz="1900" i="1" baseline="-25000" dirty="0">
                    <a:effectLst/>
                    <a:latin typeface="Times New Roman" panose="02020603050405020304" pitchFamily="18" charset="0"/>
                    <a:ea typeface="Calibri" panose="020F0502020204030204" pitchFamily="34" charset="0"/>
                  </a:rPr>
                  <a:t>i</a:t>
                </a:r>
                <a:r>
                  <a:rPr lang="en-US" sz="1900" dirty="0">
                    <a:effectLst/>
                    <a:latin typeface="Times New Roman" panose="02020603050405020304" pitchFamily="18" charset="0"/>
                    <a:ea typeface="Calibri" panose="020F0502020204030204" pitchFamily="34" charset="0"/>
                  </a:rPr>
                  <a:t> and global best position </a:t>
                </a:r>
                <a:r>
                  <a:rPr lang="en-US" sz="1900" b="1" i="1" dirty="0" err="1">
                    <a:effectLst/>
                    <a:latin typeface="Times New Roman" panose="02020603050405020304" pitchFamily="18" charset="0"/>
                    <a:ea typeface="Calibri" panose="020F0502020204030204" pitchFamily="34" charset="0"/>
                  </a:rPr>
                  <a:t>p</a:t>
                </a:r>
                <a:r>
                  <a:rPr lang="en-US" sz="1900" i="1" baseline="-25000" dirty="0" err="1">
                    <a:effectLst/>
                    <a:latin typeface="Times New Roman" panose="02020603050405020304" pitchFamily="18" charset="0"/>
                    <a:ea typeface="Calibri" panose="020F0502020204030204" pitchFamily="34" charset="0"/>
                  </a:rPr>
                  <a:t>g</a:t>
                </a:r>
                <a:r>
                  <a:rPr lang="en-US" sz="1900" dirty="0">
                    <a:effectLst/>
                    <a:latin typeface="Times New Roman" panose="02020603050405020304" pitchFamily="18" charset="0"/>
                    <a:ea typeface="Calibri" panose="020F0502020204030204" pitchFamily="34" charset="0"/>
                  </a:rPr>
                  <a:t> as follows (Fu, Liu, Zhang, &amp; Deng, 2013, p. 2):</a:t>
                </a:r>
              </a:p>
              <a:p>
                <a:pPr marL="0" indent="0">
                  <a:buNone/>
                </a:pPr>
                <a14:m>
                  <m:oMathPara xmlns:m="http://schemas.openxmlformats.org/officeDocument/2006/math">
                    <m:oMathParaPr>
                      <m:jc m:val="right"/>
                    </m:oMathParaPr>
                    <m:oMath xmlns:m="http://schemas.openxmlformats.org/officeDocument/2006/math">
                      <m:sSub>
                        <m:sSubPr>
                          <m:ctrlPr>
                            <a:rPr lang="en-US" sz="1900" i="1" smtClean="0">
                              <a:effectLst/>
                              <a:latin typeface="Cambria Math" panose="02040503050406030204" pitchFamily="18" charset="0"/>
                            </a:rPr>
                          </m:ctrlPr>
                        </m:sSubPr>
                        <m:e>
                          <m:r>
                            <a:rPr lang="en-US" sz="1900" b="1" i="1">
                              <a:effectLst/>
                              <a:latin typeface="Cambria Math" panose="02040503050406030204" pitchFamily="18" charset="0"/>
                              <a:ea typeface="Calibri" panose="020F0502020204030204" pitchFamily="34" charset="0"/>
                              <a:cs typeface="Times New Roman" panose="02020603050405020304" pitchFamily="18" charset="0"/>
                            </a:rPr>
                            <m:t>𝒂</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sSub>
                        <m:sSubPr>
                          <m:ctrlPr>
                            <a:rPr lang="en-US" sz="1900" i="1">
                              <a:effectLst/>
                              <a:latin typeface="Cambria Math" panose="02040503050406030204" pitchFamily="18" charset="0"/>
                            </a:rPr>
                          </m:ctrlPr>
                        </m:sSubPr>
                        <m:e>
                          <m:r>
                            <a:rPr lang="en-US" sz="19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r>
                            <a:rPr lang="en-US" sz="1900" i="1">
                              <a:effectLst/>
                              <a:latin typeface="Cambria Math" panose="02040503050406030204" pitchFamily="18" charset="0"/>
                              <a:ea typeface="Calibri" panose="020F0502020204030204" pitchFamily="34" charset="0"/>
                              <a:cs typeface="Times New Roman" panose="02020603050405020304" pitchFamily="18" charset="0"/>
                            </a:rPr>
                            <m:t>𝜑</m:t>
                          </m:r>
                        </m:e>
                      </m:d>
                      <m:sSub>
                        <m:sSubPr>
                          <m:ctrlPr>
                            <a:rPr lang="en-US" sz="1900" i="1">
                              <a:effectLst/>
                              <a:latin typeface="Cambria Math" panose="02040503050406030204" pitchFamily="18" charset="0"/>
                            </a:rPr>
                          </m:ctrlPr>
                        </m:sSubPr>
                        <m:e>
                          <m:r>
                            <a:rPr lang="en-US" sz="19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𝑔</m:t>
                          </m:r>
                        </m:sub>
                      </m:sSub>
                      <m:r>
                        <a:rPr lang="en-US" sz="1900" b="0" i="1" smtClean="0">
                          <a:effectLst/>
                          <a:latin typeface="Cambria Math" panose="02040503050406030204" pitchFamily="18" charset="0"/>
                          <a:ea typeface="Calibri" panose="020F0502020204030204" pitchFamily="34" charset="0"/>
                          <a:cs typeface="Times New Roman" panose="02020603050405020304" pitchFamily="18" charset="0"/>
                        </a:rPr>
                        <m:t>    (2.1.6)</m:t>
                      </m:r>
                    </m:oMath>
                  </m:oMathPara>
                </a14:m>
                <a:endParaRPr lang="en-US" sz="1900" dirty="0">
                  <a:effectLst/>
                  <a:latin typeface="Times New Roman" panose="02020603050405020304" pitchFamily="18" charset="0"/>
                  <a:ea typeface="Calibri" panose="020F0502020204030204" pitchFamily="34" charset="0"/>
                </a:endParaRPr>
              </a:p>
              <a:p>
                <a:r>
                  <a:rPr lang="en-US" sz="1900" dirty="0">
                    <a:effectLst/>
                    <a:latin typeface="Times New Roman" panose="02020603050405020304" pitchFamily="18" charset="0"/>
                    <a:ea typeface="Calibri" panose="020F0502020204030204" pitchFamily="34" charset="0"/>
                  </a:rPr>
                  <a:t>Where </a:t>
                </a:r>
                <a:r>
                  <a:rPr lang="en-US" sz="1900" i="1" dirty="0">
                    <a:effectLst/>
                    <a:latin typeface="Times New Roman" panose="02020603050405020304" pitchFamily="18" charset="0"/>
                    <a:ea typeface="Calibri" panose="020F0502020204030204" pitchFamily="34" charset="0"/>
                  </a:rPr>
                  <a:t>φ</a:t>
                </a:r>
                <a:r>
                  <a:rPr lang="en-US" sz="1900" dirty="0">
                    <a:effectLst/>
                    <a:latin typeface="Times New Roman" panose="02020603050405020304" pitchFamily="18" charset="0"/>
                    <a:ea typeface="Calibri" panose="020F0502020204030204" pitchFamily="34" charset="0"/>
                  </a:rPr>
                  <a:t> is the parameter such that 0 &lt; </a:t>
                </a:r>
                <a:r>
                  <a:rPr lang="en-US" sz="1900" i="1" dirty="0">
                    <a:effectLst/>
                    <a:latin typeface="Times New Roman" panose="02020603050405020304" pitchFamily="18" charset="0"/>
                    <a:ea typeface="Calibri" panose="020F0502020204030204" pitchFamily="34" charset="0"/>
                  </a:rPr>
                  <a:t>φ</a:t>
                </a:r>
                <a:r>
                  <a:rPr lang="en-US" sz="1900" dirty="0">
                    <a:effectLst/>
                    <a:latin typeface="Times New Roman" panose="02020603050405020304" pitchFamily="18" charset="0"/>
                    <a:ea typeface="Calibri" panose="020F0502020204030204" pitchFamily="34" charset="0"/>
                  </a:rPr>
                  <a:t> &lt; 1. According to the stochastic movement of the local attractors, velocity update rule is removed from QPSO and position update rule is changed as (Fu, Liu, Zhang, &amp; Deng, 2013, p. 2):</a:t>
                </a:r>
              </a:p>
              <a:p>
                <a:pPr marL="0" indent="0">
                  <a:buNone/>
                </a:pPr>
                <a14:m>
                  <m:oMathPara xmlns:m="http://schemas.openxmlformats.org/officeDocument/2006/math">
                    <m:oMathParaPr>
                      <m:jc m:val="right"/>
                    </m:oMathParaPr>
                    <m:oMath xmlns:m="http://schemas.openxmlformats.org/officeDocument/2006/math">
                      <m:sSub>
                        <m:sSubPr>
                          <m:ctrlPr>
                            <a:rPr lang="en-US" sz="1900" i="1" smtClean="0">
                              <a:effectLst/>
                              <a:latin typeface="Cambria Math" panose="02040503050406030204" pitchFamily="18" charset="0"/>
                            </a:rPr>
                          </m:ctrlPr>
                        </m:sSubPr>
                        <m:e>
                          <m:r>
                            <a:rPr lang="en-US" sz="19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900" i="1">
                              <a:effectLst/>
                              <a:latin typeface="Cambria Math" panose="02040503050406030204" pitchFamily="18" charset="0"/>
                            </a:rPr>
                          </m:ctrlPr>
                        </m:dPr>
                        <m:e>
                          <m:m>
                            <m:mPr>
                              <m:mcs>
                                <m:mc>
                                  <m:mcPr>
                                    <m:count m:val="1"/>
                                    <m:mcJc m:val="center"/>
                                  </m:mcPr>
                                </m:mc>
                              </m:mcs>
                              <m:ctrlPr>
                                <a:rPr lang="en-US" sz="1900" i="1">
                                  <a:effectLst/>
                                  <a:latin typeface="Cambria Math" panose="02040503050406030204" pitchFamily="18" charset="0"/>
                                </a:rPr>
                              </m:ctrlPr>
                            </m:mPr>
                            <m:mr>
                              <m:e>
                                <m:sSub>
                                  <m:sSubPr>
                                    <m:ctrlPr>
                                      <a:rPr lang="en-US" sz="1900" i="1">
                                        <a:effectLst/>
                                        <a:latin typeface="Cambria Math" panose="02040503050406030204" pitchFamily="18" charset="0"/>
                                      </a:rPr>
                                    </m:ctrlPr>
                                  </m:sSubPr>
                                  <m:e>
                                    <m:r>
                                      <a:rPr lang="en-US" sz="1900" b="1" i="1">
                                        <a:effectLst/>
                                        <a:latin typeface="Cambria Math" panose="02040503050406030204" pitchFamily="18" charset="0"/>
                                        <a:ea typeface="Calibri" panose="020F0502020204030204" pitchFamily="34" charset="0"/>
                                        <a:cs typeface="Times New Roman" panose="02020603050405020304" pitchFamily="18" charset="0"/>
                                      </a:rPr>
                                      <m:t>𝒂</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𝛽</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𝑀</m:t>
                                    </m:r>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rPr>
                                        </m:ctrlPr>
                                      </m:sSubPr>
                                      <m:e>
                                        <m:r>
                                          <a:rPr lang="en-US" sz="19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m:rPr>
                                    <m:sty m:val="p"/>
                                  </m:rPr>
                                  <a:rPr lang="en-US" sz="1900">
                                    <a:effectLst/>
                                    <a:latin typeface="Cambria Math" panose="02040503050406030204" pitchFamily="18" charset="0"/>
                                    <a:ea typeface="Calibri" panose="020F0502020204030204" pitchFamily="34" charset="0"/>
                                    <a:cs typeface="Times New Roman" panose="02020603050405020304" pitchFamily="18" charset="0"/>
                                  </a:rPr>
                                  <m:t>log</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900" i="1">
                                        <a:effectLst/>
                                        <a:latin typeface="Cambria Math" panose="02040503050406030204" pitchFamily="18" charset="0"/>
                                        <a:ea typeface="Calibri" panose="020F0502020204030204" pitchFamily="34" charset="0"/>
                                        <a:cs typeface="Times New Roman" panose="02020603050405020304" pitchFamily="18" charset="0"/>
                                      </a:rPr>
                                      <m:t>𝑢</m:t>
                                    </m:r>
                                  </m:den>
                                </m:f>
                                <m:r>
                                  <a:rPr lang="en-US" sz="1900" i="1">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900">
                                    <a:effectLst/>
                                    <a:latin typeface="Cambria Math" panose="02040503050406030204" pitchFamily="18" charset="0"/>
                                    <a:ea typeface="Calibri" panose="020F0502020204030204" pitchFamily="34" charset="0"/>
                                    <a:cs typeface="Times New Roman" panose="02020603050405020304" pitchFamily="18" charset="0"/>
                                  </a:rPr>
                                  <m:t>if</m:t>
                                </m:r>
                                <m:r>
                                  <a:rPr lang="en-US" sz="1900" i="1">
                                    <a:effectLst/>
                                    <a:latin typeface="Cambria Math" panose="02040503050406030204" pitchFamily="18" charset="0"/>
                                    <a:ea typeface="Calibri" panose="020F0502020204030204" pitchFamily="34" charset="0"/>
                                    <a:cs typeface="Times New Roman" panose="02020603050405020304" pitchFamily="18" charset="0"/>
                                  </a:rPr>
                                  <m:t> </m:t>
                                </m:r>
                                <m:r>
                                  <a:rPr lang="en-US" sz="1900" i="1">
                                    <a:effectLst/>
                                    <a:latin typeface="Cambria Math" panose="02040503050406030204" pitchFamily="18" charset="0"/>
                                    <a:ea typeface="Calibri" panose="020F0502020204030204" pitchFamily="34" charset="0"/>
                                    <a:cs typeface="Times New Roman" panose="02020603050405020304" pitchFamily="18" charset="0"/>
                                  </a:rPr>
                                  <m:t>h</m:t>
                                </m:r>
                                <m:r>
                                  <a:rPr lang="en-US" sz="1900" i="1">
                                    <a:effectLst/>
                                    <a:latin typeface="Cambria Math" panose="02040503050406030204" pitchFamily="18" charset="0"/>
                                    <a:ea typeface="Calibri" panose="020F0502020204030204" pitchFamily="34" charset="0"/>
                                    <a:cs typeface="Times New Roman" panose="02020603050405020304" pitchFamily="18" charset="0"/>
                                  </a:rPr>
                                  <m:t>&gt;0.5</m:t>
                                </m:r>
                              </m:e>
                            </m:mr>
                            <m:mr>
                              <m:e>
                                <m:sSub>
                                  <m:sSubPr>
                                    <m:ctrlPr>
                                      <a:rPr lang="en-US" sz="1900" i="1">
                                        <a:effectLst/>
                                        <a:latin typeface="Cambria Math" panose="02040503050406030204" pitchFamily="18" charset="0"/>
                                      </a:rPr>
                                    </m:ctrlPr>
                                  </m:sSubPr>
                                  <m:e>
                                    <m:r>
                                      <a:rPr lang="en-US" sz="1900" b="1" i="1">
                                        <a:effectLst/>
                                        <a:latin typeface="Cambria Math" panose="02040503050406030204" pitchFamily="18" charset="0"/>
                                        <a:ea typeface="Calibri" panose="020F0502020204030204" pitchFamily="34" charset="0"/>
                                        <a:cs typeface="Times New Roman" panose="02020603050405020304" pitchFamily="18" charset="0"/>
                                      </a:rPr>
                                      <m:t>𝒂</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1900" i="1">
                                    <a:effectLst/>
                                    <a:latin typeface="Cambria Math" panose="02040503050406030204" pitchFamily="18" charset="0"/>
                                    <a:ea typeface="Calibri" panose="020F0502020204030204" pitchFamily="34" charset="0"/>
                                    <a:cs typeface="Times New Roman" panose="02020603050405020304" pitchFamily="18" charset="0"/>
                                  </a:rPr>
                                  <m:t>−</m:t>
                                </m:r>
                                <m:r>
                                  <a:rPr lang="en-US" sz="1900" i="1">
                                    <a:effectLst/>
                                    <a:latin typeface="Cambria Math" panose="02040503050406030204" pitchFamily="18" charset="0"/>
                                    <a:ea typeface="Calibri" panose="020F0502020204030204" pitchFamily="34" charset="0"/>
                                    <a:cs typeface="Times New Roman" panose="02020603050405020304" pitchFamily="18" charset="0"/>
                                  </a:rPr>
                                  <m:t>𝛽</m:t>
                                </m:r>
                                <m:d>
                                  <m:dPr>
                                    <m:ctrlPr>
                                      <a:rPr lang="en-US" sz="1900" i="1">
                                        <a:effectLst/>
                                        <a:latin typeface="Cambria Math" panose="02040503050406030204" pitchFamily="18" charset="0"/>
                                      </a:rPr>
                                    </m:ctrlPr>
                                  </m:dPr>
                                  <m:e>
                                    <m:r>
                                      <a:rPr lang="en-US" sz="1900" i="1">
                                        <a:effectLst/>
                                        <a:latin typeface="Cambria Math" panose="02040503050406030204" pitchFamily="18" charset="0"/>
                                        <a:ea typeface="Calibri" panose="020F0502020204030204" pitchFamily="34" charset="0"/>
                                        <a:cs typeface="Times New Roman" panose="02020603050405020304" pitchFamily="18" charset="0"/>
                                      </a:rPr>
                                      <m:t>𝑀</m:t>
                                    </m:r>
                                    <m:r>
                                      <a:rPr lang="en-US" sz="19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a:effectLst/>
                                            <a:latin typeface="Cambria Math" panose="02040503050406030204" pitchFamily="18" charset="0"/>
                                          </a:rPr>
                                        </m:ctrlPr>
                                      </m:sSubPr>
                                      <m:e>
                                        <m:r>
                                          <a:rPr lang="en-US" sz="19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19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m:rPr>
                                    <m:sty m:val="p"/>
                                  </m:rPr>
                                  <a:rPr lang="en-US" sz="1900">
                                    <a:effectLst/>
                                    <a:latin typeface="Cambria Math" panose="02040503050406030204" pitchFamily="18" charset="0"/>
                                    <a:ea typeface="Calibri" panose="020F0502020204030204" pitchFamily="34" charset="0"/>
                                    <a:cs typeface="Times New Roman" panose="02020603050405020304" pitchFamily="18" charset="0"/>
                                  </a:rPr>
                                  <m:t>log</m:t>
                                </m:r>
                                <m:f>
                                  <m:fPr>
                                    <m:ctrlPr>
                                      <a:rPr lang="en-US" sz="1900" i="1">
                                        <a:effectLst/>
                                        <a:latin typeface="Cambria Math" panose="02040503050406030204" pitchFamily="18" charset="0"/>
                                      </a:rPr>
                                    </m:ctrlPr>
                                  </m:fPr>
                                  <m:num>
                                    <m:r>
                                      <a:rPr lang="en-US" sz="1900" i="1">
                                        <a:effectLst/>
                                        <a:latin typeface="Cambria Math" panose="02040503050406030204" pitchFamily="18" charset="0"/>
                                        <a:ea typeface="Calibri" panose="020F0502020204030204" pitchFamily="34" charset="0"/>
                                        <a:cs typeface="Times New Roman" panose="02020603050405020304" pitchFamily="18" charset="0"/>
                                      </a:rPr>
                                      <m:t>1</m:t>
                                    </m:r>
                                  </m:num>
                                  <m:den>
                                    <m:r>
                                      <a:rPr lang="en-US" sz="1900" i="1">
                                        <a:effectLst/>
                                        <a:latin typeface="Cambria Math" panose="02040503050406030204" pitchFamily="18" charset="0"/>
                                        <a:ea typeface="Calibri" panose="020F0502020204030204" pitchFamily="34" charset="0"/>
                                        <a:cs typeface="Times New Roman" panose="02020603050405020304" pitchFamily="18" charset="0"/>
                                      </a:rPr>
                                      <m:t>𝑢</m:t>
                                    </m:r>
                                  </m:den>
                                </m:f>
                                <m:r>
                                  <a:rPr lang="en-US" sz="1900" i="1">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1900">
                                    <a:effectLst/>
                                    <a:latin typeface="Cambria Math" panose="02040503050406030204" pitchFamily="18" charset="0"/>
                                    <a:ea typeface="Calibri" panose="020F0502020204030204" pitchFamily="34" charset="0"/>
                                    <a:cs typeface="Times New Roman" panose="02020603050405020304" pitchFamily="18" charset="0"/>
                                  </a:rPr>
                                  <m:t>if</m:t>
                                </m:r>
                                <m:r>
                                  <a:rPr lang="en-US" sz="1900" i="1">
                                    <a:effectLst/>
                                    <a:latin typeface="Cambria Math" panose="02040503050406030204" pitchFamily="18" charset="0"/>
                                    <a:ea typeface="Calibri" panose="020F0502020204030204" pitchFamily="34" charset="0"/>
                                    <a:cs typeface="Times New Roman" panose="02020603050405020304" pitchFamily="18" charset="0"/>
                                  </a:rPr>
                                  <m:t> </m:t>
                                </m:r>
                                <m:r>
                                  <a:rPr lang="en-US" sz="1900" i="1">
                                    <a:effectLst/>
                                    <a:latin typeface="Cambria Math" panose="02040503050406030204" pitchFamily="18" charset="0"/>
                                    <a:ea typeface="Calibri" panose="020F0502020204030204" pitchFamily="34" charset="0"/>
                                    <a:cs typeface="Times New Roman" panose="02020603050405020304" pitchFamily="18" charset="0"/>
                                  </a:rPr>
                                  <m:t>h</m:t>
                                </m:r>
                                <m:r>
                                  <a:rPr lang="en-US" sz="1900" i="1">
                                    <a:effectLst/>
                                    <a:latin typeface="Cambria Math" panose="02040503050406030204" pitchFamily="18" charset="0"/>
                                    <a:ea typeface="Calibri" panose="020F0502020204030204" pitchFamily="34" charset="0"/>
                                    <a:cs typeface="Times New Roman" panose="02020603050405020304" pitchFamily="18" charset="0"/>
                                  </a:rPr>
                                  <m:t>≤0.5</m:t>
                                </m:r>
                              </m:e>
                            </m:mr>
                          </m:m>
                        </m:e>
                      </m:d>
                      <m:r>
                        <a:rPr lang="en-US" sz="1900" b="0" i="1" smtClean="0">
                          <a:effectLst/>
                          <a:latin typeface="Cambria Math" panose="02040503050406030204" pitchFamily="18" charset="0"/>
                          <a:ea typeface="Calibri" panose="020F0502020204030204" pitchFamily="34" charset="0"/>
                          <a:cs typeface="Times New Roman" panose="02020603050405020304" pitchFamily="18" charset="0"/>
                        </a:rPr>
                        <m:t>    (2.1.7)</m:t>
                      </m:r>
                    </m:oMath>
                  </m:oMathPara>
                </a14:m>
                <a:endParaRPr lang="en-US" sz="1900" dirty="0">
                  <a:effectLst/>
                  <a:latin typeface="Times New Roman" panose="02020603050405020304" pitchFamily="18" charset="0"/>
                  <a:ea typeface="Calibri" panose="020F0502020204030204" pitchFamily="34" charset="0"/>
                </a:endParaRPr>
              </a:p>
              <a:p>
                <a:r>
                  <a:rPr lang="en-US" sz="1900" dirty="0">
                    <a:effectLst/>
                    <a:latin typeface="Times New Roman" panose="02020603050405020304" pitchFamily="18" charset="0"/>
                    <a:ea typeface="Calibri" panose="020F0502020204030204" pitchFamily="34" charset="0"/>
                  </a:rPr>
                  <a:t>Where </a:t>
                </a:r>
                <a:r>
                  <a:rPr lang="en-US" sz="1900" i="1" dirty="0">
                    <a:effectLst/>
                    <a:latin typeface="Times New Roman" panose="02020603050405020304" pitchFamily="18" charset="0"/>
                    <a:ea typeface="Calibri" panose="020F0502020204030204" pitchFamily="34" charset="0"/>
                  </a:rPr>
                  <a:t>β</a:t>
                </a:r>
                <a:r>
                  <a:rPr lang="en-US" sz="1900" dirty="0">
                    <a:effectLst/>
                    <a:latin typeface="Times New Roman" panose="02020603050405020304" pitchFamily="18" charset="0"/>
                    <a:ea typeface="Calibri" panose="020F0502020204030204" pitchFamily="34" charset="0"/>
                  </a:rPr>
                  <a:t> as a parameter is called contraction-expansion coefficient which is used to control the convergence speed. Besides, </a:t>
                </a:r>
                <a:r>
                  <a:rPr lang="en-US" sz="1900" i="1" dirty="0">
                    <a:effectLst/>
                    <a:latin typeface="Times New Roman" panose="02020603050405020304" pitchFamily="18" charset="0"/>
                    <a:ea typeface="Calibri" panose="020F0502020204030204" pitchFamily="34" charset="0"/>
                  </a:rPr>
                  <a:t>h</a:t>
                </a:r>
                <a:r>
                  <a:rPr lang="en-US" sz="1900" dirty="0">
                    <a:effectLst/>
                    <a:latin typeface="Times New Roman" panose="02020603050405020304" pitchFamily="18" charset="0"/>
                    <a:ea typeface="Calibri" panose="020F0502020204030204" pitchFamily="34" charset="0"/>
                  </a:rPr>
                  <a:t> and </a:t>
                </a:r>
                <a:r>
                  <a:rPr lang="en-US" sz="1900" i="1" dirty="0">
                    <a:effectLst/>
                    <a:latin typeface="Times New Roman" panose="02020603050405020304" pitchFamily="18" charset="0"/>
                    <a:ea typeface="Calibri" panose="020F0502020204030204" pitchFamily="34" charset="0"/>
                  </a:rPr>
                  <a:t>u</a:t>
                </a:r>
                <a:r>
                  <a:rPr lang="en-US" sz="1900" dirty="0">
                    <a:effectLst/>
                    <a:latin typeface="Times New Roman" panose="02020603050405020304" pitchFamily="18" charset="0"/>
                    <a:ea typeface="Calibri" panose="020F0502020204030204" pitchFamily="34" charset="0"/>
                  </a:rPr>
                  <a:t> are two random numbers which are randomized in runtime process such that 0 &lt; </a:t>
                </a:r>
                <a:r>
                  <a:rPr lang="en-US" sz="1900" i="1" dirty="0">
                    <a:effectLst/>
                    <a:latin typeface="Times New Roman" panose="02020603050405020304" pitchFamily="18" charset="0"/>
                    <a:ea typeface="Calibri" panose="020F0502020204030204" pitchFamily="34" charset="0"/>
                  </a:rPr>
                  <a:t>h</a:t>
                </a:r>
                <a:r>
                  <a:rPr lang="en-US" sz="1900" dirty="0">
                    <a:effectLst/>
                    <a:latin typeface="Times New Roman" panose="02020603050405020304" pitchFamily="18" charset="0"/>
                    <a:ea typeface="Calibri" panose="020F0502020204030204" pitchFamily="34" charset="0"/>
                  </a:rPr>
                  <a:t> &lt; 1 and 0 &lt; </a:t>
                </a:r>
                <a:r>
                  <a:rPr lang="en-US" sz="1900" i="1" dirty="0">
                    <a:effectLst/>
                    <a:latin typeface="Times New Roman" panose="02020603050405020304" pitchFamily="18" charset="0"/>
                    <a:ea typeface="Calibri" panose="020F0502020204030204" pitchFamily="34" charset="0"/>
                  </a:rPr>
                  <a:t>u</a:t>
                </a:r>
                <a:r>
                  <a:rPr lang="en-US" sz="1900" dirty="0">
                    <a:effectLst/>
                    <a:latin typeface="Times New Roman" panose="02020603050405020304" pitchFamily="18" charset="0"/>
                    <a:ea typeface="Calibri" panose="020F0502020204030204" pitchFamily="34" charset="0"/>
                  </a:rPr>
                  <a:t> &lt; 1. Moreover, </a:t>
                </a:r>
                <a:r>
                  <a:rPr lang="en-US" sz="1900" i="1" dirty="0">
                    <a:effectLst/>
                    <a:latin typeface="Times New Roman" panose="02020603050405020304" pitchFamily="18" charset="0"/>
                    <a:ea typeface="Calibri" panose="020F0502020204030204" pitchFamily="34" charset="0"/>
                  </a:rPr>
                  <a:t>M</a:t>
                </a:r>
                <a:r>
                  <a:rPr lang="en-US" sz="1900" dirty="0">
                    <a:effectLst/>
                    <a:latin typeface="Times New Roman" panose="02020603050405020304" pitchFamily="18" charset="0"/>
                    <a:ea typeface="Calibri" panose="020F0502020204030204" pitchFamily="34" charset="0"/>
                  </a:rPr>
                  <a:t> is the mean of all local best positions over the population </a:t>
                </a:r>
                <a14:m>
                  <m:oMath xmlns:m="http://schemas.openxmlformats.org/officeDocument/2006/math">
                    <m:r>
                      <a:rPr lang="en-US" sz="19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𝒮</m:t>
                    </m:r>
                  </m:oMath>
                </a14:m>
                <a:r>
                  <a:rPr lang="en-US" sz="1900" dirty="0">
                    <a:effectLst/>
                    <a:latin typeface="Times New Roman" panose="02020603050405020304" pitchFamily="18" charset="0"/>
                    <a:ea typeface="Calibri" panose="020F0502020204030204" pitchFamily="34" charset="0"/>
                  </a:rPr>
                  <a:t>, as follows (Fu, Liu, Zhang, &amp; Deng, 2013, p. 3):</a:t>
                </a:r>
              </a:p>
              <a:p>
                <a:pPr marL="0" indent="0">
                  <a:buNone/>
                </a:pPr>
                <a14:m>
                  <m:oMathPara xmlns:m="http://schemas.openxmlformats.org/officeDocument/2006/math">
                    <m:oMathParaPr>
                      <m:jc m:val="right"/>
                    </m:oMathParaPr>
                    <m:oMath xmlns:m="http://schemas.openxmlformats.org/officeDocument/2006/math">
                      <m:r>
                        <a:rPr lang="en-US" sz="19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𝑀</m:t>
                      </m:r>
                      <m:r>
                        <a:rPr lang="en-US" sz="19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US" sz="1900" i="1">
                              <a:solidFill>
                                <a:srgbClr val="000000"/>
                              </a:solidFill>
                              <a:effectLst/>
                              <a:latin typeface="Cambria Math" panose="02040503050406030204" pitchFamily="18" charset="0"/>
                            </a:rPr>
                          </m:ctrlPr>
                        </m:fPr>
                        <m:num>
                          <m:r>
                            <a:rPr lang="en-US" sz="19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num>
                        <m:den>
                          <m:d>
                            <m:dPr>
                              <m:begChr m:val="|"/>
                              <m:endChr m:val="|"/>
                              <m:ctrlPr>
                                <a:rPr lang="en-US" sz="1900" i="1">
                                  <a:solidFill>
                                    <a:srgbClr val="000000"/>
                                  </a:solidFill>
                                  <a:effectLst/>
                                  <a:latin typeface="Cambria Math" panose="02040503050406030204" pitchFamily="18" charset="0"/>
                                </a:rPr>
                              </m:ctrlPr>
                            </m:dPr>
                            <m:e>
                              <m:r>
                                <a:rPr lang="en-US" sz="19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𝒮</m:t>
                              </m:r>
                            </m:e>
                          </m:d>
                        </m:den>
                      </m:f>
                      <m:nary>
                        <m:naryPr>
                          <m:chr m:val="∑"/>
                          <m:limLoc m:val="undOvr"/>
                          <m:ctrlPr>
                            <a:rPr lang="en-US" sz="1900" i="1">
                              <a:solidFill>
                                <a:srgbClr val="000000"/>
                              </a:solidFill>
                              <a:effectLst/>
                              <a:latin typeface="Cambria Math" panose="02040503050406030204" pitchFamily="18" charset="0"/>
                            </a:rPr>
                          </m:ctrlPr>
                        </m:naryPr>
                        <m:sub>
                          <m:r>
                            <a:rPr lang="en-US" sz="19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US" sz="19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up>
                          <m:d>
                            <m:dPr>
                              <m:begChr m:val="|"/>
                              <m:endChr m:val="|"/>
                              <m:ctrlPr>
                                <a:rPr lang="en-US" sz="1900" i="1">
                                  <a:solidFill>
                                    <a:srgbClr val="000000"/>
                                  </a:solidFill>
                                  <a:effectLst/>
                                  <a:latin typeface="Cambria Math" panose="02040503050406030204" pitchFamily="18" charset="0"/>
                                </a:rPr>
                              </m:ctrlPr>
                            </m:dPr>
                            <m:e>
                              <m:r>
                                <a:rPr lang="en-US" sz="19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𝒮</m:t>
                              </m:r>
                            </m:e>
                          </m:d>
                        </m:sup>
                        <m:e>
                          <m:sSub>
                            <m:sSubPr>
                              <m:ctrlPr>
                                <a:rPr lang="en-US" sz="1900" i="1">
                                  <a:solidFill>
                                    <a:srgbClr val="000000"/>
                                  </a:solidFill>
                                  <a:effectLst/>
                                  <a:latin typeface="Cambria Math" panose="02040503050406030204" pitchFamily="18" charset="0"/>
                                </a:rPr>
                              </m:ctrlPr>
                            </m:sSubPr>
                            <m:e>
                              <m:r>
                                <a:rPr lang="en-US" sz="19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𝒑</m:t>
                              </m:r>
                            </m:e>
                            <m:sub>
                              <m:r>
                                <a:rPr lang="en-US" sz="19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𝑖</m:t>
                              </m:r>
                            </m:sub>
                          </m:sSub>
                        </m:e>
                      </m:nary>
                      <m:r>
                        <a:rPr lang="en-US" sz="19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(2.1.8)</m:t>
                      </m:r>
                    </m:oMath>
                  </m:oMathPara>
                </a14:m>
                <a:endParaRPr lang="en-US" sz="1900" dirty="0">
                  <a:effectLst/>
                  <a:latin typeface="Times New Roman" panose="02020603050405020304" pitchFamily="18" charset="0"/>
                  <a:ea typeface="Calibri" panose="020F0502020204030204" pitchFamily="34" charset="0"/>
                </a:endParaRPr>
              </a:p>
              <a:p>
                <a:endParaRPr lang="en-US" sz="1900" dirty="0"/>
              </a:p>
            </p:txBody>
          </p:sp>
        </mc:Choice>
        <mc:Fallback xmlns="">
          <p:sp>
            <p:nvSpPr>
              <p:cNvPr id="3" name="Content Placeholder 2">
                <a:extLst>
                  <a:ext uri="{FF2B5EF4-FFF2-40B4-BE49-F238E27FC236}">
                    <a16:creationId xmlns:a16="http://schemas.microsoft.com/office/drawing/2014/main" id="{65DDD3F6-95CE-81A4-0A07-3D50A86852F6}"/>
                  </a:ext>
                </a:extLst>
              </p:cNvPr>
              <p:cNvSpPr>
                <a:spLocks noGrp="1" noRot="1" noChangeAspect="1" noMove="1" noResize="1" noEditPoints="1" noAdjustHandles="1" noChangeArrowheads="1" noChangeShapeType="1" noTextEdit="1"/>
              </p:cNvSpPr>
              <p:nvPr>
                <p:ph idx="1"/>
              </p:nvPr>
            </p:nvSpPr>
            <p:spPr>
              <a:xfrm>
                <a:off x="98474" y="914399"/>
                <a:ext cx="11957538" cy="5176066"/>
              </a:xfrm>
              <a:blipFill>
                <a:blip r:embed="rId4"/>
                <a:stretch>
                  <a:fillRect l="-357" t="-589" r="-510" b="-424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2F0BB8F-F687-2E5E-8217-F3FCD23EEC0E}"/>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BF32549E-D22D-8658-34B7-3B3ECED008A6}"/>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FA6FD2BB-F603-6730-8C9B-D0FB0A242673}"/>
              </a:ext>
            </a:extLst>
          </p:cNvPr>
          <p:cNvSpPr>
            <a:spLocks noGrp="1"/>
          </p:cNvSpPr>
          <p:nvPr>
            <p:ph type="sldNum" sz="quarter" idx="12"/>
          </p:nvPr>
        </p:nvSpPr>
        <p:spPr/>
        <p:txBody>
          <a:bodyPr/>
          <a:lstStyle/>
          <a:p>
            <a:fld id="{5DB5036F-1FF2-46C4-8D2B-59C7E3B91952}" type="slidenum">
              <a:rPr lang="en-US" smtClean="0"/>
              <a:pPr/>
              <a:t>17</a:t>
            </a:fld>
            <a:endParaRPr lang="en-US"/>
          </a:p>
        </p:txBody>
      </p:sp>
    </p:spTree>
    <p:extLst>
      <p:ext uri="{BB962C8B-B14F-4D97-AF65-F5344CB8AC3E}">
        <p14:creationId xmlns:p14="http://schemas.microsoft.com/office/powerpoint/2010/main" val="2211199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0DF61-6F46-F814-5F85-99A698692392}"/>
              </a:ext>
            </a:extLst>
          </p:cNvPr>
          <p:cNvSpPr>
            <a:spLocks noGrp="1"/>
          </p:cNvSpPr>
          <p:nvPr>
            <p:ph type="title"/>
          </p:nvPr>
        </p:nvSpPr>
        <p:spPr/>
        <p:txBody>
          <a:bodyPr/>
          <a:lstStyle/>
          <a:p>
            <a:r>
              <a:rPr lang="en-US" dirty="0"/>
              <a:t>2. Variants of PSO – Simplified &amp; improved PSOs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7F5F6F4-D24C-4EEC-BC33-7E0B4382DCDE}"/>
                  </a:ext>
                </a:extLst>
              </p:cNvPr>
              <p:cNvSpPr>
                <a:spLocks noGrp="1"/>
              </p:cNvSpPr>
              <p:nvPr>
                <p:ph idx="1"/>
              </p:nvPr>
            </p:nvSpPr>
            <p:spPr>
              <a:xfrm>
                <a:off x="154745" y="914399"/>
                <a:ext cx="11859064" cy="5176066"/>
              </a:xfrm>
            </p:spPr>
            <p:txBody>
              <a:bodyPr>
                <a:normAutofit/>
              </a:bodyPr>
              <a:lstStyle/>
              <a:p>
                <a:r>
                  <a:rPr lang="en-US" sz="1800" dirty="0">
                    <a:solidFill>
                      <a:srgbClr val="000000"/>
                    </a:solidFill>
                    <a:effectLst/>
                    <a:latin typeface="Times New Roman" panose="02020603050405020304" pitchFamily="18" charset="0"/>
                    <a:ea typeface="SimSun" panose="02010600030101010101" pitchFamily="2" charset="-122"/>
                  </a:rPr>
                  <a:t>Because important parameters known as coefficients such as </a:t>
                </a:r>
                <a:r>
                  <a:rPr lang="en-US" sz="1800" dirty="0">
                    <a:effectLst/>
                    <a:latin typeface="Times New Roman" panose="02020603050405020304" pitchFamily="18" charset="0"/>
                    <a:ea typeface="SimSun" panose="02010600030101010101" pitchFamily="2" charset="-122"/>
                  </a:rPr>
                  <a:t>cognitive weight</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ϕ</a:t>
                </a:r>
                <a:r>
                  <a:rPr lang="en-US" sz="1800" baseline="-25000" dirty="0">
                    <a:solidFill>
                      <a:srgbClr val="000000"/>
                    </a:solidFill>
                    <a:effectLst/>
                    <a:latin typeface="Times New Roman" panose="02020603050405020304" pitchFamily="18" charset="0"/>
                    <a:ea typeface="SimSun" panose="02010600030101010101" pitchFamily="2" charset="-122"/>
                  </a:rPr>
                  <a:t>1</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social weight </a:t>
                </a:r>
                <a:r>
                  <a:rPr lang="en-US" sz="1800" i="1" dirty="0">
                    <a:solidFill>
                      <a:srgbClr val="000000"/>
                    </a:solidFill>
                    <a:effectLst/>
                    <a:latin typeface="Times New Roman" panose="02020603050405020304" pitchFamily="18" charset="0"/>
                    <a:ea typeface="SimSun" panose="02010600030101010101" pitchFamily="2" charset="-122"/>
                  </a:rPr>
                  <a:t>ϕ</a:t>
                </a:r>
                <a:r>
                  <a:rPr lang="en-US" sz="1800" baseline="-25000" dirty="0">
                    <a:solidFill>
                      <a:srgbClr val="000000"/>
                    </a:solidFill>
                    <a:effectLst/>
                    <a:latin typeface="Times New Roman" panose="02020603050405020304" pitchFamily="18" charset="0"/>
                    <a:ea typeface="SimSun" panose="02010600030101010101" pitchFamily="2" charset="-122"/>
                  </a:rPr>
                  <a:t>2</a:t>
                </a:r>
                <a:r>
                  <a:rPr lang="en-US" sz="1800" dirty="0">
                    <a:solidFill>
                      <a:srgbClr val="000000"/>
                    </a:solidFill>
                    <a:effectLst/>
                    <a:latin typeface="Times New Roman" panose="02020603050405020304" pitchFamily="18" charset="0"/>
                    <a:ea typeface="SimSun" panose="02010600030101010101" pitchFamily="2" charset="-122"/>
                  </a:rPr>
                  <a:t>, inertial weight </a:t>
                </a:r>
                <a:r>
                  <a:rPr lang="en-US" sz="1800" i="1" dirty="0">
                    <a:solidFill>
                      <a:srgbClr val="000000"/>
                    </a:solidFill>
                    <a:effectLst/>
                    <a:latin typeface="Times New Roman" panose="02020603050405020304" pitchFamily="18" charset="0"/>
                    <a:ea typeface="SimSun" panose="02010600030101010101" pitchFamily="2" charset="-122"/>
                  </a:rPr>
                  <a:t>ω</a:t>
                </a:r>
                <a:r>
                  <a:rPr lang="en-US" sz="1800" dirty="0">
                    <a:solidFill>
                      <a:srgbClr val="000000"/>
                    </a:solidFill>
                    <a:effectLst/>
                    <a:latin typeface="Times New Roman" panose="02020603050405020304" pitchFamily="18" charset="0"/>
                    <a:ea typeface="SimSun" panose="02010600030101010101" pitchFamily="2" charset="-122"/>
                  </a:rPr>
                  <a:t>, and constriction coefficient </a:t>
                </a:r>
                <a:r>
                  <a:rPr lang="en-US" sz="1800" i="1" dirty="0">
                    <a:solidFill>
                      <a:srgbClr val="000000"/>
                    </a:solidFill>
                    <a:effectLst/>
                    <a:latin typeface="Times New Roman" panose="02020603050405020304" pitchFamily="18" charset="0"/>
                    <a:ea typeface="SimSun" panose="02010600030101010101" pitchFamily="2" charset="-122"/>
                  </a:rPr>
                  <a:t>χ</a:t>
                </a:r>
                <a:r>
                  <a:rPr lang="en-US" sz="1800" dirty="0">
                    <a:solidFill>
                      <a:srgbClr val="000000"/>
                    </a:solidFill>
                    <a:effectLst/>
                    <a:latin typeface="Times New Roman" panose="02020603050405020304" pitchFamily="18" charset="0"/>
                    <a:ea typeface="SimSun" panose="02010600030101010101" pitchFamily="2" charset="-122"/>
                  </a:rPr>
                  <a:t> affect on velocity update rule, there are some researches aiming to modifying them at each iteration or each time point so as to improve PSO overtime. If such approach focuses on acceleration coefficients which are </a:t>
                </a:r>
                <a:r>
                  <a:rPr lang="en-US" sz="1800" dirty="0">
                    <a:effectLst/>
                    <a:latin typeface="Times New Roman" panose="02020603050405020304" pitchFamily="18" charset="0"/>
                    <a:ea typeface="SimSun" panose="02010600030101010101" pitchFamily="2" charset="-122"/>
                  </a:rPr>
                  <a:t>cognitive weight</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ϕ</a:t>
                </a:r>
                <a:r>
                  <a:rPr lang="en-US" sz="1800" baseline="-25000" dirty="0">
                    <a:solidFill>
                      <a:srgbClr val="000000"/>
                    </a:solidFill>
                    <a:effectLst/>
                    <a:latin typeface="Times New Roman" panose="02020603050405020304" pitchFamily="18" charset="0"/>
                    <a:ea typeface="SimSun" panose="02010600030101010101" pitchFamily="2" charset="-122"/>
                  </a:rPr>
                  <a:t>1</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a:effectLst/>
                    <a:latin typeface="Times New Roman" panose="02020603050405020304" pitchFamily="18" charset="0"/>
                    <a:ea typeface="SimSun" panose="02010600030101010101" pitchFamily="2" charset="-122"/>
                  </a:rPr>
                  <a:t>social weight </a:t>
                </a:r>
                <a:r>
                  <a:rPr lang="en-US" sz="1800" i="1" dirty="0">
                    <a:solidFill>
                      <a:srgbClr val="000000"/>
                    </a:solidFill>
                    <a:effectLst/>
                    <a:latin typeface="Times New Roman" panose="02020603050405020304" pitchFamily="18" charset="0"/>
                    <a:ea typeface="SimSun" panose="02010600030101010101" pitchFamily="2" charset="-122"/>
                  </a:rPr>
                  <a:t>ϕ</a:t>
                </a:r>
                <a:r>
                  <a:rPr lang="en-US" sz="1800" baseline="-25000" dirty="0">
                    <a:solidFill>
                      <a:srgbClr val="000000"/>
                    </a:solidFill>
                    <a:effectLst/>
                    <a:latin typeface="Times New Roman" panose="02020603050405020304" pitchFamily="18" charset="0"/>
                    <a:ea typeface="SimSun" panose="02010600030101010101" pitchFamily="2" charset="-122"/>
                  </a:rPr>
                  <a:t>2</a:t>
                </a:r>
                <a:r>
                  <a:rPr lang="en-US" sz="1800" dirty="0">
                    <a:solidFill>
                      <a:srgbClr val="000000"/>
                    </a:solidFill>
                    <a:effectLst/>
                    <a:latin typeface="Times New Roman" panose="02020603050405020304" pitchFamily="18" charset="0"/>
                    <a:ea typeface="SimSun" panose="02010600030101010101" pitchFamily="2" charset="-122"/>
                  </a:rPr>
                  <a:t>, it is called time-varying acceleration coefficient (TVAC) approach or TVAC-PSO. If a method aims to modify other coefficients like </a:t>
                </a:r>
                <a:r>
                  <a:rPr lang="en-US" sz="1800" i="1" dirty="0">
                    <a:solidFill>
                      <a:srgbClr val="000000"/>
                    </a:solidFill>
                    <a:effectLst/>
                    <a:latin typeface="Times New Roman" panose="02020603050405020304" pitchFamily="18" charset="0"/>
                    <a:ea typeface="SimSun" panose="02010600030101010101" pitchFamily="2" charset="-122"/>
                  </a:rPr>
                  <a:t>ω</a:t>
                </a:r>
                <a:r>
                  <a:rPr lang="en-US" sz="1800" dirty="0">
                    <a:solidFill>
                      <a:srgbClr val="000000"/>
                    </a:solidFill>
                    <a:effectLst/>
                    <a:latin typeface="Times New Roman" panose="02020603050405020304" pitchFamily="18" charset="0"/>
                    <a:ea typeface="SimSun" panose="02010600030101010101" pitchFamily="2" charset="-122"/>
                  </a:rPr>
                  <a:t> and </a:t>
                </a:r>
                <a:r>
                  <a:rPr lang="en-US" sz="1800" i="1" dirty="0">
                    <a:solidFill>
                      <a:srgbClr val="000000"/>
                    </a:solidFill>
                    <a:effectLst/>
                    <a:latin typeface="Times New Roman" panose="02020603050405020304" pitchFamily="18" charset="0"/>
                    <a:ea typeface="SimSun" panose="02010600030101010101" pitchFamily="2" charset="-122"/>
                  </a:rPr>
                  <a:t>χ</a:t>
                </a:r>
                <a:r>
                  <a:rPr lang="en-US" sz="1800" dirty="0">
                    <a:solidFill>
                      <a:srgbClr val="000000"/>
                    </a:solidFill>
                    <a:effectLst/>
                    <a:latin typeface="Times New Roman" panose="02020603050405020304" pitchFamily="18" charset="0"/>
                    <a:ea typeface="SimSun" panose="02010600030101010101" pitchFamily="2" charset="-122"/>
                  </a:rPr>
                  <a:t>, it can be classified into TVAC approach because there is relationship between </a:t>
                </a:r>
                <a:r>
                  <a:rPr lang="en-US" sz="1800" i="1" dirty="0">
                    <a:solidFill>
                      <a:srgbClr val="000000"/>
                    </a:solidFill>
                    <a:effectLst/>
                    <a:latin typeface="Times New Roman" panose="02020603050405020304" pitchFamily="18" charset="0"/>
                    <a:ea typeface="SimSun" panose="02010600030101010101" pitchFamily="2" charset="-122"/>
                  </a:rPr>
                  <a:t>ω</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χ</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ϕ</a:t>
                </a:r>
                <a:r>
                  <a:rPr lang="en-US" sz="1800" baseline="-25000" dirty="0">
                    <a:solidFill>
                      <a:srgbClr val="000000"/>
                    </a:solidFill>
                    <a:effectLst/>
                    <a:latin typeface="Times New Roman" panose="02020603050405020304" pitchFamily="18" charset="0"/>
                    <a:ea typeface="SimSun" panose="02010600030101010101" pitchFamily="2" charset="-122"/>
                  </a:rPr>
                  <a:t>1</a:t>
                </a:r>
                <a:r>
                  <a:rPr lang="en-US" sz="1800" dirty="0">
                    <a:solidFill>
                      <a:srgbClr val="000000"/>
                    </a:solidFill>
                    <a:effectLst/>
                    <a:latin typeface="Times New Roman" panose="02020603050405020304" pitchFamily="18" charset="0"/>
                    <a:ea typeface="SimSun" panose="02010600030101010101" pitchFamily="2" charset="-122"/>
                  </a:rPr>
                  <a:t> and </a:t>
                </a:r>
                <a:r>
                  <a:rPr lang="en-US" sz="1800" i="1" dirty="0">
                    <a:solidFill>
                      <a:srgbClr val="000000"/>
                    </a:solidFill>
                    <a:effectLst/>
                    <a:latin typeface="Times New Roman" panose="02020603050405020304" pitchFamily="18" charset="0"/>
                    <a:ea typeface="SimSun" panose="02010600030101010101" pitchFamily="2" charset="-122"/>
                  </a:rPr>
                  <a:t>ϕ</a:t>
                </a:r>
                <a:r>
                  <a:rPr lang="en-US" sz="1800" baseline="-25000" dirty="0">
                    <a:solidFill>
                      <a:srgbClr val="000000"/>
                    </a:solidFill>
                    <a:effectLst/>
                    <a:latin typeface="Times New Roman" panose="02020603050405020304" pitchFamily="18" charset="0"/>
                    <a:ea typeface="SimSun" panose="02010600030101010101" pitchFamily="2" charset="-122"/>
                  </a:rPr>
                  <a:t>2</a:t>
                </a:r>
                <a:r>
                  <a:rPr lang="en-US" sz="1800" dirty="0">
                    <a:solidFill>
                      <a:srgbClr val="000000"/>
                    </a:solidFill>
                    <a:effectLst/>
                    <a:latin typeface="Times New Roman" panose="02020603050405020304" pitchFamily="18" charset="0"/>
                    <a:ea typeface="SimSun" panose="02010600030101010101" pitchFamily="2" charset="-122"/>
                  </a:rPr>
                  <a:t>.</a:t>
                </a:r>
                <a:r>
                  <a:rPr lang="en-US" sz="1800" i="1" baseline="-25000" dirty="0">
                    <a:solidFill>
                      <a:srgbClr val="000000"/>
                    </a:solidFill>
                    <a:effectLst/>
                    <a:latin typeface="Times New Roman" panose="02020603050405020304" pitchFamily="18" charset="0"/>
                    <a:ea typeface="SimSun" panose="02010600030101010101" pitchFamily="2" charset="-122"/>
                  </a:rPr>
                  <a:t> </a:t>
                </a:r>
                <a:r>
                  <a:rPr lang="en-US" sz="1800" dirty="0">
                    <a:solidFill>
                      <a:srgbClr val="000000"/>
                    </a:solidFill>
                    <a:effectLst/>
                    <a:latin typeface="Times New Roman" panose="02020603050405020304" pitchFamily="18" charset="0"/>
                    <a:ea typeface="SimSun" panose="02010600030101010101" pitchFamily="2" charset="-122"/>
                  </a:rPr>
                  <a:t>However, other methods related to adjust other parameters such as population size and topology do not belong to TVAC approach. Here we focus on TVAC-PSOs which can also be solutions for the premature problem and so they can be considered as dynamic PSOs. Shi and Eberhart modified inertial weight </a:t>
                </a:r>
                <a:r>
                  <a:rPr lang="en-US" sz="1800" i="1" dirty="0">
                    <a:solidFill>
                      <a:srgbClr val="000000"/>
                    </a:solidFill>
                    <a:effectLst/>
                    <a:latin typeface="Times New Roman" panose="02020603050405020304" pitchFamily="18" charset="0"/>
                    <a:ea typeface="SimSun" panose="02010600030101010101" pitchFamily="2" charset="-122"/>
                  </a:rPr>
                  <a:t>ω</a:t>
                </a:r>
                <a:r>
                  <a:rPr lang="en-US" sz="1800" dirty="0">
                    <a:solidFill>
                      <a:srgbClr val="000000"/>
                    </a:solidFill>
                    <a:effectLst/>
                    <a:latin typeface="Times New Roman" panose="02020603050405020304" pitchFamily="18" charset="0"/>
                    <a:ea typeface="SimSun" panose="02010600030101010101" pitchFamily="2" charset="-122"/>
                  </a:rPr>
                  <a:t> as follows (</a:t>
                </a:r>
                <a:r>
                  <a:rPr lang="en-US" sz="1800" dirty="0" err="1">
                    <a:solidFill>
                      <a:srgbClr val="000000"/>
                    </a:solidFill>
                    <a:effectLst/>
                    <a:latin typeface="Times New Roman" panose="02020603050405020304" pitchFamily="18" charset="0"/>
                    <a:ea typeface="SimSun" panose="02010600030101010101" pitchFamily="2" charset="-122"/>
                  </a:rPr>
                  <a:t>Ratnaweera</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Halgamuge</a:t>
                </a:r>
                <a:r>
                  <a:rPr lang="en-US" sz="1800" dirty="0">
                    <a:solidFill>
                      <a:srgbClr val="000000"/>
                    </a:solidFill>
                    <a:effectLst/>
                    <a:latin typeface="Times New Roman" panose="02020603050405020304" pitchFamily="18" charset="0"/>
                    <a:ea typeface="SimSun" panose="02010600030101010101" pitchFamily="2" charset="-122"/>
                  </a:rPr>
                  <a:t>, &amp; Watson, 2004, p. 241):</a:t>
                </a:r>
              </a:p>
              <a:p>
                <a:pPr marL="0" indent="0">
                  <a:buNone/>
                </a:pPr>
                <a14:m>
                  <m:oMathPara xmlns:m="http://schemas.openxmlformats.org/officeDocument/2006/math">
                    <m:oMathParaPr>
                      <m:jc m:val="right"/>
                    </m:oMathParaPr>
                    <m:oMath xmlns:m="http://schemas.openxmlformats.org/officeDocument/2006/math">
                      <m:r>
                        <a:rPr lang="en-US"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r>
                        <a:rPr lang="en-US"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200" i="1">
                              <a:solidFill>
                                <a:srgbClr val="000000"/>
                              </a:solidFill>
                              <a:effectLst/>
                              <a:latin typeface="Cambria Math" panose="02040503050406030204" pitchFamily="18" charset="0"/>
                            </a:rPr>
                          </m:ctrlPr>
                        </m:dPr>
                        <m:e>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e>
                      </m:d>
                      <m:f>
                        <m:fPr>
                          <m:ctrlPr>
                            <a:rPr lang="en-US" sz="1200" i="1">
                              <a:solidFill>
                                <a:srgbClr val="000000"/>
                              </a:solidFill>
                              <a:effectLst/>
                              <a:latin typeface="Cambria Math" panose="02040503050406030204" pitchFamily="18" charset="0"/>
                            </a:rPr>
                          </m:ctrlPr>
                        </m:fPr>
                        <m:num>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𝑡</m:t>
                          </m:r>
                        </m:num>
                        <m:den>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den>
                      </m:f>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𝜔</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(2.1.9)</m:t>
                      </m:r>
                    </m:oMath>
                  </m:oMathPara>
                </a14:m>
                <a:endParaRPr lang="en-US" sz="1800" dirty="0">
                  <a:solidFill>
                    <a:srgbClr val="000000"/>
                  </a:solidFill>
                  <a:effectLst/>
                  <a:latin typeface="Times New Roman" panose="02020603050405020304" pitchFamily="18" charset="0"/>
                  <a:ea typeface="SimSun" panose="02010600030101010101" pitchFamily="2" charset="-122"/>
                </a:endParaRPr>
              </a:p>
              <a:p>
                <a:r>
                  <a:rPr lang="en-US" sz="1800" dirty="0">
                    <a:solidFill>
                      <a:srgbClr val="000000"/>
                    </a:solidFill>
                    <a:effectLst/>
                    <a:latin typeface="Times New Roman" panose="02020603050405020304" pitchFamily="18" charset="0"/>
                    <a:ea typeface="SimSun" panose="02010600030101010101" pitchFamily="2" charset="-122"/>
                  </a:rPr>
                  <a:t>Note </a:t>
                </a:r>
                <a:r>
                  <a:rPr lang="en-US" sz="1800" i="1" dirty="0">
                    <a:solidFill>
                      <a:srgbClr val="000000"/>
                    </a:solidFill>
                    <a:effectLst/>
                    <a:latin typeface="Times New Roman" panose="02020603050405020304" pitchFamily="18" charset="0"/>
                    <a:ea typeface="SimSun" panose="02010600030101010101" pitchFamily="2" charset="-122"/>
                  </a:rPr>
                  <a:t>t</a:t>
                </a:r>
                <a:r>
                  <a:rPr lang="en-US" sz="1800" dirty="0">
                    <a:solidFill>
                      <a:srgbClr val="000000"/>
                    </a:solidFill>
                    <a:effectLst/>
                    <a:latin typeface="Times New Roman" panose="02020603050405020304" pitchFamily="18" charset="0"/>
                    <a:ea typeface="SimSun" panose="02010600030101010101" pitchFamily="2" charset="-122"/>
                  </a:rPr>
                  <a:t> is current iteration and </a:t>
                </a:r>
                <a:r>
                  <a:rPr lang="en-US" sz="1800" i="1" dirty="0">
                    <a:solidFill>
                      <a:srgbClr val="000000"/>
                    </a:solidFill>
                    <a:effectLst/>
                    <a:latin typeface="Times New Roman" panose="02020603050405020304" pitchFamily="18" charset="0"/>
                    <a:ea typeface="SimSun" panose="02010600030101010101" pitchFamily="2" charset="-122"/>
                  </a:rPr>
                  <a:t>T</a:t>
                </a:r>
                <a:r>
                  <a:rPr lang="en-US" sz="1800" dirty="0">
                    <a:solidFill>
                      <a:srgbClr val="000000"/>
                    </a:solidFill>
                    <a:effectLst/>
                    <a:latin typeface="Times New Roman" panose="02020603050405020304" pitchFamily="18" charset="0"/>
                    <a:ea typeface="SimSun" panose="02010600030101010101" pitchFamily="2" charset="-122"/>
                  </a:rPr>
                  <a:t> is the maximum number of iterations in PSO process whereas </a:t>
                </a:r>
                <a:r>
                  <a:rPr lang="en-US" sz="1800" i="1" dirty="0">
                    <a:solidFill>
                      <a:srgbClr val="000000"/>
                    </a:solidFill>
                    <a:effectLst/>
                    <a:latin typeface="Times New Roman" panose="02020603050405020304" pitchFamily="18" charset="0"/>
                    <a:ea typeface="SimSun" panose="02010600030101010101" pitchFamily="2" charset="-122"/>
                  </a:rPr>
                  <a:t>ω</a:t>
                </a:r>
                <a:r>
                  <a:rPr lang="en-US" sz="1800" baseline="-25000" dirty="0">
                    <a:solidFill>
                      <a:srgbClr val="000000"/>
                    </a:solidFill>
                    <a:effectLst/>
                    <a:latin typeface="Times New Roman" panose="02020603050405020304" pitchFamily="18" charset="0"/>
                    <a:ea typeface="SimSun" panose="02010600030101010101" pitchFamily="2" charset="-122"/>
                  </a:rPr>
                  <a:t>1</a:t>
                </a:r>
                <a:r>
                  <a:rPr lang="en-US" sz="1800" dirty="0">
                    <a:solidFill>
                      <a:srgbClr val="000000"/>
                    </a:solidFill>
                    <a:effectLst/>
                    <a:latin typeface="Times New Roman" panose="02020603050405020304" pitchFamily="18" charset="0"/>
                    <a:ea typeface="SimSun" panose="02010600030101010101" pitchFamily="2" charset="-122"/>
                  </a:rPr>
                  <a:t> and </a:t>
                </a:r>
                <a:r>
                  <a:rPr lang="en-US" sz="1800" i="1" dirty="0">
                    <a:solidFill>
                      <a:srgbClr val="000000"/>
                    </a:solidFill>
                    <a:effectLst/>
                    <a:latin typeface="Times New Roman" panose="02020603050405020304" pitchFamily="18" charset="0"/>
                    <a:ea typeface="SimSun" panose="02010600030101010101" pitchFamily="2" charset="-122"/>
                  </a:rPr>
                  <a:t>ω</a:t>
                </a:r>
                <a:r>
                  <a:rPr lang="en-US" sz="1800" baseline="-25000" dirty="0">
                    <a:solidFill>
                      <a:srgbClr val="000000"/>
                    </a:solidFill>
                    <a:effectLst/>
                    <a:latin typeface="Times New Roman" panose="02020603050405020304" pitchFamily="18" charset="0"/>
                    <a:ea typeface="SimSun" panose="02010600030101010101" pitchFamily="2" charset="-122"/>
                  </a:rPr>
                  <a:t>2</a:t>
                </a:r>
                <a:r>
                  <a:rPr lang="en-US" sz="1800" dirty="0">
                    <a:solidFill>
                      <a:srgbClr val="000000"/>
                    </a:solidFill>
                    <a:effectLst/>
                    <a:latin typeface="Times New Roman" panose="02020603050405020304" pitchFamily="18" charset="0"/>
                    <a:ea typeface="SimSun" panose="02010600030101010101" pitchFamily="2" charset="-122"/>
                  </a:rPr>
                  <a:t> are initial value and final value of the inertial weight belonging to the interval (0, 1). </a:t>
                </a:r>
                <a:r>
                  <a:rPr lang="en-US" sz="1800" dirty="0" err="1">
                    <a:solidFill>
                      <a:srgbClr val="000000"/>
                    </a:solidFill>
                    <a:effectLst/>
                    <a:latin typeface="Times New Roman" panose="02020603050405020304" pitchFamily="18" charset="0"/>
                    <a:ea typeface="SimSun" panose="02010600030101010101" pitchFamily="2" charset="-122"/>
                  </a:rPr>
                  <a:t>Ratnaweera</a:t>
                </a:r>
                <a:r>
                  <a:rPr lang="en-US" sz="1800" dirty="0">
                    <a:solidFill>
                      <a:srgbClr val="000000"/>
                    </a:solidFill>
                    <a:effectLst/>
                    <a:latin typeface="Times New Roman" panose="02020603050405020304" pitchFamily="18" charset="0"/>
                    <a:ea typeface="SimSun" panose="02010600030101010101" pitchFamily="2" charset="-122"/>
                  </a:rPr>
                  <a:t> et al. modified acceleration coefficients </a:t>
                </a:r>
                <a:r>
                  <a:rPr lang="en-US" sz="1800" i="1" dirty="0">
                    <a:solidFill>
                      <a:srgbClr val="000000"/>
                    </a:solidFill>
                    <a:effectLst/>
                    <a:latin typeface="Times New Roman" panose="02020603050405020304" pitchFamily="18" charset="0"/>
                    <a:ea typeface="SimSun" panose="02010600030101010101" pitchFamily="2" charset="-122"/>
                  </a:rPr>
                  <a:t>φ</a:t>
                </a:r>
                <a:r>
                  <a:rPr lang="en-US" sz="1800" baseline="-25000" dirty="0">
                    <a:solidFill>
                      <a:srgbClr val="000000"/>
                    </a:solidFill>
                    <a:effectLst/>
                    <a:latin typeface="Times New Roman" panose="02020603050405020304" pitchFamily="18" charset="0"/>
                    <a:ea typeface="SimSun" panose="02010600030101010101" pitchFamily="2" charset="-122"/>
                  </a:rPr>
                  <a:t>1</a:t>
                </a:r>
                <a:r>
                  <a:rPr lang="en-US" sz="1800" dirty="0">
                    <a:solidFill>
                      <a:srgbClr val="000000"/>
                    </a:solidFill>
                    <a:effectLst/>
                    <a:latin typeface="Times New Roman" panose="02020603050405020304" pitchFamily="18" charset="0"/>
                    <a:ea typeface="SimSun" panose="02010600030101010101" pitchFamily="2" charset="-122"/>
                  </a:rPr>
                  <a:t> and </a:t>
                </a:r>
                <a:r>
                  <a:rPr lang="en-US" sz="1800" i="1" dirty="0">
                    <a:solidFill>
                      <a:srgbClr val="000000"/>
                    </a:solidFill>
                    <a:effectLst/>
                    <a:latin typeface="Times New Roman" panose="02020603050405020304" pitchFamily="18" charset="0"/>
                    <a:ea typeface="SimSun" panose="02010600030101010101" pitchFamily="2" charset="-122"/>
                  </a:rPr>
                  <a:t>φ</a:t>
                </a:r>
                <a:r>
                  <a:rPr lang="en-US" sz="1800" baseline="-25000" dirty="0">
                    <a:solidFill>
                      <a:srgbClr val="000000"/>
                    </a:solidFill>
                    <a:effectLst/>
                    <a:latin typeface="Times New Roman" panose="02020603050405020304" pitchFamily="18" charset="0"/>
                    <a:ea typeface="SimSun" panose="02010600030101010101" pitchFamily="2" charset="-122"/>
                  </a:rPr>
                  <a:t>2</a:t>
                </a:r>
                <a:r>
                  <a:rPr lang="en-US" sz="1800" dirty="0">
                    <a:solidFill>
                      <a:srgbClr val="000000"/>
                    </a:solidFill>
                    <a:effectLst/>
                    <a:latin typeface="Times New Roman" panose="02020603050405020304" pitchFamily="18" charset="0"/>
                    <a:ea typeface="SimSun" panose="02010600030101010101" pitchFamily="2" charset="-122"/>
                  </a:rPr>
                  <a:t> as follows (</a:t>
                </a:r>
                <a:r>
                  <a:rPr lang="en-US" sz="1800" dirty="0" err="1">
                    <a:solidFill>
                      <a:srgbClr val="000000"/>
                    </a:solidFill>
                    <a:effectLst/>
                    <a:latin typeface="Times New Roman" panose="02020603050405020304" pitchFamily="18" charset="0"/>
                    <a:ea typeface="SimSun" panose="02010600030101010101" pitchFamily="2" charset="-122"/>
                  </a:rPr>
                  <a:t>Ratnaweera</a:t>
                </a:r>
                <a:r>
                  <a:rPr lang="en-US" sz="1800" dirty="0">
                    <a:solidFill>
                      <a:srgbClr val="000000"/>
                    </a:solidFill>
                    <a:effectLst/>
                    <a:latin typeface="Times New Roman" panose="02020603050405020304" pitchFamily="18" charset="0"/>
                    <a:ea typeface="SimSun" panose="02010600030101010101" pitchFamily="2" charset="-122"/>
                  </a:rPr>
                  <a:t>, </a:t>
                </a:r>
                <a:r>
                  <a:rPr lang="en-US" sz="1800" dirty="0" err="1">
                    <a:solidFill>
                      <a:srgbClr val="000000"/>
                    </a:solidFill>
                    <a:effectLst/>
                    <a:latin typeface="Times New Roman" panose="02020603050405020304" pitchFamily="18" charset="0"/>
                    <a:ea typeface="SimSun" panose="02010600030101010101" pitchFamily="2" charset="-122"/>
                  </a:rPr>
                  <a:t>Halgamuge</a:t>
                </a:r>
                <a:r>
                  <a:rPr lang="en-US" sz="1800" dirty="0">
                    <a:solidFill>
                      <a:srgbClr val="000000"/>
                    </a:solidFill>
                    <a:effectLst/>
                    <a:latin typeface="Times New Roman" panose="02020603050405020304" pitchFamily="18" charset="0"/>
                    <a:ea typeface="SimSun" panose="02010600030101010101" pitchFamily="2" charset="-122"/>
                  </a:rPr>
                  <a:t>, &amp; Watson, 2004, p. 242):</a:t>
                </a:r>
              </a:p>
              <a:p>
                <a:pPr marL="0" indent="0">
                  <a:buNone/>
                </a:pPr>
                <a14:m>
                  <m:oMathPara xmlns:m="http://schemas.openxmlformats.org/officeDocument/2006/math">
                    <m:oMathParaPr>
                      <m:jc m:val="right"/>
                    </m:oMathParaPr>
                    <m:oMath xmlns:m="http://schemas.openxmlformats.org/officeDocument/2006/math">
                      <m:m>
                        <m:mPr>
                          <m:mcs>
                            <m:mc>
                              <m:mcPr>
                                <m:count m:val="1"/>
                                <m:mcJc m:val="center"/>
                              </m:mcPr>
                            </m:mc>
                          </m:mcs>
                          <m:ctrlPr>
                            <a:rPr lang="en-US" sz="1200" i="1" smtClean="0">
                              <a:solidFill>
                                <a:srgbClr val="000000"/>
                              </a:solidFill>
                              <a:effectLst/>
                              <a:latin typeface="Cambria Math" panose="02040503050406030204" pitchFamily="18" charset="0"/>
                            </a:rPr>
                          </m:ctrlPr>
                        </m:mPr>
                        <m:mr>
                          <m:e>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200" i="1">
                                    <a:solidFill>
                                      <a:srgbClr val="000000"/>
                                    </a:solidFill>
                                    <a:effectLst/>
                                    <a:latin typeface="Cambria Math" panose="02040503050406030204" pitchFamily="18" charset="0"/>
                                  </a:rPr>
                                </m:ctrlPr>
                              </m:dPr>
                              <m:e>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sub>
                                </m:s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𝑔</m:t>
                                    </m:r>
                                  </m:sub>
                                </m:sSub>
                              </m:e>
                            </m:d>
                            <m:f>
                              <m:fPr>
                                <m:ctrlPr>
                                  <a:rPr lang="en-US" sz="1200" i="1">
                                    <a:solidFill>
                                      <a:srgbClr val="000000"/>
                                    </a:solidFill>
                                    <a:effectLst/>
                                    <a:latin typeface="Cambria Math" panose="02040503050406030204" pitchFamily="18" charset="0"/>
                                  </a:rPr>
                                </m:ctrlPr>
                              </m:fPr>
                              <m:num>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𝑡</m:t>
                                </m:r>
                              </m:num>
                              <m:den>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den>
                            </m:f>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𝑔</m:t>
                                </m:r>
                              </m:sub>
                            </m:sSub>
                          </m:e>
                        </m:mr>
                        <m:mr>
                          <m:e>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200" i="1">
                                    <a:solidFill>
                                      <a:srgbClr val="000000"/>
                                    </a:solidFill>
                                    <a:effectLst/>
                                    <a:latin typeface="Cambria Math" panose="02040503050406030204" pitchFamily="18" charset="0"/>
                                  </a:rPr>
                                </m:ctrlPr>
                              </m:dPr>
                              <m:e>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sub>
                                </m:s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𝑔</m:t>
                                    </m:r>
                                  </m:sub>
                                </m:sSub>
                              </m:e>
                            </m:d>
                            <m:f>
                              <m:fPr>
                                <m:ctrlPr>
                                  <a:rPr lang="en-US" sz="1200" i="1">
                                    <a:solidFill>
                                      <a:srgbClr val="000000"/>
                                    </a:solidFill>
                                    <a:effectLst/>
                                    <a:latin typeface="Cambria Math" panose="02040503050406030204" pitchFamily="18" charset="0"/>
                                  </a:rPr>
                                </m:ctrlPr>
                              </m:fPr>
                              <m:num>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𝑡</m:t>
                                </m:r>
                              </m:num>
                              <m:den>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𝑇</m:t>
                                </m:r>
                              </m:den>
                            </m:f>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200" i="1">
                                    <a:solidFill>
                                      <a:srgbClr val="000000"/>
                                    </a:solidFill>
                                    <a:effectLst/>
                                    <a:latin typeface="Cambria Math" panose="02040503050406030204" pitchFamily="18" charset="0"/>
                                  </a:rPr>
                                </m:ctrlPr>
                              </m:sSubPr>
                              <m:e>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𝜑</m:t>
                                </m:r>
                              </m:e>
                              <m:sub>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2</m:t>
                                </m:r>
                                <m:r>
                                  <a:rPr lang="en-US"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𝑔</m:t>
                                </m:r>
                              </m:sub>
                            </m:sSub>
                          </m:e>
                        </m:mr>
                      </m:m>
                      <m:r>
                        <a:rPr lang="en-US"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(2.1.10)</m:t>
                      </m:r>
                    </m:oMath>
                  </m:oMathPara>
                </a14:m>
                <a:endParaRPr lang="en-US" sz="1800" dirty="0">
                  <a:solidFill>
                    <a:srgbClr val="000000"/>
                  </a:solidFill>
                  <a:ea typeface="SimSun" panose="02010600030101010101" pitchFamily="2" charset="-122"/>
                </a:endParaRPr>
              </a:p>
              <a:p>
                <a:r>
                  <a:rPr lang="en-US" sz="1800" dirty="0">
                    <a:solidFill>
                      <a:srgbClr val="000000"/>
                    </a:solidFill>
                    <a:effectLst/>
                    <a:latin typeface="Times New Roman" panose="02020603050405020304" pitchFamily="18" charset="0"/>
                    <a:ea typeface="SimSun" panose="02010600030101010101" pitchFamily="2" charset="-122"/>
                  </a:rPr>
                  <a:t>Whereas </a:t>
                </a:r>
                <a:r>
                  <a:rPr lang="en-US" sz="1800" i="1" dirty="0">
                    <a:solidFill>
                      <a:srgbClr val="000000"/>
                    </a:solidFill>
                    <a:effectLst/>
                    <a:latin typeface="Times New Roman" panose="02020603050405020304" pitchFamily="18" charset="0"/>
                    <a:ea typeface="SimSun" panose="02010600030101010101" pitchFamily="2" charset="-122"/>
                  </a:rPr>
                  <a:t>φ</a:t>
                </a:r>
                <a:r>
                  <a:rPr lang="en-US" sz="1800" baseline="-25000" dirty="0">
                    <a:solidFill>
                      <a:srgbClr val="000000"/>
                    </a:solidFill>
                    <a:effectLst/>
                    <a:latin typeface="Times New Roman" panose="02020603050405020304" pitchFamily="18" charset="0"/>
                    <a:ea typeface="SimSun" panose="02010600030101010101" pitchFamily="2" charset="-122"/>
                  </a:rPr>
                  <a:t>1</a:t>
                </a:r>
                <a:r>
                  <a:rPr lang="en-US" sz="1800" i="1" baseline="-25000" dirty="0">
                    <a:solidFill>
                      <a:srgbClr val="000000"/>
                    </a:solidFill>
                    <a:effectLst/>
                    <a:latin typeface="Times New Roman" panose="02020603050405020304" pitchFamily="18" charset="0"/>
                    <a:ea typeface="SimSun" panose="02010600030101010101" pitchFamily="2" charset="-122"/>
                  </a:rPr>
                  <a:t>f</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φ</a:t>
                </a:r>
                <a:r>
                  <a:rPr lang="en-US" sz="1800" baseline="-25000" dirty="0">
                    <a:solidFill>
                      <a:srgbClr val="000000"/>
                    </a:solidFill>
                    <a:effectLst/>
                    <a:latin typeface="Times New Roman" panose="02020603050405020304" pitchFamily="18" charset="0"/>
                    <a:ea typeface="SimSun" panose="02010600030101010101" pitchFamily="2" charset="-122"/>
                  </a:rPr>
                  <a:t>1</a:t>
                </a:r>
                <a:r>
                  <a:rPr lang="en-US" sz="1800" i="1" baseline="-25000" dirty="0">
                    <a:solidFill>
                      <a:srgbClr val="000000"/>
                    </a:solidFill>
                    <a:effectLst/>
                    <a:latin typeface="Times New Roman" panose="02020603050405020304" pitchFamily="18" charset="0"/>
                    <a:ea typeface="SimSun" panose="02010600030101010101" pitchFamily="2" charset="-122"/>
                  </a:rPr>
                  <a:t>g</a:t>
                </a:r>
                <a:r>
                  <a:rPr lang="en-US" sz="1800" dirty="0">
                    <a:solidFill>
                      <a:srgbClr val="000000"/>
                    </a:solidFill>
                    <a:effectLst/>
                    <a:latin typeface="Times New Roman" panose="02020603050405020304" pitchFamily="18" charset="0"/>
                    <a:ea typeface="SimSun" panose="02010600030101010101" pitchFamily="2" charset="-122"/>
                  </a:rPr>
                  <a:t>, </a:t>
                </a:r>
                <a:r>
                  <a:rPr lang="en-US" sz="1800" i="1" dirty="0">
                    <a:solidFill>
                      <a:srgbClr val="000000"/>
                    </a:solidFill>
                    <a:effectLst/>
                    <a:latin typeface="Times New Roman" panose="02020603050405020304" pitchFamily="18" charset="0"/>
                    <a:ea typeface="SimSun" panose="02010600030101010101" pitchFamily="2" charset="-122"/>
                  </a:rPr>
                  <a:t>φ</a:t>
                </a:r>
                <a:r>
                  <a:rPr lang="en-US" sz="1800" baseline="-25000" dirty="0">
                    <a:solidFill>
                      <a:srgbClr val="000000"/>
                    </a:solidFill>
                    <a:effectLst/>
                    <a:latin typeface="Times New Roman" panose="02020603050405020304" pitchFamily="18" charset="0"/>
                    <a:ea typeface="SimSun" panose="02010600030101010101" pitchFamily="2" charset="-122"/>
                  </a:rPr>
                  <a:t>2</a:t>
                </a:r>
                <a:r>
                  <a:rPr lang="en-US" sz="1800" i="1" baseline="-25000" dirty="0">
                    <a:solidFill>
                      <a:srgbClr val="000000"/>
                    </a:solidFill>
                    <a:effectLst/>
                    <a:latin typeface="Times New Roman" panose="02020603050405020304" pitchFamily="18" charset="0"/>
                    <a:ea typeface="SimSun" panose="02010600030101010101" pitchFamily="2" charset="-122"/>
                  </a:rPr>
                  <a:t>f</a:t>
                </a:r>
                <a:r>
                  <a:rPr lang="en-US" sz="1800" dirty="0">
                    <a:solidFill>
                      <a:srgbClr val="000000"/>
                    </a:solidFill>
                    <a:effectLst/>
                    <a:latin typeface="Times New Roman" panose="02020603050405020304" pitchFamily="18" charset="0"/>
                    <a:ea typeface="SimSun" panose="02010600030101010101" pitchFamily="2" charset="-122"/>
                  </a:rPr>
                  <a:t> and </a:t>
                </a:r>
                <a:r>
                  <a:rPr lang="en-US" sz="1800" i="1" dirty="0">
                    <a:solidFill>
                      <a:srgbClr val="000000"/>
                    </a:solidFill>
                    <a:effectLst/>
                    <a:latin typeface="Times New Roman" panose="02020603050405020304" pitchFamily="18" charset="0"/>
                    <a:ea typeface="SimSun" panose="02010600030101010101" pitchFamily="2" charset="-122"/>
                  </a:rPr>
                  <a:t>φ</a:t>
                </a:r>
                <a:r>
                  <a:rPr lang="en-US" sz="1800" baseline="-25000" dirty="0">
                    <a:solidFill>
                      <a:srgbClr val="000000"/>
                    </a:solidFill>
                    <a:effectLst/>
                    <a:latin typeface="Times New Roman" panose="02020603050405020304" pitchFamily="18" charset="0"/>
                    <a:ea typeface="SimSun" panose="02010600030101010101" pitchFamily="2" charset="-122"/>
                  </a:rPr>
                  <a:t>2</a:t>
                </a:r>
                <a:r>
                  <a:rPr lang="en-US" sz="1800" i="1" baseline="-25000" dirty="0">
                    <a:solidFill>
                      <a:srgbClr val="000000"/>
                    </a:solidFill>
                    <a:effectLst/>
                    <a:latin typeface="Times New Roman" panose="02020603050405020304" pitchFamily="18" charset="0"/>
                    <a:ea typeface="SimSun" panose="02010600030101010101" pitchFamily="2" charset="-122"/>
                  </a:rPr>
                  <a:t>g</a:t>
                </a:r>
                <a:r>
                  <a:rPr lang="en-US" sz="1800" dirty="0">
                    <a:solidFill>
                      <a:srgbClr val="000000"/>
                    </a:solidFill>
                    <a:effectLst/>
                    <a:latin typeface="Times New Roman" panose="02020603050405020304" pitchFamily="18" charset="0"/>
                    <a:ea typeface="SimSun" panose="02010600030101010101" pitchFamily="2" charset="-122"/>
                  </a:rPr>
                  <a:t> are constants belonging to the interval (0, 1).</a:t>
                </a:r>
                <a:endParaRPr lang="en-US" dirty="0"/>
              </a:p>
            </p:txBody>
          </p:sp>
        </mc:Choice>
        <mc:Fallback xmlns="">
          <p:sp>
            <p:nvSpPr>
              <p:cNvPr id="3" name="Content Placeholder 2">
                <a:extLst>
                  <a:ext uri="{FF2B5EF4-FFF2-40B4-BE49-F238E27FC236}">
                    <a16:creationId xmlns:a16="http://schemas.microsoft.com/office/drawing/2014/main" id="{D7F5F6F4-D24C-4EEC-BC33-7E0B4382DCDE}"/>
                  </a:ext>
                </a:extLst>
              </p:cNvPr>
              <p:cNvSpPr>
                <a:spLocks noGrp="1" noRot="1" noChangeAspect="1" noMove="1" noResize="1" noEditPoints="1" noAdjustHandles="1" noChangeArrowheads="1" noChangeShapeType="1" noTextEdit="1"/>
              </p:cNvSpPr>
              <p:nvPr>
                <p:ph idx="1"/>
              </p:nvPr>
            </p:nvSpPr>
            <p:spPr>
              <a:xfrm>
                <a:off x="154745" y="914399"/>
                <a:ext cx="11859064" cy="5176066"/>
              </a:xfrm>
              <a:blipFill>
                <a:blip r:embed="rId4"/>
                <a:stretch>
                  <a:fillRect l="-308" t="-589" r="-41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F5B5112B-BD6F-D583-9B90-C6EB47FDB08E}"/>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6772C914-2E34-685C-9455-04B34A3701A2}"/>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C9C82316-EE05-A9AD-73DB-55E83FF774B5}"/>
              </a:ext>
            </a:extLst>
          </p:cNvPr>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2238531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2F1E4-6F58-27EE-54DD-75BE8A739FBE}"/>
              </a:ext>
            </a:extLst>
          </p:cNvPr>
          <p:cNvSpPr>
            <a:spLocks noGrp="1"/>
          </p:cNvSpPr>
          <p:nvPr>
            <p:ph type="title"/>
          </p:nvPr>
        </p:nvSpPr>
        <p:spPr/>
        <p:txBody>
          <a:bodyPr/>
          <a:lstStyle/>
          <a:p>
            <a:r>
              <a:rPr lang="en-US" dirty="0"/>
              <a:t>2. Variants of PSO – Dynamic PSO</a:t>
            </a:r>
          </a:p>
        </p:txBody>
      </p:sp>
      <p:sp>
        <p:nvSpPr>
          <p:cNvPr id="3" name="Content Placeholder 2">
            <a:extLst>
              <a:ext uri="{FF2B5EF4-FFF2-40B4-BE49-F238E27FC236}">
                <a16:creationId xmlns:a16="http://schemas.microsoft.com/office/drawing/2014/main" id="{703CA0A2-BB26-8DC3-1349-DDAABC092714}"/>
              </a:ext>
            </a:extLst>
          </p:cNvPr>
          <p:cNvSpPr>
            <a:spLocks noGrp="1"/>
          </p:cNvSpPr>
          <p:nvPr>
            <p:ph idx="1"/>
          </p:nvPr>
        </p:nvSpPr>
        <p:spPr/>
        <p:txBody>
          <a:bodyPr>
            <a:noAutofit/>
          </a:bodyPr>
          <a:lstStyle/>
          <a:p>
            <a:r>
              <a:rPr lang="en-US" sz="2000" dirty="0">
                <a:effectLst/>
                <a:latin typeface="Times New Roman" panose="02020603050405020304" pitchFamily="18" charset="0"/>
                <a:ea typeface="Calibri" panose="020F0502020204030204" pitchFamily="34" charset="0"/>
              </a:rPr>
              <a:t>As aforementioned, two main problems of PSO are premature problem and dynamic problem. Solutions of premature problem are to improve the exploration so that PSO is not trapped in local optimizer. Exactly, these solutions relate to increase dynamic ability of particles such as dynamic topology, change of fitness function, adaptation (tuning coefficients, adding particles, removing particles, changing particle properties), and diversity control over iterations. As a convention, the solutions for premature problem derive so-called </a:t>
            </a:r>
            <a:r>
              <a:rPr lang="en-US" sz="2000" i="1" dirty="0">
                <a:effectLst/>
                <a:latin typeface="Times New Roman" panose="02020603050405020304" pitchFamily="18" charset="0"/>
                <a:ea typeface="Calibri" panose="020F0502020204030204" pitchFamily="34" charset="0"/>
              </a:rPr>
              <a:t>dynamic PSOs</a:t>
            </a:r>
            <a:r>
              <a:rPr lang="en-US" sz="2000" dirty="0">
                <a:effectLst/>
                <a:latin typeface="Times New Roman" panose="02020603050405020304" pitchFamily="18" charset="0"/>
                <a:ea typeface="Calibri" panose="020F0502020204030204" pitchFamily="34" charset="0"/>
              </a:rPr>
              <a:t>.</a:t>
            </a:r>
          </a:p>
          <a:p>
            <a:r>
              <a:rPr lang="en-US" sz="2000" dirty="0">
                <a:effectLst/>
                <a:latin typeface="Times New Roman" panose="02020603050405020304" pitchFamily="18" charset="0"/>
                <a:ea typeface="SimSun" panose="02010600030101010101" pitchFamily="2" charset="-122"/>
              </a:rPr>
              <a:t>Recall that the topology from equations 1.1, 1.3, 1.4, 1.5, and 1.6 is static topology because it is kept intact over all iterations of PSO. Recall that topology implies groups of particles inside swarm population. For easily understandable explanation, suppose particles are vertices of a graph and a connection between two vertices indicates the interaction or the neighborhood of two particles so that such graph is the easily understandable representation of topology. If the graph is fully connected, the topology is called global topology (</a:t>
            </a:r>
            <a:r>
              <a:rPr lang="en-US" sz="2000" dirty="0" err="1">
                <a:effectLst/>
                <a:latin typeface="Times New Roman" panose="02020603050405020304" pitchFamily="18" charset="0"/>
                <a:ea typeface="SimSun" panose="02010600030101010101" pitchFamily="2" charset="-122"/>
              </a:rPr>
              <a:t>gbest</a:t>
            </a:r>
            <a:r>
              <a:rPr lang="en-US" sz="2000" dirty="0">
                <a:effectLst/>
                <a:latin typeface="Times New Roman" panose="02020603050405020304" pitchFamily="18" charset="0"/>
                <a:ea typeface="SimSun" panose="02010600030101010101" pitchFamily="2" charset="-122"/>
              </a:rPr>
              <a:t> topology) which is typically specified by equations 1.1, 1.3, and 1.4. If the graph is separated into many fully connected sub-graphs, the topology is called local topology (</a:t>
            </a:r>
            <a:r>
              <a:rPr lang="en-US" sz="2000" dirty="0" err="1">
                <a:effectLst/>
                <a:latin typeface="Times New Roman" panose="02020603050405020304" pitchFamily="18" charset="0"/>
                <a:ea typeface="SimSun" panose="02010600030101010101" pitchFamily="2" charset="-122"/>
              </a:rPr>
              <a:t>lbest</a:t>
            </a:r>
            <a:r>
              <a:rPr lang="en-US" sz="2000" dirty="0">
                <a:effectLst/>
                <a:latin typeface="Times New Roman" panose="02020603050405020304" pitchFamily="18" charset="0"/>
                <a:ea typeface="SimSun" panose="02010600030101010101" pitchFamily="2" charset="-122"/>
              </a:rPr>
              <a:t> topology) which is typically specified by equations 1.5 and 1.6. Here we research dynamic topology in which neighbors and neighborhood are changed at each iteration.</a:t>
            </a:r>
            <a:endParaRPr lang="en-US" sz="2000" dirty="0"/>
          </a:p>
        </p:txBody>
      </p:sp>
      <p:sp>
        <p:nvSpPr>
          <p:cNvPr id="4" name="Date Placeholder 3">
            <a:extLst>
              <a:ext uri="{FF2B5EF4-FFF2-40B4-BE49-F238E27FC236}">
                <a16:creationId xmlns:a16="http://schemas.microsoft.com/office/drawing/2014/main" id="{08A77CB6-9796-D013-0718-5161C821FF43}"/>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0ADF6D7C-E9DA-5829-6F48-98B16BF2DC86}"/>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2ABCF4CC-B639-CCEB-4DAF-A08F1B7FE220}"/>
              </a:ext>
            </a:extLst>
          </p:cNvPr>
          <p:cNvSpPr>
            <a:spLocks noGrp="1"/>
          </p:cNvSpPr>
          <p:nvPr>
            <p:ph type="sldNum" sz="quarter" idx="12"/>
          </p:nvPr>
        </p:nvSpPr>
        <p:spPr/>
        <p:txBody>
          <a:bodyPr/>
          <a:lstStyle/>
          <a:p>
            <a:fld id="{5DB5036F-1FF2-46C4-8D2B-59C7E3B91952}" type="slidenum">
              <a:rPr lang="en-US" smtClean="0"/>
              <a:pPr/>
              <a:t>19</a:t>
            </a:fld>
            <a:endParaRPr lang="en-US"/>
          </a:p>
        </p:txBody>
      </p:sp>
    </p:spTree>
    <p:extLst>
      <p:ext uri="{BB962C8B-B14F-4D97-AF65-F5344CB8AC3E}">
        <p14:creationId xmlns:p14="http://schemas.microsoft.com/office/powerpoint/2010/main" val="4030839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407963" y="914399"/>
            <a:ext cx="11310425" cy="5176066"/>
          </a:xfrm>
        </p:spPr>
        <p:txBody>
          <a:bodyPr>
            <a:noAutofit/>
          </a:bodyPr>
          <a:lstStyle/>
          <a:p>
            <a:pPr marL="0" indent="0">
              <a:buNone/>
            </a:pPr>
            <a:r>
              <a:rPr lang="en-US" sz="2400" dirty="0">
                <a:effectLst/>
                <a:ea typeface="Calibri" panose="020F0502020204030204" pitchFamily="34" charset="0"/>
              </a:rPr>
              <a:t>Local optimization with convex function is solved perfectly by traditional mathematical methods such as </a:t>
            </a:r>
            <a:r>
              <a:rPr lang="en-US" sz="2400" dirty="0">
                <a:solidFill>
                  <a:srgbClr val="000000"/>
                </a:solidFill>
                <a:effectLst/>
                <a:ea typeface="Calibri" panose="020F0502020204030204" pitchFamily="34" charset="0"/>
              </a:rPr>
              <a:t>Newton-Raphson and gradient descent but it is not easy to solve the global optimization with arbitrary function although there are some purely mathematical approaches such as approximation, cutting plane, branch and bound, and interval method which can be impractical because of their complexity and high computation cost. Recently, some evolutional algorithms which are inspired from biological activities are proposed to solve the global optimization by acceptable heuristic level. Among them is particle swarm optimization (PSO) algorithm which is proved as an effective and feasible solution for global optimization in real applications. Although the ideology of PSO is not complicated, it derives many variants, which can make new researchers confused. Therefore, this tutorial focuses on describing, systemizing, and classifying PSO by succinct and straightforward way. Moreover, a combination of PSO and another evolutional algorithm as artificial bee colony (ABC) algorithm for improving PSO itself or solving other advanced problems are mentioned too.</a:t>
            </a:r>
            <a:endParaRPr lang="en-US" sz="2400" dirty="0"/>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a:t>Tutorial on PSO - Loc Nguyen</a:t>
            </a:r>
            <a:endParaRPr lang="en-US" dirty="0"/>
          </a:p>
        </p:txBody>
      </p:sp>
      <p:sp>
        <p:nvSpPr>
          <p:cNvPr id="6" name="Date Placeholder 5"/>
          <p:cNvSpPr>
            <a:spLocks noGrp="1"/>
          </p:cNvSpPr>
          <p:nvPr>
            <p:ph type="dt" sz="half" idx="10"/>
          </p:nvPr>
        </p:nvSpPr>
        <p:spPr/>
        <p:txBody>
          <a:bodyPr/>
          <a:lstStyle/>
          <a:p>
            <a:r>
              <a:rPr lang="en-US"/>
              <a:t>27/09/2022</a:t>
            </a:r>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F45CA-C247-6A10-0F2B-9CE645A5ACBD}"/>
              </a:ext>
            </a:extLst>
          </p:cNvPr>
          <p:cNvSpPr>
            <a:spLocks noGrp="1"/>
          </p:cNvSpPr>
          <p:nvPr>
            <p:ph type="title"/>
          </p:nvPr>
        </p:nvSpPr>
        <p:spPr/>
        <p:txBody>
          <a:bodyPr/>
          <a:lstStyle/>
          <a:p>
            <a:r>
              <a:rPr lang="en-US" dirty="0"/>
              <a:t>2. Variants of PSO – Dynamic PSO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26264E6-843D-F795-F3AD-45C4AFE17B63}"/>
                  </a:ext>
                </a:extLst>
              </p:cNvPr>
              <p:cNvSpPr>
                <a:spLocks noGrp="1"/>
              </p:cNvSpPr>
              <p:nvPr>
                <p:ph idx="1"/>
              </p:nvPr>
            </p:nvSpPr>
            <p:spPr/>
            <p:txBody>
              <a:bodyPr>
                <a:normAutofit/>
              </a:bodyPr>
              <a:lstStyle/>
              <a:p>
                <a:r>
                  <a:rPr lang="en-US" sz="2200" dirty="0">
                    <a:effectLst/>
                    <a:latin typeface="Times New Roman" panose="02020603050405020304" pitchFamily="18" charset="0"/>
                    <a:ea typeface="SimSun" panose="02010600030101010101" pitchFamily="2" charset="-122"/>
                  </a:rPr>
                  <a:t>Sugnathan (Poli, Kennedy, &amp; Blackwell, 2007, p. 8) proposed to start PSO with small local best topology with a small number of neighbors and such topology is progressively enlarged with a larger number of neighbors after each iteration until getting the full connected topology known as global best topology (</a:t>
                </a:r>
                <a:r>
                  <a:rPr lang="en-US" sz="2200" dirty="0" err="1">
                    <a:effectLst/>
                    <a:latin typeface="Times New Roman" panose="02020603050405020304" pitchFamily="18" charset="0"/>
                    <a:ea typeface="SimSun" panose="02010600030101010101" pitchFamily="2" charset="-122"/>
                  </a:rPr>
                  <a:t>gbest</a:t>
                </a:r>
                <a:r>
                  <a:rPr lang="en-US" sz="2200" dirty="0">
                    <a:effectLst/>
                    <a:latin typeface="Times New Roman" panose="02020603050405020304" pitchFamily="18" charset="0"/>
                    <a:ea typeface="SimSun" panose="02010600030101010101" pitchFamily="2" charset="-122"/>
                  </a:rPr>
                  <a:t> topology). The favorite local best topology is lattice ring.</a:t>
                </a:r>
              </a:p>
              <a:p>
                <a:r>
                  <a:rPr lang="en-US" sz="2200" dirty="0" err="1">
                    <a:effectLst/>
                    <a:latin typeface="Times New Roman" panose="02020603050405020304" pitchFamily="18" charset="0"/>
                    <a:ea typeface="SimSun" panose="02010600030101010101" pitchFamily="2" charset="-122"/>
                  </a:rPr>
                  <a:t>Peram</a:t>
                </a:r>
                <a:r>
                  <a:rPr lang="en-US" sz="2200" dirty="0">
                    <a:effectLst/>
                    <a:latin typeface="Times New Roman" panose="02020603050405020304" pitchFamily="18" charset="0"/>
                    <a:ea typeface="SimSun" panose="02010600030101010101" pitchFamily="2" charset="-122"/>
                  </a:rPr>
                  <a:t> (Poli, Kennedy, &amp; Blackwell, 2007, p. 8) defined the topology dynamically at each iteration by a so-called fitness distance ratio (FDR). Given target particle </a:t>
                </a:r>
                <a:r>
                  <a:rPr lang="en-US" sz="2200" i="1"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and another particle </a:t>
                </a:r>
                <a:r>
                  <a:rPr lang="en-US" sz="2200" i="1" dirty="0">
                    <a:effectLst/>
                    <a:latin typeface="Times New Roman" panose="02020603050405020304" pitchFamily="18" charset="0"/>
                    <a:ea typeface="SimSun" panose="02010600030101010101" pitchFamily="2" charset="-122"/>
                  </a:rPr>
                  <a:t>j</a:t>
                </a:r>
                <a:r>
                  <a:rPr lang="en-US" sz="2200" dirty="0">
                    <a:effectLst/>
                    <a:latin typeface="Times New Roman" panose="02020603050405020304" pitchFamily="18" charset="0"/>
                    <a:ea typeface="SimSun" panose="02010600030101010101" pitchFamily="2" charset="-122"/>
                  </a:rPr>
                  <a:t>, their FDR is the ratio of the difference between </a:t>
                </a:r>
                <a:r>
                  <a:rPr lang="en-US" sz="2200" i="1" dirty="0">
                    <a:effectLst/>
                    <a:latin typeface="Times New Roman" panose="02020603050405020304" pitchFamily="18" charset="0"/>
                    <a:ea typeface="SimSun" panose="02010600030101010101" pitchFamily="2" charset="-122"/>
                  </a:rPr>
                  <a:t>f</a:t>
                </a:r>
                <a:r>
                  <a:rPr lang="en-US" sz="2200" dirty="0">
                    <a:effectLst/>
                    <a:latin typeface="Times New Roman" panose="02020603050405020304" pitchFamily="18" charset="0"/>
                    <a:ea typeface="SimSun" panose="02010600030101010101" pitchFamily="2" charset="-122"/>
                  </a:rPr>
                  <a:t>(</a:t>
                </a:r>
                <a:r>
                  <a:rPr lang="en-US" sz="2200" b="1" i="1" dirty="0">
                    <a:effectLst/>
                    <a:latin typeface="Times New Roman" panose="02020603050405020304" pitchFamily="18" charset="0"/>
                    <a:ea typeface="SimSun" panose="02010600030101010101" pitchFamily="2" charset="-122"/>
                  </a:rPr>
                  <a:t>x</a:t>
                </a:r>
                <a:r>
                  <a:rPr lang="en-US" sz="2200" i="1" baseline="-25000" dirty="0">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and </a:t>
                </a:r>
                <a:r>
                  <a:rPr lang="en-US" sz="2200" i="1" dirty="0">
                    <a:effectLst/>
                    <a:latin typeface="Times New Roman" panose="02020603050405020304" pitchFamily="18" charset="0"/>
                    <a:ea typeface="SimSun" panose="02010600030101010101" pitchFamily="2" charset="-122"/>
                  </a:rPr>
                  <a:t>f</a:t>
                </a:r>
                <a:r>
                  <a:rPr lang="en-US" sz="2200" dirty="0">
                    <a:effectLst/>
                    <a:latin typeface="Times New Roman" panose="02020603050405020304" pitchFamily="18" charset="0"/>
                    <a:ea typeface="SimSun" panose="02010600030101010101" pitchFamily="2" charset="-122"/>
                  </a:rPr>
                  <a:t>(</a:t>
                </a:r>
                <a:r>
                  <a:rPr lang="en-US" sz="2200" b="1" i="1" dirty="0" err="1">
                    <a:effectLst/>
                    <a:latin typeface="Times New Roman" panose="02020603050405020304" pitchFamily="18" charset="0"/>
                    <a:ea typeface="SimSun" panose="02010600030101010101" pitchFamily="2" charset="-122"/>
                  </a:rPr>
                  <a:t>x</a:t>
                </a:r>
                <a:r>
                  <a:rPr lang="en-US" sz="2200" i="1" baseline="-25000" dirty="0" err="1">
                    <a:effectLst/>
                    <a:latin typeface="Times New Roman" panose="02020603050405020304" pitchFamily="18" charset="0"/>
                    <a:ea typeface="SimSun" panose="02010600030101010101" pitchFamily="2" charset="-122"/>
                  </a:rPr>
                  <a:t>j</a:t>
                </a:r>
                <a:r>
                  <a:rPr lang="en-US" sz="2200" dirty="0">
                    <a:effectLst/>
                    <a:latin typeface="Times New Roman" panose="02020603050405020304" pitchFamily="18" charset="0"/>
                    <a:ea typeface="SimSun" panose="02010600030101010101" pitchFamily="2" charset="-122"/>
                  </a:rPr>
                  <a:t>) to the Euclidean difference between </a:t>
                </a:r>
                <a:r>
                  <a:rPr lang="en-US" sz="2200" b="1" i="1" dirty="0">
                    <a:effectLst/>
                    <a:latin typeface="Times New Roman" panose="02020603050405020304" pitchFamily="18" charset="0"/>
                    <a:ea typeface="SimSun" panose="02010600030101010101" pitchFamily="2" charset="-122"/>
                  </a:rPr>
                  <a:t>x</a:t>
                </a:r>
                <a:r>
                  <a:rPr lang="en-US" sz="2200" i="1" baseline="-25000" dirty="0">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and </a:t>
                </a:r>
                <a:r>
                  <a:rPr lang="en-US" sz="2200" b="1" i="1" dirty="0" err="1">
                    <a:effectLst/>
                    <a:latin typeface="Times New Roman" panose="02020603050405020304" pitchFamily="18" charset="0"/>
                    <a:ea typeface="SimSun" panose="02010600030101010101" pitchFamily="2" charset="-122"/>
                  </a:rPr>
                  <a:t>x</a:t>
                </a:r>
                <a:r>
                  <a:rPr lang="en-US" sz="2200" i="1" baseline="-25000" dirty="0" err="1">
                    <a:effectLst/>
                    <a:latin typeface="Times New Roman" panose="02020603050405020304" pitchFamily="18" charset="0"/>
                    <a:ea typeface="SimSun" panose="02010600030101010101" pitchFamily="2" charset="-122"/>
                  </a:rPr>
                  <a:t>j</a:t>
                </a:r>
                <a:r>
                  <a:rPr lang="en-US" sz="2200" dirty="0">
                    <a:effectLst/>
                    <a:latin typeface="Times New Roman" panose="02020603050405020304" pitchFamily="18" charset="0"/>
                    <a:ea typeface="SimSun" panose="02010600030101010101" pitchFamily="2" charset="-122"/>
                  </a:rPr>
                  <a:t>.</a:t>
                </a:r>
              </a:p>
              <a:p>
                <a:pPr marL="0" indent="0">
                  <a:buNone/>
                </a:pPr>
                <a14:m>
                  <m:oMathPara xmlns:m="http://schemas.openxmlformats.org/officeDocument/2006/math">
                    <m:oMathParaPr>
                      <m:jc m:val="right"/>
                    </m:oMathParaPr>
                    <m:oMath xmlns:m="http://schemas.openxmlformats.org/officeDocument/2006/math">
                      <m:r>
                        <m:rPr>
                          <m:sty m:val="p"/>
                        </m:rPr>
                        <a:rPr lang="en-US" sz="2200" smtClean="0">
                          <a:effectLst/>
                          <a:latin typeface="Cambria Math" panose="02040503050406030204" pitchFamily="18" charset="0"/>
                          <a:ea typeface="SimSun" panose="02010600030101010101" pitchFamily="2" charset="-122"/>
                          <a:cs typeface="Times New Roman" panose="02020603050405020304" pitchFamily="18" charset="0"/>
                        </a:rPr>
                        <m:t>FDR</m:t>
                      </m:r>
                      <m:d>
                        <m:dPr>
                          <m:ctrlPr>
                            <a:rPr lang="en-US" sz="2200" i="1">
                              <a:effectLst/>
                              <a:latin typeface="Cambria Math" panose="02040503050406030204" pitchFamily="18" charset="0"/>
                              <a:ea typeface="SimSun" panose="02010600030101010101" pitchFamily="2" charset="-122"/>
                            </a:rPr>
                          </m:ctrlPr>
                        </m:dPr>
                        <m:e>
                          <m:sSub>
                            <m:sSubPr>
                              <m:ctrlPr>
                                <a:rPr lang="en-US" sz="2200" i="1">
                                  <a:effectLst/>
                                  <a:latin typeface="Cambria Math" panose="02040503050406030204" pitchFamily="18" charset="0"/>
                                  <a:ea typeface="SimSun" panose="02010600030101010101" pitchFamily="2" charset="-122"/>
                                </a:rPr>
                              </m:ctrlPr>
                            </m:sSubPr>
                            <m:e>
                              <m:r>
                                <a:rPr lang="en-US" sz="2200" b="1" i="1">
                                  <a:effectLst/>
                                  <a:latin typeface="Cambria Math" panose="02040503050406030204" pitchFamily="18" charset="0"/>
                                  <a:ea typeface="SimSun" panose="02010600030101010101" pitchFamily="2" charset="-122"/>
                                  <a:cs typeface="Times New Roman" panose="02020603050405020304" pitchFamily="18" charset="0"/>
                                </a:rPr>
                                <m:t>𝒙</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rPr>
                              </m:ctrlPr>
                            </m:sSubPr>
                            <m:e>
                              <m:r>
                                <a:rPr lang="en-US" sz="2200" b="1" i="1">
                                  <a:effectLst/>
                                  <a:latin typeface="Cambria Math" panose="02040503050406030204" pitchFamily="18" charset="0"/>
                                  <a:ea typeface="SimSun" panose="02010600030101010101" pitchFamily="2" charset="-122"/>
                                  <a:cs typeface="Times New Roman" panose="02020603050405020304" pitchFamily="18" charset="0"/>
                                </a:rPr>
                                <m:t>𝒙</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𝑗</m:t>
                              </m:r>
                            </m:sub>
                          </m:sSub>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f>
                        <m:fPr>
                          <m:ctrlPr>
                            <a:rPr lang="en-US" sz="2200" i="1">
                              <a:effectLst/>
                              <a:latin typeface="Cambria Math" panose="02040503050406030204" pitchFamily="18" charset="0"/>
                              <a:ea typeface="SimSun" panose="02010600030101010101" pitchFamily="2" charset="-122"/>
                            </a:rPr>
                          </m:ctrlPr>
                        </m:fPr>
                        <m:num>
                          <m:d>
                            <m:dPr>
                              <m:begChr m:val="|"/>
                              <m:endChr m:val="|"/>
                              <m:ctrlPr>
                                <a:rPr lang="en-US" sz="2200" i="1">
                                  <a:effectLst/>
                                  <a:latin typeface="Cambria Math" panose="02040503050406030204" pitchFamily="18" charset="0"/>
                                  <a:ea typeface="SimSun" panose="02010600030101010101" pitchFamily="2" charset="-122"/>
                                </a:rPr>
                              </m:ctrlPr>
                            </m:dPr>
                            <m:e>
                              <m:r>
                                <a:rPr lang="en-US" sz="22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200" i="1">
                                      <a:effectLst/>
                                      <a:latin typeface="Cambria Math" panose="02040503050406030204" pitchFamily="18" charset="0"/>
                                      <a:ea typeface="SimSun" panose="02010600030101010101" pitchFamily="2" charset="-122"/>
                                    </a:rPr>
                                  </m:ctrlPr>
                                </m:dPr>
                                <m:e>
                                  <m:sSub>
                                    <m:sSubPr>
                                      <m:ctrlPr>
                                        <a:rPr lang="en-US" sz="2200" i="1">
                                          <a:effectLst/>
                                          <a:latin typeface="Cambria Math" panose="02040503050406030204" pitchFamily="18" charset="0"/>
                                          <a:ea typeface="SimSun" panose="02010600030101010101" pitchFamily="2" charset="-122"/>
                                        </a:rPr>
                                      </m:ctrlPr>
                                    </m:sSubPr>
                                    <m:e>
                                      <m:r>
                                        <a:rPr lang="en-US" sz="2200" b="1" i="1">
                                          <a:effectLst/>
                                          <a:latin typeface="Cambria Math" panose="02040503050406030204" pitchFamily="18" charset="0"/>
                                          <a:ea typeface="SimSun" panose="02010600030101010101" pitchFamily="2" charset="-122"/>
                                          <a:cs typeface="Times New Roman" panose="02020603050405020304" pitchFamily="18" charset="0"/>
                                        </a:rPr>
                                        <m:t>𝒙</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sz="2200" i="1">
                                  <a:effectLst/>
                                  <a:latin typeface="Cambria Math" panose="02040503050406030204" pitchFamily="18" charset="0"/>
                                  <a:ea typeface="SimSun" panose="02010600030101010101" pitchFamily="2" charset="-122"/>
                                  <a:cs typeface="Times New Roman" panose="02020603050405020304" pitchFamily="18" charset="0"/>
                                </a:rPr>
                                <m:t>−</m:t>
                              </m:r>
                              <m:r>
                                <a:rPr lang="en-US" sz="2200" i="1">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200" i="1">
                                      <a:effectLst/>
                                      <a:latin typeface="Cambria Math" panose="02040503050406030204" pitchFamily="18" charset="0"/>
                                      <a:ea typeface="SimSun" panose="02010600030101010101" pitchFamily="2" charset="-122"/>
                                    </a:rPr>
                                  </m:ctrlPr>
                                </m:dPr>
                                <m:e>
                                  <m:sSub>
                                    <m:sSubPr>
                                      <m:ctrlPr>
                                        <a:rPr lang="en-US" sz="2200" i="1">
                                          <a:effectLst/>
                                          <a:latin typeface="Cambria Math" panose="02040503050406030204" pitchFamily="18" charset="0"/>
                                          <a:ea typeface="SimSun" panose="02010600030101010101" pitchFamily="2" charset="-122"/>
                                        </a:rPr>
                                      </m:ctrlPr>
                                    </m:sSubPr>
                                    <m:e>
                                      <m:r>
                                        <a:rPr lang="en-US" sz="2200" b="1" i="1">
                                          <a:effectLst/>
                                          <a:latin typeface="Cambria Math" panose="02040503050406030204" pitchFamily="18" charset="0"/>
                                          <a:ea typeface="SimSun" panose="02010600030101010101" pitchFamily="2" charset="-122"/>
                                          <a:cs typeface="Times New Roman" panose="02020603050405020304" pitchFamily="18" charset="0"/>
                                        </a:rPr>
                                        <m:t>𝒙</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𝑗</m:t>
                                      </m:r>
                                    </m:sub>
                                  </m:sSub>
                                </m:e>
                              </m:d>
                            </m:e>
                          </m:d>
                        </m:num>
                        <m:den>
                          <m:d>
                            <m:dPr>
                              <m:begChr m:val="|"/>
                              <m:endChr m:val="|"/>
                              <m:ctrlPr>
                                <a:rPr lang="en-US" sz="2200" i="1">
                                  <a:effectLst/>
                                  <a:latin typeface="Cambria Math" panose="02040503050406030204" pitchFamily="18" charset="0"/>
                                  <a:ea typeface="SimSun" panose="02010600030101010101" pitchFamily="2" charset="-122"/>
                                </a:rPr>
                              </m:ctrlPr>
                            </m:dPr>
                            <m:e>
                              <m:sSub>
                                <m:sSubPr>
                                  <m:ctrlPr>
                                    <a:rPr lang="en-US" sz="2200" i="1">
                                      <a:effectLst/>
                                      <a:latin typeface="Cambria Math" panose="02040503050406030204" pitchFamily="18" charset="0"/>
                                      <a:ea typeface="SimSun" panose="02010600030101010101" pitchFamily="2" charset="-122"/>
                                    </a:rPr>
                                  </m:ctrlPr>
                                </m:sSubPr>
                                <m:e>
                                  <m:r>
                                    <a:rPr lang="en-US" sz="2200" b="1" i="1">
                                      <a:effectLst/>
                                      <a:latin typeface="Cambria Math" panose="02040503050406030204" pitchFamily="18" charset="0"/>
                                      <a:ea typeface="SimSun" panose="02010600030101010101" pitchFamily="2" charset="-122"/>
                                      <a:cs typeface="Times New Roman" panose="02020603050405020304" pitchFamily="18" charset="0"/>
                                    </a:rPr>
                                    <m:t>𝒙</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𝑖</m:t>
                                  </m:r>
                                </m:sub>
                              </m:sSub>
                              <m:r>
                                <a:rPr lang="en-US" sz="2200" i="1">
                                  <a:effectLst/>
                                  <a:latin typeface="Cambria Math" panose="02040503050406030204" pitchFamily="18" charset="0"/>
                                  <a:ea typeface="SimSun" panose="02010600030101010101" pitchFamily="2" charset="-122"/>
                                  <a:cs typeface="Times New Roman" panose="02020603050405020304" pitchFamily="18" charset="0"/>
                                </a:rPr>
                                <m:t>−</m:t>
                              </m:r>
                              <m:sSub>
                                <m:sSubPr>
                                  <m:ctrlPr>
                                    <a:rPr lang="en-US" sz="2200" i="1">
                                      <a:effectLst/>
                                      <a:latin typeface="Cambria Math" panose="02040503050406030204" pitchFamily="18" charset="0"/>
                                      <a:ea typeface="SimSun" panose="02010600030101010101" pitchFamily="2" charset="-122"/>
                                    </a:rPr>
                                  </m:ctrlPr>
                                </m:sSubPr>
                                <m:e>
                                  <m:r>
                                    <a:rPr lang="en-US" sz="2200" b="1" i="1">
                                      <a:effectLst/>
                                      <a:latin typeface="Cambria Math" panose="02040503050406030204" pitchFamily="18" charset="0"/>
                                      <a:ea typeface="SimSun" panose="02010600030101010101" pitchFamily="2" charset="-122"/>
                                      <a:cs typeface="Times New Roman" panose="02020603050405020304" pitchFamily="18" charset="0"/>
                                    </a:rPr>
                                    <m:t>𝒙</m:t>
                                  </m:r>
                                </m:e>
                                <m:sub>
                                  <m:r>
                                    <a:rPr lang="en-US" sz="2200" i="1">
                                      <a:effectLst/>
                                      <a:latin typeface="Cambria Math" panose="02040503050406030204" pitchFamily="18" charset="0"/>
                                      <a:ea typeface="SimSun" panose="02010600030101010101" pitchFamily="2" charset="-122"/>
                                      <a:cs typeface="Times New Roman" panose="02020603050405020304" pitchFamily="18" charset="0"/>
                                    </a:rPr>
                                    <m:t>𝑗</m:t>
                                  </m:r>
                                </m:sub>
                              </m:sSub>
                            </m:e>
                          </m:d>
                        </m:den>
                      </m:f>
                      <m:r>
                        <a:rPr lang="en-US" sz="2200" b="0" i="1" smtClean="0">
                          <a:effectLst/>
                          <a:latin typeface="Cambria Math" panose="02040503050406030204" pitchFamily="18" charset="0"/>
                          <a:ea typeface="SimSun" panose="02010600030101010101" pitchFamily="2" charset="-122"/>
                          <a:cs typeface="Times New Roman" panose="02020603050405020304" pitchFamily="18" charset="0"/>
                        </a:rPr>
                        <m:t>    (2.1.5)</m:t>
                      </m:r>
                    </m:oMath>
                  </m:oMathPara>
                </a14:m>
                <a:endParaRPr lang="en-US" sz="2200" dirty="0">
                  <a:ea typeface="SimSun" panose="02010600030101010101" pitchFamily="2" charset="-122"/>
                </a:endParaRPr>
              </a:p>
              <a:p>
                <a:r>
                  <a:rPr lang="en-US" sz="2200" dirty="0">
                    <a:effectLst/>
                    <a:latin typeface="Times New Roman" panose="02020603050405020304" pitchFamily="18" charset="0"/>
                    <a:ea typeface="SimSun" panose="02010600030101010101" pitchFamily="2" charset="-122"/>
                  </a:rPr>
                  <a:t>Given target particle </a:t>
                </a:r>
                <a:r>
                  <a:rPr lang="en-US" sz="2200" i="1" dirty="0" err="1">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SimSun" panose="02010600030101010101" pitchFamily="2" charset="-122"/>
                  </a:rPr>
                  <a:t>, if </a:t>
                </a:r>
                <a:r>
                  <a:rPr lang="en-US" sz="2200" dirty="0">
                    <a:effectLst/>
                    <a:latin typeface="Times New Roman" panose="02020603050405020304" pitchFamily="18" charset="0"/>
                    <a:ea typeface="Calibri" panose="020F0502020204030204" pitchFamily="34" charset="0"/>
                  </a:rPr>
                  <a:t>FDR(</a:t>
                </a:r>
                <a:r>
                  <a:rPr lang="en-US" sz="2200" b="1" i="1" dirty="0">
                    <a:effectLst/>
                    <a:latin typeface="Times New Roman" panose="02020603050405020304" pitchFamily="18" charset="0"/>
                    <a:ea typeface="SimSun" panose="02010600030101010101" pitchFamily="2" charset="-122"/>
                  </a:rPr>
                  <a:t>x</a:t>
                </a:r>
                <a:r>
                  <a:rPr lang="en-US" sz="2200" i="1" baseline="-25000" dirty="0">
                    <a:effectLst/>
                    <a:latin typeface="Times New Roman" panose="02020603050405020304" pitchFamily="18" charset="0"/>
                    <a:ea typeface="SimSun" panose="02010600030101010101" pitchFamily="2" charset="-122"/>
                  </a:rPr>
                  <a:t>i</a:t>
                </a:r>
                <a:r>
                  <a:rPr lang="en-US" sz="2200" dirty="0">
                    <a:effectLst/>
                    <a:latin typeface="Times New Roman" panose="02020603050405020304" pitchFamily="18" charset="0"/>
                    <a:ea typeface="Calibri" panose="020F0502020204030204" pitchFamily="34" charset="0"/>
                  </a:rPr>
                  <a:t>, </a:t>
                </a:r>
                <a:r>
                  <a:rPr lang="en-US" sz="2200" b="1" i="1" dirty="0" err="1">
                    <a:effectLst/>
                    <a:latin typeface="Times New Roman" panose="02020603050405020304" pitchFamily="18" charset="0"/>
                    <a:ea typeface="SimSun" panose="02010600030101010101" pitchFamily="2" charset="-122"/>
                  </a:rPr>
                  <a:t>x</a:t>
                </a:r>
                <a:r>
                  <a:rPr lang="en-US" sz="2200" i="1" baseline="-25000" dirty="0" err="1">
                    <a:effectLst/>
                    <a:latin typeface="Times New Roman" panose="02020603050405020304" pitchFamily="18" charset="0"/>
                    <a:ea typeface="SimSun" panose="02010600030101010101" pitchFamily="2" charset="-122"/>
                  </a:rPr>
                  <a:t>j</a:t>
                </a:r>
                <a:r>
                  <a:rPr lang="en-US" sz="2200" dirty="0">
                    <a:effectLst/>
                    <a:latin typeface="Times New Roman" panose="02020603050405020304" pitchFamily="18" charset="0"/>
                    <a:ea typeface="Calibri" panose="020F0502020204030204" pitchFamily="34" charset="0"/>
                  </a:rPr>
                  <a:t>) is larger than a threshold (&gt; 1), the particle </a:t>
                </a:r>
                <a:r>
                  <a:rPr lang="en-US" sz="2200" i="1" dirty="0">
                    <a:effectLst/>
                    <a:latin typeface="Times New Roman" panose="02020603050405020304" pitchFamily="18" charset="0"/>
                    <a:ea typeface="Calibri" panose="020F0502020204030204" pitchFamily="34" charset="0"/>
                  </a:rPr>
                  <a:t>j</a:t>
                </a:r>
                <a:r>
                  <a:rPr lang="en-US" sz="2200" dirty="0">
                    <a:effectLst/>
                    <a:latin typeface="Times New Roman" panose="02020603050405020304" pitchFamily="18" charset="0"/>
                    <a:ea typeface="Calibri" panose="020F0502020204030204" pitchFamily="34" charset="0"/>
                  </a:rPr>
                  <a:t> is a neighbor of the target particle </a:t>
                </a:r>
                <a:r>
                  <a:rPr lang="en-US" sz="2200" i="1" dirty="0" err="1">
                    <a:effectLst/>
                    <a:latin typeface="Times New Roman" panose="02020603050405020304" pitchFamily="18" charset="0"/>
                    <a:ea typeface="Calibri" panose="020F0502020204030204" pitchFamily="34" charset="0"/>
                  </a:rPr>
                  <a:t>i</a:t>
                </a:r>
                <a:r>
                  <a:rPr lang="en-US" sz="2200" dirty="0">
                    <a:effectLst/>
                    <a:latin typeface="Times New Roman" panose="02020603050405020304" pitchFamily="18" charset="0"/>
                    <a:ea typeface="Calibri" panose="020F0502020204030204" pitchFamily="34" charset="0"/>
                  </a:rPr>
                  <a:t>. Alternately, top </a:t>
                </a:r>
                <a:r>
                  <a:rPr lang="en-US" sz="2200" i="1" dirty="0">
                    <a:effectLst/>
                    <a:latin typeface="Times New Roman" panose="02020603050405020304" pitchFamily="18" charset="0"/>
                    <a:ea typeface="Calibri" panose="020F0502020204030204" pitchFamily="34" charset="0"/>
                  </a:rPr>
                  <a:t>K</a:t>
                </a:r>
                <a:r>
                  <a:rPr lang="en-US" sz="2200" dirty="0">
                    <a:effectLst/>
                    <a:latin typeface="Times New Roman" panose="02020603050405020304" pitchFamily="18" charset="0"/>
                    <a:ea typeface="Calibri" panose="020F0502020204030204" pitchFamily="34" charset="0"/>
                  </a:rPr>
                  <a:t> particles whose FDR (s) with </a:t>
                </a:r>
                <a:r>
                  <a:rPr lang="en-US" sz="2200" b="1" i="1" dirty="0">
                    <a:effectLst/>
                    <a:latin typeface="Times New Roman" panose="02020603050405020304" pitchFamily="18" charset="0"/>
                    <a:ea typeface="Calibri" panose="020F0502020204030204" pitchFamily="34" charset="0"/>
                  </a:rPr>
                  <a:t>x</a:t>
                </a:r>
                <a:r>
                  <a:rPr lang="en-US" sz="2200" i="1" baseline="-25000" dirty="0">
                    <a:effectLst/>
                    <a:latin typeface="Times New Roman" panose="02020603050405020304" pitchFamily="18" charset="0"/>
                    <a:ea typeface="Calibri" panose="020F0502020204030204" pitchFamily="34" charset="0"/>
                  </a:rPr>
                  <a:t>i</a:t>
                </a:r>
                <a:r>
                  <a:rPr lang="en-US" sz="2200" dirty="0">
                    <a:effectLst/>
                    <a:latin typeface="Times New Roman" panose="02020603050405020304" pitchFamily="18" charset="0"/>
                    <a:ea typeface="Calibri" panose="020F0502020204030204" pitchFamily="34" charset="0"/>
                  </a:rPr>
                  <a:t> are largest are </a:t>
                </a:r>
                <a:r>
                  <a:rPr lang="en-US" sz="2200" i="1" dirty="0">
                    <a:effectLst/>
                    <a:latin typeface="Times New Roman" panose="02020603050405020304" pitchFamily="18" charset="0"/>
                    <a:ea typeface="Calibri" panose="020F0502020204030204" pitchFamily="34" charset="0"/>
                  </a:rPr>
                  <a:t>K</a:t>
                </a:r>
                <a:r>
                  <a:rPr lang="en-US" sz="2200" dirty="0">
                    <a:effectLst/>
                    <a:latin typeface="Times New Roman" panose="02020603050405020304" pitchFamily="18" charset="0"/>
                    <a:ea typeface="Calibri" panose="020F0502020204030204" pitchFamily="34" charset="0"/>
                  </a:rPr>
                  <a:t> neighbors of particle </a:t>
                </a:r>
                <a:r>
                  <a:rPr lang="en-US" sz="2200" i="1" dirty="0" err="1">
                    <a:effectLst/>
                    <a:latin typeface="Times New Roman" panose="02020603050405020304" pitchFamily="18" charset="0"/>
                    <a:ea typeface="Calibri" panose="020F0502020204030204" pitchFamily="34" charset="0"/>
                  </a:rPr>
                  <a:t>i</a:t>
                </a:r>
                <a:r>
                  <a:rPr lang="en-US" sz="2200" dirty="0">
                    <a:effectLst/>
                    <a:latin typeface="Times New Roman" panose="02020603050405020304" pitchFamily="18" charset="0"/>
                    <a:ea typeface="Calibri" panose="020F0502020204030204" pitchFamily="34" charset="0"/>
                  </a:rPr>
                  <a:t>.</a:t>
                </a:r>
                <a:endParaRPr lang="en-US" sz="2200" dirty="0"/>
              </a:p>
            </p:txBody>
          </p:sp>
        </mc:Choice>
        <mc:Fallback xmlns="">
          <p:sp>
            <p:nvSpPr>
              <p:cNvPr id="3" name="Content Placeholder 2">
                <a:extLst>
                  <a:ext uri="{FF2B5EF4-FFF2-40B4-BE49-F238E27FC236}">
                    <a16:creationId xmlns:a16="http://schemas.microsoft.com/office/drawing/2014/main" id="{626264E6-843D-F795-F3AD-45C4AFE17B63}"/>
                  </a:ext>
                </a:extLst>
              </p:cNvPr>
              <p:cNvSpPr>
                <a:spLocks noGrp="1" noRot="1" noChangeAspect="1" noMove="1" noResize="1" noEditPoints="1" noAdjustHandles="1" noChangeArrowheads="1" noChangeShapeType="1" noTextEdit="1"/>
              </p:cNvSpPr>
              <p:nvPr>
                <p:ph idx="1"/>
              </p:nvPr>
            </p:nvSpPr>
            <p:spPr>
              <a:blipFill>
                <a:blip r:embed="rId4"/>
                <a:stretch>
                  <a:fillRect l="-696" t="-824" r="-69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7E15FE1-E108-1BD6-BB10-FAB88E1B366D}"/>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F7C9E1D2-20F0-10D7-CF31-74EADCED7967}"/>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80121BB5-2E84-AC68-04BA-483708287412}"/>
              </a:ext>
            </a:extLst>
          </p:cNvPr>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3808435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257E2-B42B-DA1A-6B66-29EC7B53F384}"/>
              </a:ext>
            </a:extLst>
          </p:cNvPr>
          <p:cNvSpPr>
            <a:spLocks noGrp="1"/>
          </p:cNvSpPr>
          <p:nvPr>
            <p:ph type="title"/>
          </p:nvPr>
        </p:nvSpPr>
        <p:spPr/>
        <p:txBody>
          <a:bodyPr/>
          <a:lstStyle/>
          <a:p>
            <a:r>
              <a:rPr lang="en-US" dirty="0"/>
              <a:t>2. Variants of PSO – Dynamic PSO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B2E5D90-09C5-6FE0-1B69-93A3E8940B8D}"/>
                  </a:ext>
                </a:extLst>
              </p:cNvPr>
              <p:cNvSpPr>
                <a:spLocks noGrp="1"/>
              </p:cNvSpPr>
              <p:nvPr>
                <p:ph idx="1"/>
              </p:nvPr>
            </p:nvSpPr>
            <p:spPr>
              <a:xfrm>
                <a:off x="337625" y="914399"/>
                <a:ext cx="11408898" cy="5176066"/>
              </a:xfrm>
            </p:spPr>
            <p:txBody>
              <a:bodyPr>
                <a:noAutofit/>
              </a:bodyPr>
              <a:lstStyle/>
              <a:p>
                <a:r>
                  <a:rPr lang="en-US" sz="2000" dirty="0">
                    <a:effectLst/>
                    <a:latin typeface="Times New Roman" panose="02020603050405020304" pitchFamily="18" charset="0"/>
                    <a:ea typeface="Calibri" panose="020F0502020204030204" pitchFamily="34" charset="0"/>
                  </a:rPr>
                  <a:t>Clerc (Poli, Kennedy, &amp; Blackwell, 2007, p. 8) proposed a so-called TRIBES algorithm which is a dynamic topology PSO. TRIBES divides the entire swarm into sub-populations called “tribes”. A good tribe has good particles whose best values (best fitness values) </a:t>
                </a:r>
                <a:r>
                  <a:rPr lang="en-US" sz="2000" i="1" dirty="0">
                    <a:effectLst/>
                    <a:latin typeface="Times New Roman" panose="02020603050405020304" pitchFamily="18" charset="0"/>
                    <a:ea typeface="Calibri" panose="020F0502020204030204" pitchFamily="34" charset="0"/>
                  </a:rPr>
                  <a:t>f</a:t>
                </a:r>
                <a:r>
                  <a:rPr lang="en-US" sz="2000" dirty="0">
                    <a:effectLst/>
                    <a:latin typeface="Times New Roman" panose="02020603050405020304" pitchFamily="18" charset="0"/>
                    <a:ea typeface="Calibri" panose="020F0502020204030204" pitchFamily="34" charset="0"/>
                  </a:rPr>
                  <a:t>(</a:t>
                </a:r>
                <a:r>
                  <a:rPr lang="en-US" sz="2000" b="1" i="1" dirty="0">
                    <a:effectLst/>
                    <a:latin typeface="Times New Roman" panose="02020603050405020304" pitchFamily="18" charset="0"/>
                    <a:ea typeface="Calibri" panose="020F0502020204030204" pitchFamily="34" charset="0"/>
                  </a:rPr>
                  <a:t>p</a:t>
                </a:r>
                <a:r>
                  <a:rPr lang="en-US" sz="2000" i="1" baseline="-25000" dirty="0">
                    <a:effectLst/>
                    <a:latin typeface="Times New Roman" panose="02020603050405020304" pitchFamily="18" charset="0"/>
                    <a:ea typeface="Calibri" panose="020F0502020204030204" pitchFamily="34" charset="0"/>
                  </a:rPr>
                  <a:t>i</a:t>
                </a:r>
                <a:r>
                  <a:rPr lang="en-US" sz="2000" dirty="0">
                    <a:effectLst/>
                    <a:latin typeface="Times New Roman" panose="02020603050405020304" pitchFamily="18" charset="0"/>
                    <a:ea typeface="Calibri" panose="020F0502020204030204" pitchFamily="34" charset="0"/>
                  </a:rPr>
                  <a:t>) are small enough whereas a bad tribe has bad particles whose best values (best fitness values) </a:t>
                </a:r>
                <a:r>
                  <a:rPr lang="en-US" sz="2000" i="1" dirty="0">
                    <a:effectLst/>
                    <a:latin typeface="Times New Roman" panose="02020603050405020304" pitchFamily="18" charset="0"/>
                    <a:ea typeface="Calibri" panose="020F0502020204030204" pitchFamily="34" charset="0"/>
                  </a:rPr>
                  <a:t>f</a:t>
                </a:r>
                <a:r>
                  <a:rPr lang="en-US" sz="2000" dirty="0">
                    <a:effectLst/>
                    <a:latin typeface="Times New Roman" panose="02020603050405020304" pitchFamily="18" charset="0"/>
                    <a:ea typeface="Calibri" panose="020F0502020204030204" pitchFamily="34" charset="0"/>
                  </a:rPr>
                  <a:t>(</a:t>
                </a:r>
                <a:r>
                  <a:rPr lang="en-US" sz="2000" b="1" i="1" dirty="0">
                    <a:effectLst/>
                    <a:latin typeface="Times New Roman" panose="02020603050405020304" pitchFamily="18" charset="0"/>
                    <a:ea typeface="Calibri" panose="020F0502020204030204" pitchFamily="34" charset="0"/>
                  </a:rPr>
                  <a:t>p</a:t>
                </a:r>
                <a:r>
                  <a:rPr lang="en-US" sz="2000" i="1" baseline="-25000" dirty="0">
                    <a:effectLst/>
                    <a:latin typeface="Times New Roman" panose="02020603050405020304" pitchFamily="18" charset="0"/>
                    <a:ea typeface="Calibri" panose="020F0502020204030204" pitchFamily="34" charset="0"/>
                  </a:rPr>
                  <a:t>i</a:t>
                </a:r>
                <a:r>
                  <a:rPr lang="en-US" sz="2000" dirty="0">
                    <a:effectLst/>
                    <a:latin typeface="Times New Roman" panose="02020603050405020304" pitchFamily="18" charset="0"/>
                    <a:ea typeface="Calibri" panose="020F0502020204030204" pitchFamily="34" charset="0"/>
                  </a:rPr>
                  <a:t>) are not small enough. After some iterations, a good tribe can remove particles that are not good enough in order to maintains its preeminence and a bad tribe can add more particles to increase its possibility of improvement. Because TRIBES adds and removes dynamically particles, it can be classified into adaptation solution for dynamic problem.</a:t>
                </a:r>
              </a:p>
              <a:p>
                <a:r>
                  <a:rPr lang="en-US" sz="2000" dirty="0">
                    <a:effectLst/>
                    <a:latin typeface="Times New Roman" panose="02020603050405020304" pitchFamily="18" charset="0"/>
                    <a:ea typeface="Calibri" panose="020F0502020204030204" pitchFamily="34" charset="0"/>
                  </a:rPr>
                  <a:t>Recall that premature problem is solved by many solutions such as dynamic topology, change of fitness function, adaptation (tuning coefficients, adding particles, removing particles, changing particle properties), and diversity control over iterations. Here we research the ways which change fitness function evaluation. Noisy adder is an interesting way to change how to evaluate fitness function, but fitness function is indeed not changed. For instance, any time at any iteration when </a:t>
                </a:r>
                <a:r>
                  <a:rPr lang="en-US" sz="2000" i="1" dirty="0">
                    <a:effectLst/>
                    <a:latin typeface="Times New Roman" panose="02020603050405020304" pitchFamily="18" charset="0"/>
                    <a:ea typeface="Calibri" panose="020F0502020204030204" pitchFamily="34" charset="0"/>
                  </a:rPr>
                  <a:t>f</a:t>
                </a:r>
                <a:r>
                  <a:rPr lang="en-US" sz="2000" dirty="0">
                    <a:effectLst/>
                    <a:latin typeface="Times New Roman" panose="02020603050405020304" pitchFamily="18" charset="0"/>
                    <a:ea typeface="Calibri" panose="020F0502020204030204" pitchFamily="34" charset="0"/>
                  </a:rPr>
                  <a:t>(</a:t>
                </a:r>
                <a:r>
                  <a:rPr lang="en-US" sz="2000" b="1" i="1" dirty="0">
                    <a:effectLst/>
                    <a:latin typeface="Times New Roman" panose="02020603050405020304" pitchFamily="18" charset="0"/>
                    <a:ea typeface="Calibri" panose="020F0502020204030204" pitchFamily="34" charset="0"/>
                  </a:rPr>
                  <a:t>x</a:t>
                </a:r>
                <a:r>
                  <a:rPr lang="en-US" sz="2000" dirty="0">
                    <a:effectLst/>
                    <a:latin typeface="Times New Roman" panose="02020603050405020304" pitchFamily="18" charset="0"/>
                    <a:ea typeface="Calibri" panose="020F0502020204030204" pitchFamily="34" charset="0"/>
                  </a:rPr>
                  <a:t>) is evaluated, a random noise is added into the evaluated result.</a:t>
                </a:r>
              </a:p>
              <a:p>
                <a:pPr marL="0" indent="0">
                  <a:buNone/>
                </a:pPr>
                <a14:m>
                  <m:oMathPara xmlns:m="http://schemas.openxmlformats.org/officeDocument/2006/math">
                    <m:oMathParaPr>
                      <m:jc m:val="centerGroup"/>
                    </m:oMathParaPr>
                    <m:oMath xmlns:m="http://schemas.openxmlformats.org/officeDocument/2006/math">
                      <m:r>
                        <a:rPr lang="en-US" sz="2000" i="1" smtClean="0">
                          <a:effectLst/>
                          <a:latin typeface="Cambria Math" panose="02040503050406030204" pitchFamily="18" charset="0"/>
                          <a:ea typeface="SimSun" panose="02010600030101010101" pitchFamily="2" charset="-122"/>
                          <a:cs typeface="Times New Roman" panose="02020603050405020304" pitchFamily="18" charset="0"/>
                        </a:rPr>
                        <m:t>𝑓</m:t>
                      </m:r>
                      <m:d>
                        <m:dPr>
                          <m:ctrlPr>
                            <a:rPr lang="en-US" sz="2000" i="1">
                              <a:effectLst/>
                              <a:latin typeface="Cambria Math" panose="02040503050406030204" pitchFamily="18" charset="0"/>
                              <a:ea typeface="SimSun" panose="02010600030101010101" pitchFamily="2" charset="-122"/>
                            </a:rPr>
                          </m:ctrlPr>
                        </m:dPr>
                        <m:e>
                          <m:sSub>
                            <m:sSubPr>
                              <m:ctrlPr>
                                <a:rPr lang="en-US" sz="2000" i="1">
                                  <a:effectLst/>
                                  <a:latin typeface="Cambria Math" panose="02040503050406030204" pitchFamily="18" charset="0"/>
                                  <a:ea typeface="SimSun" panose="02010600030101010101" pitchFamily="2" charset="-122"/>
                                </a:rPr>
                              </m:ctrlPr>
                            </m:sSubPr>
                            <m:e>
                              <m:r>
                                <a:rPr lang="en-US" sz="2000" b="1" i="1">
                                  <a:effectLst/>
                                  <a:latin typeface="Cambria Math" panose="02040503050406030204" pitchFamily="18" charset="0"/>
                                  <a:ea typeface="SimSun" panose="02010600030101010101" pitchFamily="2" charset="-122"/>
                                  <a:cs typeface="Times New Roman" panose="02020603050405020304" pitchFamily="18" charset="0"/>
                                </a:rPr>
                                <m:t>𝒙</m:t>
                              </m:r>
                            </m:e>
                            <m:sub>
                              <m:r>
                                <a:rPr lang="en-US" sz="2000" i="1">
                                  <a:effectLst/>
                                  <a:latin typeface="Cambria Math" panose="02040503050406030204" pitchFamily="18" charset="0"/>
                                  <a:ea typeface="SimSun" panose="02010600030101010101" pitchFamily="2" charset="-122"/>
                                  <a:cs typeface="Times New Roman" panose="02020603050405020304" pitchFamily="18" charset="0"/>
                                </a:rPr>
                                <m:t>𝑖</m:t>
                              </m:r>
                            </m:sub>
                          </m:sSub>
                        </m:e>
                      </m:d>
                      <m:r>
                        <a:rPr lang="en-US" sz="2000" i="1">
                          <a:effectLst/>
                          <a:latin typeface="Cambria Math" panose="02040503050406030204" pitchFamily="18" charset="0"/>
                          <a:ea typeface="SimSun" panose="02010600030101010101" pitchFamily="2" charset="-122"/>
                          <a:cs typeface="Times New Roman" panose="02020603050405020304" pitchFamily="18" charset="0"/>
                        </a:rPr>
                        <m:t>+</m:t>
                      </m:r>
                      <m:r>
                        <a:rPr lang="en-US" sz="2000" i="1">
                          <a:effectLst/>
                          <a:latin typeface="Cambria Math" panose="02040503050406030204" pitchFamily="18" charset="0"/>
                          <a:ea typeface="SimSun" panose="02010600030101010101" pitchFamily="2" charset="-122"/>
                          <a:cs typeface="Times New Roman" panose="02020603050405020304" pitchFamily="18" charset="0"/>
                        </a:rPr>
                        <m:t>𝜀</m:t>
                      </m:r>
                    </m:oMath>
                  </m:oMathPara>
                </a14:m>
                <a:endParaRPr lang="en-US" sz="2000" dirty="0">
                  <a:ea typeface="Calibri" panose="020F0502020204030204" pitchFamily="34" charset="0"/>
                </a:endParaRPr>
              </a:p>
              <a:p>
                <a:r>
                  <a:rPr lang="en-US" sz="2000" dirty="0">
                    <a:effectLst/>
                    <a:latin typeface="Times New Roman" panose="02020603050405020304" pitchFamily="18" charset="0"/>
                    <a:ea typeface="Calibri" panose="020F0502020204030204" pitchFamily="34" charset="0"/>
                  </a:rPr>
                  <a:t>The noise </a:t>
                </a:r>
                <a:r>
                  <a:rPr lang="en-US" sz="2000" i="1" dirty="0">
                    <a:effectLst/>
                    <a:latin typeface="Times New Roman" panose="02020603050405020304" pitchFamily="18" charset="0"/>
                    <a:ea typeface="Calibri" panose="020F0502020204030204" pitchFamily="34" charset="0"/>
                  </a:rPr>
                  <a:t>ε</a:t>
                </a:r>
                <a:r>
                  <a:rPr lang="en-US" sz="2000" dirty="0">
                    <a:effectLst/>
                    <a:latin typeface="Times New Roman" panose="02020603050405020304" pitchFamily="18" charset="0"/>
                    <a:ea typeface="Calibri" panose="020F0502020204030204" pitchFamily="34" charset="0"/>
                  </a:rPr>
                  <a:t> often conforms normal distribution. When </a:t>
                </a:r>
                <a:r>
                  <a:rPr lang="en-US" sz="2000" b="1" i="1" dirty="0">
                    <a:effectLst/>
                    <a:latin typeface="Times New Roman" panose="02020603050405020304" pitchFamily="18" charset="0"/>
                    <a:ea typeface="Calibri" panose="020F0502020204030204" pitchFamily="34" charset="0"/>
                  </a:rPr>
                  <a:t>x</a:t>
                </a:r>
                <a:r>
                  <a:rPr lang="en-US" sz="2000" i="1" baseline="-25000" dirty="0">
                    <a:effectLst/>
                    <a:latin typeface="Times New Roman" panose="02020603050405020304" pitchFamily="18" charset="0"/>
                    <a:ea typeface="Calibri" panose="020F0502020204030204" pitchFamily="34" charset="0"/>
                  </a:rPr>
                  <a:t>i</a:t>
                </a:r>
                <a:r>
                  <a:rPr lang="en-US" sz="2000" dirty="0">
                    <a:effectLst/>
                    <a:latin typeface="Times New Roman" panose="02020603050405020304" pitchFamily="18" charset="0"/>
                    <a:ea typeface="Calibri" panose="020F0502020204030204" pitchFamily="34" charset="0"/>
                  </a:rPr>
                  <a:t> is evaluated more than one time, evaluated results can be different. Consequently, it is possible to avoid converging local optimizer while the effectiveness in convergence is kept (Poli, Kennedy, &amp; Blackwell, 2007, p. 10).</a:t>
                </a:r>
                <a:endParaRPr lang="en-US" sz="2000" dirty="0"/>
              </a:p>
            </p:txBody>
          </p:sp>
        </mc:Choice>
        <mc:Fallback xmlns="">
          <p:sp>
            <p:nvSpPr>
              <p:cNvPr id="3" name="Content Placeholder 2">
                <a:extLst>
                  <a:ext uri="{FF2B5EF4-FFF2-40B4-BE49-F238E27FC236}">
                    <a16:creationId xmlns:a16="http://schemas.microsoft.com/office/drawing/2014/main" id="{BB2E5D90-09C5-6FE0-1B69-93A3E8940B8D}"/>
                  </a:ext>
                </a:extLst>
              </p:cNvPr>
              <p:cNvSpPr>
                <a:spLocks noGrp="1" noRot="1" noChangeAspect="1" noMove="1" noResize="1" noEditPoints="1" noAdjustHandles="1" noChangeArrowheads="1" noChangeShapeType="1" noTextEdit="1"/>
              </p:cNvSpPr>
              <p:nvPr>
                <p:ph idx="1"/>
              </p:nvPr>
            </p:nvSpPr>
            <p:spPr>
              <a:xfrm>
                <a:off x="337625" y="914399"/>
                <a:ext cx="11408898" cy="5176066"/>
              </a:xfrm>
              <a:blipFill>
                <a:blip r:embed="rId4"/>
                <a:stretch>
                  <a:fillRect l="-481" t="-589" r="-534" b="-400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2ED6537D-B8D2-47C5-1110-5A185FDE7AAC}"/>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C5CF6222-6D77-1590-4D17-44F239C0F05B}"/>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D0856659-4E6B-0BA6-DDCE-A1368B3DBE6C}"/>
              </a:ext>
            </a:extLst>
          </p:cNvPr>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731945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42CBA-99AC-86B3-E787-3C1B451AA171}"/>
              </a:ext>
            </a:extLst>
          </p:cNvPr>
          <p:cNvSpPr>
            <a:spLocks noGrp="1"/>
          </p:cNvSpPr>
          <p:nvPr>
            <p:ph type="title"/>
          </p:nvPr>
        </p:nvSpPr>
        <p:spPr/>
        <p:txBody>
          <a:bodyPr/>
          <a:lstStyle/>
          <a:p>
            <a:r>
              <a:rPr lang="en-US" dirty="0"/>
              <a:t>3. PSO and artificial bee colony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BE82469-0363-8E86-B94A-A62A886CA415}"/>
                  </a:ext>
                </a:extLst>
              </p:cNvPr>
              <p:cNvSpPr>
                <a:spLocks noGrp="1"/>
              </p:cNvSpPr>
              <p:nvPr>
                <p:ph idx="1"/>
              </p:nvPr>
            </p:nvSpPr>
            <p:spPr/>
            <p:txBody>
              <a:bodyPr>
                <a:noAutofit/>
              </a:bodyPr>
              <a:lstStyle/>
              <a:p>
                <a:r>
                  <a:rPr lang="en-US" sz="2200" dirty="0">
                    <a:effectLst/>
                    <a:ea typeface="Calibri" panose="020F0502020204030204" pitchFamily="34" charset="0"/>
                  </a:rPr>
                  <a:t>Ant bee colony (ABC) algorithm proposed by </a:t>
                </a:r>
                <a:r>
                  <a:rPr lang="en-US" sz="2200" dirty="0" err="1">
                    <a:effectLst/>
                    <a:ea typeface="Calibri" panose="020F0502020204030204" pitchFamily="34" charset="0"/>
                  </a:rPr>
                  <a:t>Derviş</a:t>
                </a:r>
                <a:r>
                  <a:rPr lang="en-US" sz="2200" dirty="0">
                    <a:effectLst/>
                    <a:ea typeface="Calibri" panose="020F0502020204030204" pitchFamily="34" charset="0"/>
                  </a:rPr>
                  <a:t> </a:t>
                </a:r>
                <a:r>
                  <a:rPr lang="en-US" sz="2200" dirty="0" err="1">
                    <a:effectLst/>
                    <a:ea typeface="Calibri" panose="020F0502020204030204" pitchFamily="34" charset="0"/>
                  </a:rPr>
                  <a:t>Karaboğa</a:t>
                </a:r>
                <a:r>
                  <a:rPr lang="en-US" sz="2200" dirty="0">
                    <a:effectLst/>
                    <a:ea typeface="Calibri" panose="020F0502020204030204" pitchFamily="34" charset="0"/>
                  </a:rPr>
                  <a:t> simulates how a colony of bees search for food sources (Wikipedia, Artificial bee colony algorithm, 2007). There are three types of bees such as employed bees, onlooker bees and scout bees. Each employed bee is associated with its position </a:t>
                </a:r>
                <a:r>
                  <a:rPr lang="en-US" sz="2200" b="1" i="1" dirty="0">
                    <a:effectLst/>
                    <a:ea typeface="Calibri" panose="020F0502020204030204" pitchFamily="34" charset="0"/>
                  </a:rPr>
                  <a:t>x</a:t>
                </a:r>
                <a:r>
                  <a:rPr lang="en-US" sz="2200" i="1" baseline="-25000" dirty="0">
                    <a:effectLst/>
                    <a:ea typeface="Calibri" panose="020F0502020204030204" pitchFamily="34" charset="0"/>
                  </a:rPr>
                  <a:t>i</a:t>
                </a:r>
                <a:r>
                  <a:rPr lang="en-US" sz="2200" dirty="0">
                    <a:effectLst/>
                    <a:ea typeface="Calibri" panose="020F0502020204030204" pitchFamily="34" charset="0"/>
                  </a:rPr>
                  <a:t> = (</a:t>
                </a:r>
                <a:r>
                  <a:rPr lang="en-US" sz="2200" i="1" dirty="0">
                    <a:effectLst/>
                    <a:ea typeface="Calibri" panose="020F0502020204030204" pitchFamily="34" charset="0"/>
                  </a:rPr>
                  <a:t>x</a:t>
                </a:r>
                <a:r>
                  <a:rPr lang="en-US" sz="2200" i="1" baseline="-25000" dirty="0">
                    <a:effectLst/>
                    <a:ea typeface="Calibri" panose="020F0502020204030204" pitchFamily="34" charset="0"/>
                  </a:rPr>
                  <a:t>i</a:t>
                </a:r>
                <a:r>
                  <a:rPr lang="en-US" sz="2200" baseline="-25000" dirty="0">
                    <a:effectLst/>
                    <a:ea typeface="Calibri" panose="020F0502020204030204" pitchFamily="34" charset="0"/>
                  </a:rPr>
                  <a:t>1</a:t>
                </a:r>
                <a:r>
                  <a:rPr lang="en-US" sz="2200" dirty="0">
                    <a:effectLst/>
                    <a:ea typeface="Calibri" panose="020F0502020204030204" pitchFamily="34" charset="0"/>
                  </a:rPr>
                  <a:t>, </a:t>
                </a:r>
                <a:r>
                  <a:rPr lang="en-US" sz="2200" i="1" dirty="0">
                    <a:effectLst/>
                    <a:ea typeface="Calibri" panose="020F0502020204030204" pitchFamily="34" charset="0"/>
                  </a:rPr>
                  <a:t>x</a:t>
                </a:r>
                <a:r>
                  <a:rPr lang="en-US" sz="2200" i="1" baseline="-25000" dirty="0">
                    <a:effectLst/>
                    <a:ea typeface="Calibri" panose="020F0502020204030204" pitchFamily="34" charset="0"/>
                  </a:rPr>
                  <a:t>i</a:t>
                </a:r>
                <a:r>
                  <a:rPr lang="en-US" sz="2200" baseline="-25000" dirty="0">
                    <a:effectLst/>
                    <a:ea typeface="Calibri" panose="020F0502020204030204" pitchFamily="34" charset="0"/>
                  </a:rPr>
                  <a:t>2</a:t>
                </a:r>
                <a:r>
                  <a:rPr lang="en-US" sz="2200" dirty="0">
                    <a:effectLst/>
                    <a:ea typeface="Calibri" panose="020F0502020204030204" pitchFamily="34" charset="0"/>
                  </a:rPr>
                  <a:t>,…, </a:t>
                </a:r>
                <a:r>
                  <a:rPr lang="en-US" sz="2200" i="1" dirty="0" err="1">
                    <a:effectLst/>
                    <a:ea typeface="Calibri" panose="020F0502020204030204" pitchFamily="34" charset="0"/>
                  </a:rPr>
                  <a:t>x</a:t>
                </a:r>
                <a:r>
                  <a:rPr lang="en-US" sz="2200" i="1" baseline="-25000" dirty="0" err="1">
                    <a:effectLst/>
                    <a:ea typeface="Calibri" panose="020F0502020204030204" pitchFamily="34" charset="0"/>
                  </a:rPr>
                  <a:t>in</a:t>
                </a:r>
                <a:r>
                  <a:rPr lang="en-US" sz="2200" dirty="0">
                    <a:effectLst/>
                    <a:ea typeface="Calibri" panose="020F0502020204030204" pitchFamily="34" charset="0"/>
                  </a:rPr>
                  <a:t>)</a:t>
                </a:r>
                <a:r>
                  <a:rPr lang="en-US" sz="2200" i="1" baseline="30000" dirty="0">
                    <a:effectLst/>
                    <a:ea typeface="Calibri" panose="020F0502020204030204" pitchFamily="34" charset="0"/>
                  </a:rPr>
                  <a:t>T</a:t>
                </a:r>
                <a:r>
                  <a:rPr lang="en-US" sz="2200" dirty="0">
                    <a:effectLst/>
                    <a:ea typeface="Calibri" panose="020F0502020204030204" pitchFamily="34" charset="0"/>
                  </a:rPr>
                  <a:t> which in turn represents a food source as a candidate solution for optimizing the target function. The nectar amount of a food source </a:t>
                </a:r>
                <a:r>
                  <a:rPr lang="en-US" sz="2200" b="1" i="1" dirty="0">
                    <a:effectLst/>
                    <a:ea typeface="Calibri" panose="020F0502020204030204" pitchFamily="34" charset="0"/>
                  </a:rPr>
                  <a:t>x</a:t>
                </a:r>
                <a:r>
                  <a:rPr lang="en-US" sz="2200" i="1" baseline="-25000" dirty="0">
                    <a:effectLst/>
                    <a:ea typeface="Calibri" panose="020F0502020204030204" pitchFamily="34" charset="0"/>
                  </a:rPr>
                  <a:t>i</a:t>
                </a:r>
                <a:r>
                  <a:rPr lang="en-US" sz="2200" dirty="0">
                    <a:effectLst/>
                    <a:ea typeface="Calibri" panose="020F0502020204030204" pitchFamily="34" charset="0"/>
                  </a:rPr>
                  <a:t> is called fitness value </a:t>
                </a:r>
                <a14:m>
                  <m:oMath xmlns:m="http://schemas.openxmlformats.org/officeDocument/2006/math">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𝑓</m:t>
                        </m:r>
                      </m:e>
                      <m:sub>
                        <m:sSub>
                          <m:sSubPr>
                            <m:ctrlPr>
                              <a:rPr lang="en-US" sz="2200" i="1">
                                <a:effectLst/>
                                <a:latin typeface="Cambria Math" panose="02040503050406030204" pitchFamily="18" charset="0"/>
                              </a:rPr>
                            </m:ctrlPr>
                          </m:sSubPr>
                          <m:e>
                            <m:r>
                              <a:rPr lang="en-US" sz="2200" b="1" i="1">
                                <a:effectLst/>
                                <a:latin typeface="Cambria Math" panose="02040503050406030204" pitchFamily="18" charset="0"/>
                                <a:ea typeface="Calibri" panose="020F0502020204030204" pitchFamily="34" charset="0"/>
                              </a:rPr>
                              <m:t>𝒙</m:t>
                            </m:r>
                          </m:e>
                          <m:sub>
                            <m:r>
                              <a:rPr lang="en-US" sz="2200" i="1">
                                <a:effectLst/>
                                <a:latin typeface="Cambria Math" panose="02040503050406030204" pitchFamily="18" charset="0"/>
                                <a:ea typeface="Calibri" panose="020F0502020204030204" pitchFamily="34" charset="0"/>
                              </a:rPr>
                              <m:t>𝑖</m:t>
                            </m:r>
                          </m:sub>
                        </m:sSub>
                      </m:sub>
                    </m:sSub>
                  </m:oMath>
                </a14:m>
                <a:r>
                  <a:rPr lang="en-US" sz="2200" dirty="0">
                    <a:effectLst/>
                    <a:ea typeface="Calibri" panose="020F0502020204030204" pitchFamily="34" charset="0"/>
                  </a:rPr>
                  <a:t> which can be is evaluated as the inverse of target function as </a:t>
                </a:r>
                <a14:m>
                  <m:oMath xmlns:m="http://schemas.openxmlformats.org/officeDocument/2006/math">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𝑓</m:t>
                        </m:r>
                      </m:e>
                      <m:sub>
                        <m:sSub>
                          <m:sSubPr>
                            <m:ctrlPr>
                              <a:rPr lang="en-US" sz="2200" i="1">
                                <a:effectLst/>
                                <a:latin typeface="Cambria Math" panose="02040503050406030204" pitchFamily="18" charset="0"/>
                              </a:rPr>
                            </m:ctrlPr>
                          </m:sSubPr>
                          <m:e>
                            <m:r>
                              <a:rPr lang="en-US" sz="2200" b="1" i="1">
                                <a:effectLst/>
                                <a:latin typeface="Cambria Math" panose="02040503050406030204" pitchFamily="18" charset="0"/>
                                <a:ea typeface="Calibri" panose="020F0502020204030204" pitchFamily="34" charset="0"/>
                              </a:rPr>
                              <m:t>𝒙</m:t>
                            </m:r>
                          </m:e>
                          <m:sub>
                            <m:r>
                              <a:rPr lang="en-US" sz="2200" i="1">
                                <a:effectLst/>
                                <a:latin typeface="Cambria Math" panose="02040503050406030204" pitchFamily="18" charset="0"/>
                                <a:ea typeface="Calibri" panose="020F0502020204030204" pitchFamily="34" charset="0"/>
                              </a:rPr>
                              <m:t>𝑖</m:t>
                            </m:r>
                          </m:sub>
                        </m:sSub>
                      </m:sub>
                    </m:sSub>
                  </m:oMath>
                </a14:m>
                <a:r>
                  <a:rPr lang="en-US" sz="2200" dirty="0">
                    <a:effectLst/>
                    <a:ea typeface="SimSun" panose="02010600030101010101" pitchFamily="2" charset="-122"/>
                  </a:rPr>
                  <a:t> </a:t>
                </a:r>
                <a:r>
                  <a:rPr lang="en-US" sz="2200" dirty="0">
                    <a:effectLst/>
                    <a:ea typeface="Calibri" panose="020F0502020204030204" pitchFamily="34" charset="0"/>
                  </a:rPr>
                  <a:t>= –</a:t>
                </a:r>
                <a:r>
                  <a:rPr lang="en-US" sz="2200" i="1" dirty="0">
                    <a:effectLst/>
                    <a:ea typeface="Calibri" panose="020F0502020204030204" pitchFamily="34" charset="0"/>
                  </a:rPr>
                  <a:t>f</a:t>
                </a:r>
                <a:r>
                  <a:rPr lang="en-US" sz="2200" dirty="0">
                    <a:effectLst/>
                    <a:ea typeface="Calibri" panose="020F0502020204030204" pitchFamily="34" charset="0"/>
                  </a:rPr>
                  <a:t>(</a:t>
                </a:r>
                <a:r>
                  <a:rPr lang="en-US" sz="2200" b="1" i="1" dirty="0">
                    <a:effectLst/>
                    <a:ea typeface="Calibri" panose="020F0502020204030204" pitchFamily="34" charset="0"/>
                  </a:rPr>
                  <a:t>x</a:t>
                </a:r>
                <a:r>
                  <a:rPr lang="en-US" sz="2200" i="1" baseline="-25000" dirty="0">
                    <a:effectLst/>
                    <a:ea typeface="Calibri" panose="020F0502020204030204" pitchFamily="34" charset="0"/>
                  </a:rPr>
                  <a:t>i</a:t>
                </a:r>
                <a:r>
                  <a:rPr lang="en-US" sz="2200" dirty="0">
                    <a:effectLst/>
                    <a:ea typeface="Calibri" panose="020F0502020204030204" pitchFamily="34" charset="0"/>
                  </a:rPr>
                  <a:t>) in minimization.</a:t>
                </a:r>
              </a:p>
              <a:p>
                <a:r>
                  <a:rPr lang="en-US" sz="2200" dirty="0">
                    <a:effectLst/>
                    <a:ea typeface="Calibri" panose="020F0502020204030204" pitchFamily="34" charset="0"/>
                  </a:rPr>
                  <a:t>After finding food sources, all employed bees share their nectar amounts with onlooker bees so that onlookers select the best food source – the best position </a:t>
                </a:r>
                <a:r>
                  <a:rPr lang="en-US" sz="2200" b="1" i="1" dirty="0" err="1">
                    <a:effectLst/>
                    <a:ea typeface="Calibri" panose="020F0502020204030204" pitchFamily="34" charset="0"/>
                  </a:rPr>
                  <a:t>x</a:t>
                </a:r>
                <a:r>
                  <a:rPr lang="en-US" sz="2200" baseline="-25000" dirty="0" err="1">
                    <a:effectLst/>
                    <a:ea typeface="Calibri" panose="020F0502020204030204" pitchFamily="34" charset="0"/>
                  </a:rPr>
                  <a:t>g</a:t>
                </a:r>
                <a:r>
                  <a:rPr lang="en-US" sz="2200" dirty="0">
                    <a:effectLst/>
                    <a:ea typeface="Calibri" panose="020F0502020204030204" pitchFamily="34" charset="0"/>
                  </a:rPr>
                  <a:t> whose fitness value </a:t>
                </a:r>
                <a14:m>
                  <m:oMath xmlns:m="http://schemas.openxmlformats.org/officeDocument/2006/math">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Calibri" panose="020F0502020204030204" pitchFamily="34" charset="0"/>
                          </a:rPr>
                          <m:t>𝑓</m:t>
                        </m:r>
                      </m:e>
                      <m:sub>
                        <m:sSub>
                          <m:sSubPr>
                            <m:ctrlPr>
                              <a:rPr lang="en-US" sz="2200" i="1">
                                <a:effectLst/>
                                <a:latin typeface="Cambria Math" panose="02040503050406030204" pitchFamily="18" charset="0"/>
                              </a:rPr>
                            </m:ctrlPr>
                          </m:sSubPr>
                          <m:e>
                            <m:r>
                              <a:rPr lang="en-US" sz="2200" b="1" i="1">
                                <a:effectLst/>
                                <a:latin typeface="Cambria Math" panose="02040503050406030204" pitchFamily="18" charset="0"/>
                                <a:ea typeface="Calibri" panose="020F0502020204030204" pitchFamily="34" charset="0"/>
                              </a:rPr>
                              <m:t>𝒙</m:t>
                            </m:r>
                          </m:e>
                          <m:sub>
                            <m:r>
                              <a:rPr lang="en-US" sz="2200" i="1">
                                <a:effectLst/>
                                <a:latin typeface="Cambria Math" panose="02040503050406030204" pitchFamily="18" charset="0"/>
                                <a:ea typeface="Calibri" panose="020F0502020204030204" pitchFamily="34" charset="0"/>
                              </a:rPr>
                              <m:t>𝑔</m:t>
                            </m:r>
                          </m:sub>
                        </m:sSub>
                      </m:sub>
                    </m:sSub>
                  </m:oMath>
                </a14:m>
                <a:r>
                  <a:rPr lang="en-US" sz="2200" dirty="0">
                    <a:effectLst/>
                    <a:ea typeface="SimSun" panose="02010600030101010101" pitchFamily="2" charset="-122"/>
                  </a:rPr>
                  <a:t> </a:t>
                </a:r>
                <a:r>
                  <a:rPr lang="en-US" sz="2200" dirty="0">
                    <a:effectLst/>
                    <a:ea typeface="Calibri" panose="020F0502020204030204" pitchFamily="34" charset="0"/>
                  </a:rPr>
                  <a:t>is best. The selection strategy can be a roulette wheel selection mechanism which is based on the largest solution probability of nectar amounts. An employed bee becomes a scout if it cannot find out a new source after some unsuccessful trials of finding food sources; at that time such scout will reset its position.</a:t>
                </a:r>
              </a:p>
              <a:p>
                <a:r>
                  <a:rPr lang="en-US" sz="2200" dirty="0">
                    <a:effectLst/>
                    <a:ea typeface="Calibri" panose="020F0502020204030204" pitchFamily="34" charset="0"/>
                  </a:rPr>
                  <a:t>In general, ABC which is an iterative algorithm has many iterations in which each iteration has three phase such as employed phase, onlooker phase, and scout phase.</a:t>
                </a:r>
                <a:endParaRPr lang="en-US" sz="2200" dirty="0"/>
              </a:p>
            </p:txBody>
          </p:sp>
        </mc:Choice>
        <mc:Fallback xmlns="">
          <p:sp>
            <p:nvSpPr>
              <p:cNvPr id="3" name="Content Placeholder 2">
                <a:extLst>
                  <a:ext uri="{FF2B5EF4-FFF2-40B4-BE49-F238E27FC236}">
                    <a16:creationId xmlns:a16="http://schemas.microsoft.com/office/drawing/2014/main" id="{4BE82469-0363-8E86-B94A-A62A886CA415}"/>
                  </a:ext>
                </a:extLst>
              </p:cNvPr>
              <p:cNvSpPr>
                <a:spLocks noGrp="1" noRot="1" noChangeAspect="1" noMove="1" noResize="1" noEditPoints="1" noAdjustHandles="1" noChangeArrowheads="1" noChangeShapeType="1" noTextEdit="1"/>
              </p:cNvSpPr>
              <p:nvPr>
                <p:ph idx="1"/>
              </p:nvPr>
            </p:nvSpPr>
            <p:spPr>
              <a:blipFill>
                <a:blip r:embed="rId4"/>
                <a:stretch>
                  <a:fillRect l="-696" t="-824" r="-696" b="-3887"/>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7E2A97FC-8397-B863-68FC-805E26B99EB2}"/>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E258B6F8-AF4B-CF88-703E-A826244FCAC4}"/>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61C740B1-C60A-196F-02E2-17BEDB73497F}"/>
              </a:ext>
            </a:extLst>
          </p:cNvPr>
          <p:cNvSpPr>
            <a:spLocks noGrp="1"/>
          </p:cNvSpPr>
          <p:nvPr>
            <p:ph type="sldNum" sz="quarter" idx="12"/>
          </p:nvPr>
        </p:nvSpPr>
        <p:spPr/>
        <p:txBody>
          <a:bodyPr/>
          <a:lstStyle/>
          <a:p>
            <a:fld id="{5DB5036F-1FF2-46C4-8D2B-59C7E3B91952}" type="slidenum">
              <a:rPr lang="en-US" smtClean="0"/>
              <a:pPr/>
              <a:t>22</a:t>
            </a:fld>
            <a:endParaRPr lang="en-US"/>
          </a:p>
        </p:txBody>
      </p:sp>
    </p:spTree>
    <p:extLst>
      <p:ext uri="{BB962C8B-B14F-4D97-AF65-F5344CB8AC3E}">
        <p14:creationId xmlns:p14="http://schemas.microsoft.com/office/powerpoint/2010/main" val="3661544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F5E45-D350-4D76-B4C7-2D3E27EFEE80}"/>
              </a:ext>
            </a:extLst>
          </p:cNvPr>
          <p:cNvSpPr>
            <a:spLocks noGrp="1"/>
          </p:cNvSpPr>
          <p:nvPr>
            <p:ph type="title"/>
          </p:nvPr>
        </p:nvSpPr>
        <p:spPr/>
        <p:txBody>
          <a:bodyPr/>
          <a:lstStyle/>
          <a:p>
            <a:r>
              <a:rPr lang="en-US" dirty="0"/>
              <a:t>3. PSO and artificial bee colony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0B7BED-D2C5-DF1D-BFB7-CA39EFF56A9F}"/>
                  </a:ext>
                </a:extLst>
              </p:cNvPr>
              <p:cNvSpPr>
                <a:spLocks noGrp="1"/>
              </p:cNvSpPr>
              <p:nvPr>
                <p:ph idx="1"/>
              </p:nvPr>
            </p:nvSpPr>
            <p:spPr>
              <a:xfrm>
                <a:off x="576775" y="914399"/>
                <a:ext cx="11015003" cy="5176066"/>
              </a:xfrm>
            </p:spPr>
            <p:txBody>
              <a:bodyPr>
                <a:noAutofit/>
              </a:bodyPr>
              <a:lstStyle/>
              <a:p>
                <a:r>
                  <a:rPr lang="en-US" sz="2000" dirty="0">
                    <a:solidFill>
                      <a:srgbClr val="000000"/>
                    </a:solidFill>
                    <a:effectLst/>
                    <a:latin typeface="TimesNewRomanPSMT"/>
                    <a:ea typeface="Calibri" panose="020F0502020204030204" pitchFamily="34" charset="0"/>
                    <a:cs typeface="Times New Roman" panose="02020603050405020304" pitchFamily="18" charset="0"/>
                  </a:rPr>
                  <a:t>There are some researches which combined PSO and ABC. Sharma et al. (Sharma, Pant, &amp; Abraham, 2013) proposed a so-called Local Global variant Artificial Bee Colony (LGABC) that puts PSO information into ABC, which aims to balance the exploration and exploitation in ABC when ABC achieves higher exploitation than PSO because ABC updates new positions in employed phase more randomly than PSO whereas PSO achieves higher exploration than ABC because PSO updates new positions based on best local positions and best global positions. Concretely, Sharma et al. proposed a controlled parameter called modification rate (</a:t>
                </a:r>
                <a:r>
                  <a:rPr lang="en-US" sz="2000" i="1" dirty="0">
                    <a:solidFill>
                      <a:srgbClr val="000000"/>
                    </a:solidFill>
                    <a:effectLst/>
                    <a:latin typeface="TimesNewRomanPSMT"/>
                    <a:ea typeface="Calibri" panose="020F0502020204030204" pitchFamily="34" charset="0"/>
                    <a:cs typeface="Times New Roman" panose="02020603050405020304" pitchFamily="18" charset="0"/>
                  </a:rPr>
                  <a:t>MR</a:t>
                </a:r>
                <a:r>
                  <a:rPr lang="en-US" sz="2000" dirty="0">
                    <a:solidFill>
                      <a:srgbClr val="000000"/>
                    </a:solidFill>
                    <a:effectLst/>
                    <a:latin typeface="TimesNewRomanPSMT"/>
                    <a:ea typeface="Calibri" panose="020F0502020204030204" pitchFamily="34" charset="0"/>
                    <a:cs typeface="Times New Roman" panose="02020603050405020304" pitchFamily="18" charset="0"/>
                  </a:rPr>
                  <a:t>) and modified the position update equation 3.1.1 in employed phase as follows (Sharma, Pant, &amp; Abraham, 2013, pp. 2-3):</a:t>
                </a:r>
              </a:p>
              <a:p>
                <a:pPr marL="0" indent="0">
                  <a:buNone/>
                </a:pPr>
                <a14:m>
                  <m:oMathPara xmlns:m="http://schemas.openxmlformats.org/officeDocument/2006/math">
                    <m:oMathParaPr>
                      <m:jc m:val="right"/>
                    </m:oMathParaPr>
                    <m:oMath xmlns:m="http://schemas.openxmlformats.org/officeDocument/2006/math">
                      <m:d>
                        <m:dPr>
                          <m:begChr m:val="{"/>
                          <m:endChr m:val=""/>
                          <m:ctrlPr>
                            <a:rPr lang="en-US" sz="2000" i="1" smtClean="0">
                              <a:solidFill>
                                <a:srgbClr val="000000"/>
                              </a:solidFill>
                              <a:effectLst/>
                              <a:latin typeface="Cambria Math" panose="02040503050406030204" pitchFamily="18" charset="0"/>
                            </a:rPr>
                          </m:ctrlPr>
                        </m:dPr>
                        <m:e>
                          <m:m>
                            <m:mPr>
                              <m:mcs>
                                <m:mc>
                                  <m:mcPr>
                                    <m:count m:val="1"/>
                                    <m:mcJc m:val="center"/>
                                  </m:mcPr>
                                </m:mc>
                              </m:mcs>
                              <m:ctrlPr>
                                <a:rPr lang="en-US" sz="2000" i="1">
                                  <a:solidFill>
                                    <a:srgbClr val="000000"/>
                                  </a:solidFill>
                                  <a:effectLst/>
                                  <a:latin typeface="Cambria Math" panose="02040503050406030204" pitchFamily="18" charset="0"/>
                                </a:rPr>
                              </m:ctrlPr>
                            </m:mPr>
                            <m:mr>
                              <m:e>
                                <m:sSubSup>
                                  <m:sSubSupPr>
                                    <m:ctrlPr>
                                      <a:rPr lang="en-US" sz="2000" i="1">
                                        <a:effectLst/>
                                        <a:latin typeface="Cambria Math" panose="02040503050406030204" pitchFamily="18" charset="0"/>
                                      </a:rPr>
                                    </m:ctrlPr>
                                  </m:sSubSup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𝑖𝑘</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𝑖𝑘</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𝑖𝑘</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𝑗𝑘</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if</m:t>
                                </m:r>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𝑟</m:t>
                                </m:r>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𝑀𝑅</m:t>
                                </m:r>
                              </m:e>
                            </m:mr>
                            <m:mr>
                              <m:e>
                                <m:sSubSup>
                                  <m:sSubSupPr>
                                    <m:ctrlPr>
                                      <a:rPr lang="en-US" sz="2000" i="1">
                                        <a:effectLst/>
                                        <a:latin typeface="Cambria Math" panose="02040503050406030204" pitchFamily="18" charset="0"/>
                                      </a:rPr>
                                    </m:ctrlPr>
                                  </m:sSubSup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 </m:t>
                                </m:r>
                                <m:r>
                                  <m:rPr>
                                    <m:sty m:val="p"/>
                                  </m:rPr>
                                  <a:rPr lang="en-US" sz="2000">
                                    <a:effectLst/>
                                    <a:latin typeface="Cambria Math" panose="02040503050406030204" pitchFamily="18" charset="0"/>
                                    <a:ea typeface="Calibri" panose="020F0502020204030204" pitchFamily="34" charset="0"/>
                                    <a:cs typeface="Times New Roman" panose="02020603050405020304" pitchFamily="18" charset="0"/>
                                  </a:rPr>
                                  <m:t>otherwise</m:t>
                                </m:r>
                              </m:e>
                            </m:mr>
                          </m:m>
                        </m:e>
                      </m:d>
                      <m:r>
                        <a:rPr lang="en-US" sz="2000" b="0" i="1" smtClean="0">
                          <a:effectLst/>
                          <a:latin typeface="Cambria Math" panose="02040503050406030204" pitchFamily="18" charset="0"/>
                          <a:ea typeface="Calibri" panose="020F0502020204030204" pitchFamily="34" charset="0"/>
                          <a:cs typeface="Times New Roman" panose="02020603050405020304" pitchFamily="18" charset="0"/>
                        </a:rPr>
                        <m:t>    (3.1.5)</m:t>
                      </m:r>
                    </m:oMath>
                  </m:oMathPara>
                </a14:m>
                <a:endParaRPr lang="en-US" sz="2000" dirty="0">
                  <a:solidFill>
                    <a:srgbClr val="000000"/>
                  </a:solidFill>
                  <a:effectLst/>
                  <a:latin typeface="TimesNewRomanPSMT"/>
                  <a:ea typeface="Calibri" panose="020F0502020204030204" pitchFamily="34" charset="0"/>
                  <a:cs typeface="Times New Roman" panose="02020603050405020304" pitchFamily="18" charset="0"/>
                </a:endParaRPr>
              </a:p>
              <a:p>
                <a:r>
                  <a:rPr lang="en-US" sz="2000" dirty="0">
                    <a:solidFill>
                      <a:srgbClr val="000000"/>
                    </a:solidFill>
                    <a:effectLst/>
                    <a:latin typeface="TimesNewRomanPSMT"/>
                    <a:ea typeface="Calibri" panose="020F0502020204030204" pitchFamily="34" charset="0"/>
                    <a:cs typeface="Times New Roman" panose="02020603050405020304" pitchFamily="18" charset="0"/>
                  </a:rPr>
                  <a:t>Where </a:t>
                </a:r>
                <a:r>
                  <a:rPr lang="en-US" sz="2000" b="1" i="1" dirty="0">
                    <a:solidFill>
                      <a:srgbClr val="000000"/>
                    </a:solidFill>
                    <a:effectLst/>
                    <a:latin typeface="TimesNewRomanPSMT"/>
                    <a:ea typeface="Calibri" panose="020F0502020204030204" pitchFamily="34" charset="0"/>
                    <a:cs typeface="Times New Roman" panose="02020603050405020304" pitchFamily="18" charset="0"/>
                  </a:rPr>
                  <a:t>v</a:t>
                </a:r>
                <a:r>
                  <a:rPr lang="en-US" sz="2000" i="1" baseline="-25000" dirty="0">
                    <a:solidFill>
                      <a:srgbClr val="000000"/>
                    </a:solidFill>
                    <a:effectLst/>
                    <a:latin typeface="TimesNewRomanPSMT"/>
                    <a:ea typeface="Calibri" panose="020F0502020204030204" pitchFamily="34" charset="0"/>
                    <a:cs typeface="Times New Roman" panose="02020603050405020304" pitchFamily="18" charset="0"/>
                  </a:rPr>
                  <a:t>i</a:t>
                </a:r>
                <a:r>
                  <a:rPr lang="en-US" sz="2000" dirty="0">
                    <a:solidFill>
                      <a:srgbClr val="000000"/>
                    </a:solidFill>
                    <a:effectLst/>
                    <a:latin typeface="TimesNewRomanPSMT"/>
                    <a:ea typeface="Calibri" panose="020F0502020204030204" pitchFamily="34" charset="0"/>
                    <a:cs typeface="Times New Roman" panose="02020603050405020304" pitchFamily="18" charset="0"/>
                  </a:rPr>
                  <a:t> is PSO velocity update rule specified by equation 1.1:</a:t>
                </a:r>
              </a:p>
              <a:p>
                <a:pPr marL="0" indent="0">
                  <a:buNone/>
                </a:pPr>
                <a14:m>
                  <m:oMathPara xmlns:m="http://schemas.openxmlformats.org/officeDocument/2006/math">
                    <m:oMathParaPr>
                      <m:jc m:val="centerGroup"/>
                    </m:oMathParaPr>
                    <m:oMath xmlns:m="http://schemas.openxmlformats.org/officeDocument/2006/math">
                      <m:sSub>
                        <m:sSubPr>
                          <m:ctrlPr>
                            <a:rPr lang="en-US" sz="2000" i="1" smtClean="0">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𝒗</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𝑈</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1</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r>
                        <a:rPr lang="en-US" sz="2000" i="1">
                          <a:effectLst/>
                          <a:latin typeface="Cambria Math" panose="02040503050406030204" pitchFamily="18" charset="0"/>
                          <a:ea typeface="Calibri" panose="020F0502020204030204" pitchFamily="34" charset="0"/>
                          <a:cs typeface="Times New Roman" panose="02020603050405020304" pitchFamily="18" charset="0"/>
                        </a:rPr>
                        <m:t>𝑈</m:t>
                      </m:r>
                      <m:d>
                        <m:dPr>
                          <m:ctrlPr>
                            <a:rPr lang="en-US" sz="2000" i="1">
                              <a:effectLst/>
                              <a:latin typeface="Cambria Math" panose="02040503050406030204" pitchFamily="18" charset="0"/>
                            </a:rPr>
                          </m:ctrlPr>
                        </m:dPr>
                        <m:e>
                          <m:r>
                            <a:rPr lang="en-US" sz="2000" i="1">
                              <a:effectLst/>
                              <a:latin typeface="Cambria Math" panose="02040503050406030204" pitchFamily="18" charset="0"/>
                              <a:ea typeface="Calibri" panose="020F0502020204030204" pitchFamily="34" charset="0"/>
                              <a:cs typeface="Times New Roman" panose="02020603050405020304" pitchFamily="18" charset="0"/>
                            </a:rPr>
                            <m:t>0,</m:t>
                          </m:r>
                          <m:sSub>
                            <m:sSubPr>
                              <m:ctrlPr>
                                <a:rPr lang="en-US" sz="2000" i="1">
                                  <a:effectLst/>
                                  <a:latin typeface="Cambria Math" panose="02040503050406030204" pitchFamily="18" charset="0"/>
                                </a:rPr>
                              </m:ctrlPr>
                            </m:sSubPr>
                            <m:e>
                              <m:r>
                                <a:rPr lang="en-US" sz="2000" i="1">
                                  <a:effectLst/>
                                  <a:latin typeface="Cambria Math" panose="02040503050406030204" pitchFamily="18" charset="0"/>
                                  <a:ea typeface="Calibri" panose="020F0502020204030204" pitchFamily="34" charset="0"/>
                                  <a:cs typeface="Times New Roman" panose="02020603050405020304" pitchFamily="18" charset="0"/>
                                </a:rPr>
                                <m:t>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2</m:t>
                              </m:r>
                            </m:sub>
                          </m:sSub>
                        </m:e>
                      </m:d>
                      <m:r>
                        <a:rPr lang="en-US" sz="20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2000" i="1">
                              <a:effectLst/>
                              <a:latin typeface="Cambria Math" panose="02040503050406030204" pitchFamily="18" charset="0"/>
                            </a:rPr>
                          </m:ctrlPr>
                        </m:dPr>
                        <m:e>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𝒑</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𝑔</m:t>
                              </m:r>
                            </m:sub>
                          </m:sSub>
                          <m:r>
                            <a:rPr lang="en-US" sz="20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000" i="1">
                                  <a:effectLst/>
                                  <a:latin typeface="Cambria Math" panose="02040503050406030204" pitchFamily="18" charset="0"/>
                                </a:rPr>
                              </m:ctrlPr>
                            </m:sSubPr>
                            <m:e>
                              <m:r>
                                <a:rPr lang="en-US" sz="2000" b="1" i="1">
                                  <a:effectLst/>
                                  <a:latin typeface="Cambria Math" panose="02040503050406030204" pitchFamily="18" charset="0"/>
                                  <a:ea typeface="Calibri" panose="020F0502020204030204" pitchFamily="34" charset="0"/>
                                  <a:cs typeface="Times New Roman" panose="02020603050405020304" pitchFamily="18" charset="0"/>
                                </a:rPr>
                                <m:t>𝒙</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𝑖</m:t>
                              </m:r>
                            </m:sub>
                          </m:sSub>
                        </m:e>
                      </m:d>
                    </m:oMath>
                  </m:oMathPara>
                </a14:m>
                <a:endParaRPr lang="en-US" sz="2000" dirty="0">
                  <a:solidFill>
                    <a:srgbClr val="000000"/>
                  </a:solidFill>
                  <a:latin typeface="TimesNewRomanPSMT"/>
                  <a:ea typeface="Calibri" panose="020F0502020204030204" pitchFamily="34" charset="0"/>
                </a:endParaRPr>
              </a:p>
              <a:p>
                <a:r>
                  <a:rPr lang="en-US" sz="2000" dirty="0">
                    <a:solidFill>
                      <a:srgbClr val="000000"/>
                    </a:solidFill>
                    <a:effectLst/>
                    <a:latin typeface="TimesNewRomanPSMT"/>
                    <a:ea typeface="Calibri" panose="020F0502020204030204" pitchFamily="34" charset="0"/>
                    <a:cs typeface="Times New Roman" panose="02020603050405020304" pitchFamily="18" charset="0"/>
                  </a:rPr>
                  <a:t>Note, </a:t>
                </a:r>
                <a:r>
                  <a:rPr lang="en-US" sz="2000" i="1" dirty="0">
                    <a:solidFill>
                      <a:srgbClr val="000000"/>
                    </a:solidFill>
                    <a:effectLst/>
                    <a:latin typeface="TimesNewRomanPSMT"/>
                    <a:ea typeface="Calibri" panose="020F0502020204030204" pitchFamily="34" charset="0"/>
                    <a:cs typeface="Times New Roman" panose="02020603050405020304" pitchFamily="18" charset="0"/>
                  </a:rPr>
                  <a:t>r</a:t>
                </a:r>
                <a:r>
                  <a:rPr lang="en-US" sz="2000" dirty="0">
                    <a:solidFill>
                      <a:srgbClr val="000000"/>
                    </a:solidFill>
                    <a:effectLst/>
                    <a:latin typeface="TimesNewRomanPSMT"/>
                    <a:ea typeface="Calibri" panose="020F0502020204030204" pitchFamily="34" charset="0"/>
                    <a:cs typeface="Times New Roman" panose="02020603050405020304" pitchFamily="18" charset="0"/>
                  </a:rPr>
                  <a:t> is random number in interval [0, 1] and the parameter </a:t>
                </a:r>
                <a:r>
                  <a:rPr lang="en-US" sz="2000" i="1" dirty="0">
                    <a:solidFill>
                      <a:srgbClr val="000000"/>
                    </a:solidFill>
                    <a:effectLst/>
                    <a:latin typeface="TimesNewRomanPSMT"/>
                    <a:ea typeface="Calibri" panose="020F0502020204030204" pitchFamily="34" charset="0"/>
                    <a:cs typeface="Times New Roman" panose="02020603050405020304" pitchFamily="18" charset="0"/>
                  </a:rPr>
                  <a:t>MR</a:t>
                </a:r>
                <a:r>
                  <a:rPr lang="en-US" sz="2000" dirty="0">
                    <a:solidFill>
                      <a:srgbClr val="000000"/>
                    </a:solidFill>
                    <a:effectLst/>
                    <a:latin typeface="TimesNewRomanPSMT"/>
                    <a:ea typeface="Calibri" panose="020F0502020204030204" pitchFamily="34" charset="0"/>
                    <a:cs typeface="Times New Roman" panose="02020603050405020304" pitchFamily="18" charset="0"/>
                  </a:rPr>
                  <a:t> is predefined in open interval (0, 1). Simply, the ABC position update equation 3.1.5 becomes PSO position update equation 1.2 if </a:t>
                </a:r>
                <a:r>
                  <a:rPr lang="en-US" sz="2000" i="1" dirty="0">
                    <a:solidFill>
                      <a:srgbClr val="000000"/>
                    </a:solidFill>
                    <a:effectLst/>
                    <a:latin typeface="TimesNewRomanPSMT"/>
                    <a:ea typeface="Calibri" panose="020F0502020204030204" pitchFamily="34" charset="0"/>
                    <a:cs typeface="Times New Roman" panose="02020603050405020304" pitchFamily="18" charset="0"/>
                  </a:rPr>
                  <a:t>r</a:t>
                </a:r>
                <a:r>
                  <a:rPr lang="en-US" sz="2000" dirty="0">
                    <a:solidFill>
                      <a:srgbClr val="000000"/>
                    </a:solidFill>
                    <a:effectLst/>
                    <a:latin typeface="TimesNewRomanPSMT"/>
                    <a:ea typeface="Calibri" panose="020F0502020204030204" pitchFamily="34" charset="0"/>
                    <a:cs typeface="Times New Roman" panose="02020603050405020304" pitchFamily="18" charset="0"/>
                  </a:rPr>
                  <a:t> &gt; </a:t>
                </a:r>
                <a:r>
                  <a:rPr lang="en-US" sz="2000" i="1" dirty="0">
                    <a:solidFill>
                      <a:srgbClr val="000000"/>
                    </a:solidFill>
                    <a:effectLst/>
                    <a:latin typeface="TimesNewRomanPSMT"/>
                    <a:ea typeface="Calibri" panose="020F0502020204030204" pitchFamily="34" charset="0"/>
                    <a:cs typeface="Times New Roman" panose="02020603050405020304" pitchFamily="18" charset="0"/>
                  </a:rPr>
                  <a:t>MR</a:t>
                </a:r>
                <a:r>
                  <a:rPr lang="en-US" sz="2000" dirty="0">
                    <a:solidFill>
                      <a:srgbClr val="000000"/>
                    </a:solidFill>
                    <a:effectLst/>
                    <a:latin typeface="TimesNewRomanPSMT"/>
                    <a:ea typeface="Calibri" panose="020F0502020204030204" pitchFamily="34" charset="0"/>
                    <a:cs typeface="Times New Roman" panose="02020603050405020304" pitchFamily="18" charset="0"/>
                  </a:rPr>
                  <a:t>.</a:t>
                </a:r>
                <a:endParaRPr lang="en-US" sz="2000" dirty="0"/>
              </a:p>
            </p:txBody>
          </p:sp>
        </mc:Choice>
        <mc:Fallback xmlns="">
          <p:sp>
            <p:nvSpPr>
              <p:cNvPr id="3" name="Content Placeholder 2">
                <a:extLst>
                  <a:ext uri="{FF2B5EF4-FFF2-40B4-BE49-F238E27FC236}">
                    <a16:creationId xmlns:a16="http://schemas.microsoft.com/office/drawing/2014/main" id="{D10B7BED-D2C5-DF1D-BFB7-CA39EFF56A9F}"/>
                  </a:ext>
                </a:extLst>
              </p:cNvPr>
              <p:cNvSpPr>
                <a:spLocks noGrp="1" noRot="1" noChangeAspect="1" noMove="1" noResize="1" noEditPoints="1" noAdjustHandles="1" noChangeArrowheads="1" noChangeShapeType="1" noTextEdit="1"/>
              </p:cNvSpPr>
              <p:nvPr>
                <p:ph idx="1"/>
              </p:nvPr>
            </p:nvSpPr>
            <p:spPr>
              <a:xfrm>
                <a:off x="576775" y="914399"/>
                <a:ext cx="11015003" cy="5176066"/>
              </a:xfrm>
              <a:blipFill>
                <a:blip r:embed="rId4"/>
                <a:stretch>
                  <a:fillRect l="-498" t="-589" r="-553"/>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BB7C778-FD50-40F5-9A80-58B0BE4B512C}"/>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68F4807D-40C7-5CF1-DE00-66B5F25F8DB3}"/>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854C0F42-3B50-FDF2-6FA4-018ADE674E9B}"/>
              </a:ext>
            </a:extLst>
          </p:cNvPr>
          <p:cNvSpPr>
            <a:spLocks noGrp="1"/>
          </p:cNvSpPr>
          <p:nvPr>
            <p:ph type="sldNum" sz="quarter" idx="12"/>
          </p:nvPr>
        </p:nvSpPr>
        <p:spPr/>
        <p:txBody>
          <a:bodyPr/>
          <a:lstStyle/>
          <a:p>
            <a:fld id="{5DB5036F-1FF2-46C4-8D2B-59C7E3B91952}" type="slidenum">
              <a:rPr lang="en-US" smtClean="0"/>
              <a:pPr/>
              <a:t>23</a:t>
            </a:fld>
            <a:endParaRPr lang="en-US"/>
          </a:p>
        </p:txBody>
      </p:sp>
    </p:spTree>
    <p:extLst>
      <p:ext uri="{BB962C8B-B14F-4D97-AF65-F5344CB8AC3E}">
        <p14:creationId xmlns:p14="http://schemas.microsoft.com/office/powerpoint/2010/main" val="2822086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68812" y="914399"/>
            <a:ext cx="11830930" cy="5176066"/>
          </a:xfrm>
        </p:spPr>
        <p:txBody>
          <a:bodyPr>
            <a:noAutofit/>
          </a:bodyPr>
          <a:lstStyle/>
          <a:p>
            <a:pPr marL="457200" indent="-457200">
              <a:buFont typeface="+mj-lt"/>
              <a:buAutoNum type="arabicPeriod"/>
            </a:pPr>
            <a:r>
              <a:rPr lang="en-US" sz="1800" dirty="0"/>
              <a:t>al-</a:t>
            </a:r>
            <a:r>
              <a:rPr lang="en-US" sz="1800" dirty="0" err="1"/>
              <a:t>Rifaie</a:t>
            </a:r>
            <a:r>
              <a:rPr lang="en-US" sz="1800" dirty="0"/>
              <a:t>, M. M., &amp; Blackwell, T. (2012). Bare Bones Particle Swarms with Jumps. In M. Dorigo, M. </a:t>
            </a:r>
            <a:r>
              <a:rPr lang="en-US" sz="1800" dirty="0" err="1"/>
              <a:t>Birattari</a:t>
            </a:r>
            <a:r>
              <a:rPr lang="en-US" sz="1800" dirty="0"/>
              <a:t>, C. Blum, A. L. Christensen, A. P. Engelbrecht, R. </a:t>
            </a:r>
            <a:r>
              <a:rPr lang="en-US" sz="1800" dirty="0" err="1"/>
              <a:t>Groß</a:t>
            </a:r>
            <a:r>
              <a:rPr lang="en-US" sz="1800" dirty="0"/>
              <a:t>, &amp; T. </a:t>
            </a:r>
            <a:r>
              <a:rPr lang="en-US" sz="1800" dirty="0" err="1"/>
              <a:t>Stützle</a:t>
            </a:r>
            <a:r>
              <a:rPr lang="en-US" sz="1800" dirty="0"/>
              <a:t> (Ed.), International Conference on Swarm Intelligence. Lecture Notes in Computer Science 7461, pp. 49-60. Brussels: Springer Berlin. doi:10.1007/978-3-642-32650-9_5</a:t>
            </a:r>
          </a:p>
          <a:p>
            <a:pPr marL="457200" indent="-457200">
              <a:buFont typeface="+mj-lt"/>
              <a:buAutoNum type="arabicPeriod"/>
            </a:pPr>
            <a:r>
              <a:rPr lang="en-US" sz="1800" dirty="0" err="1"/>
              <a:t>Bonyadi</a:t>
            </a:r>
            <a:r>
              <a:rPr lang="en-US" sz="1800" dirty="0"/>
              <a:t>, M. R., &amp; </a:t>
            </a:r>
            <a:r>
              <a:rPr lang="en-US" sz="1800" dirty="0" err="1"/>
              <a:t>Michalewicz</a:t>
            </a:r>
            <a:r>
              <a:rPr lang="en-US" sz="1800" dirty="0"/>
              <a:t>, Z. (2017, March 2). Particle Swarm Optimization for Single Objective Continuous Space Problems: A Review. (N. Lindsay, Ed.) Evolutionary Computation, 25(1), 1-54. doi:10.1162/EVCO_r_00180</a:t>
            </a:r>
          </a:p>
          <a:p>
            <a:pPr marL="457200" indent="-457200">
              <a:buFont typeface="+mj-lt"/>
              <a:buAutoNum type="arabicPeriod"/>
            </a:pPr>
            <a:r>
              <a:rPr lang="en-US" sz="1800" dirty="0"/>
              <a:t>Fu, X., Liu, W., Zhang, B., &amp; Deng, H. (2013, October 24). Quantum Behaved Particle Swarm Optimization with Neighborhood Search for Numerical Optimization. Mathematical Problems in Engineering, 2013. doi:10.1155/2013/469723</a:t>
            </a:r>
          </a:p>
          <a:p>
            <a:pPr marL="457200" indent="-457200">
              <a:buFont typeface="+mj-lt"/>
              <a:buAutoNum type="arabicPeriod"/>
            </a:pPr>
            <a:r>
              <a:rPr lang="en-US" sz="1800" dirty="0" err="1"/>
              <a:t>Guner</a:t>
            </a:r>
            <a:r>
              <a:rPr lang="en-US" sz="1800" dirty="0"/>
              <a:t>, A. R., &amp; </a:t>
            </a:r>
            <a:r>
              <a:rPr lang="en-US" sz="1800" dirty="0" err="1"/>
              <a:t>Sevkli</a:t>
            </a:r>
            <a:r>
              <a:rPr lang="en-US" sz="1800" dirty="0"/>
              <a:t>, M. (2008, April 8). A Discrete Particle Swarm Optimization Algorithm for </a:t>
            </a:r>
            <a:r>
              <a:rPr lang="en-US" sz="1800" dirty="0" err="1"/>
              <a:t>Uncapacitated</a:t>
            </a:r>
            <a:r>
              <a:rPr lang="en-US" sz="1800" dirty="0"/>
              <a:t> Facility Location Problem. Journal of Artificial Evolution and Applications, 2008, 1-9. doi:10.1155/2008/861512</a:t>
            </a:r>
          </a:p>
          <a:p>
            <a:pPr marL="457200" indent="-457200">
              <a:buFont typeface="+mj-lt"/>
              <a:buAutoNum type="arabicPeriod"/>
            </a:pPr>
            <a:r>
              <a:rPr lang="en-US" sz="1800" dirty="0" err="1"/>
              <a:t>Karaboga</a:t>
            </a:r>
            <a:r>
              <a:rPr lang="en-US" sz="1800" dirty="0"/>
              <a:t>, D., &amp; </a:t>
            </a:r>
            <a:r>
              <a:rPr lang="en-US" sz="1800" dirty="0" err="1"/>
              <a:t>Akay</a:t>
            </a:r>
            <a:r>
              <a:rPr lang="en-US" sz="1800" dirty="0"/>
              <a:t>, B. (2009, April 11). A comparative study of Artificial Bee Colony algorithm. Applied Mathematics and Computation, 214(1), 108-132. doi:10.1016/j.amc.2009.03.090</a:t>
            </a:r>
          </a:p>
          <a:p>
            <a:pPr marL="457200" indent="-457200">
              <a:buFont typeface="+mj-lt"/>
              <a:buAutoNum type="arabicPeriod"/>
            </a:pPr>
            <a:r>
              <a:rPr lang="en-US" sz="1800" dirty="0"/>
              <a:t>Pan, F., Hu, X., Eberhart, R., &amp; Chen, Y. (2008, September 21). An Analysis of Bare Bones Particle Swarm. IEEE Swarm Intelligence Symposium 2008 (SIS 2008) (pp. 1-5). St. Louis, MO, US: IEEE. doi:10.1109/SIS.2008.4668301</a:t>
            </a:r>
          </a:p>
          <a:p>
            <a:pPr marL="457200" indent="-457200">
              <a:buFont typeface="+mj-lt"/>
              <a:buAutoNum type="arabicPeriod"/>
            </a:pPr>
            <a:r>
              <a:rPr lang="en-US" sz="1800" dirty="0"/>
              <a:t>Poli, R., Kennedy, J., &amp; Blackwell, T. (2007, June). Particle swarm optimization. (M. Dorigo, Ed.) Swarm Intelligence, 1(1), 33-57. doi:10.1007/s11721-007-0002-0</a:t>
            </a:r>
          </a:p>
          <a:p>
            <a:pPr marL="457200" indent="-457200">
              <a:buFont typeface="+mj-lt"/>
              <a:buAutoNum type="arabicPeriod"/>
            </a:pPr>
            <a:r>
              <a:rPr lang="en-US" sz="1800" dirty="0" err="1"/>
              <a:t>Ratnaweera</a:t>
            </a:r>
            <a:r>
              <a:rPr lang="en-US" sz="1800" dirty="0"/>
              <a:t>, A., </a:t>
            </a:r>
            <a:r>
              <a:rPr lang="en-US" sz="1800" dirty="0" err="1"/>
              <a:t>Halgamuge</a:t>
            </a:r>
            <a:r>
              <a:rPr lang="en-US" sz="1800" dirty="0"/>
              <a:t>, S. K., &amp; Watson, H. C. (2004, June 14). Self-organizing hierarchical particle swarm optimizer with time-varying acceleration coefficients. (R. C. Eberhart, &amp; Y. Shi, Eds.) IEEE Transactions on Evolutionary Computation, 8(3), 240-255. doi:10.1109/TEVC.2004.826071</a:t>
            </a:r>
          </a:p>
        </p:txBody>
      </p:sp>
      <p:sp>
        <p:nvSpPr>
          <p:cNvPr id="4" name="Date Placeholder 3"/>
          <p:cNvSpPr>
            <a:spLocks noGrp="1"/>
          </p:cNvSpPr>
          <p:nvPr>
            <p:ph type="dt" sz="half" idx="10"/>
          </p:nvPr>
        </p:nvSpPr>
        <p:spPr/>
        <p:txBody>
          <a:bodyPr/>
          <a:lstStyle/>
          <a:p>
            <a:r>
              <a:rPr lang="en-US"/>
              <a:t>27/09/2022</a:t>
            </a:r>
          </a:p>
        </p:txBody>
      </p:sp>
      <p:sp>
        <p:nvSpPr>
          <p:cNvPr id="5" name="Footer Placeholder 4"/>
          <p:cNvSpPr>
            <a:spLocks noGrp="1"/>
          </p:cNvSpPr>
          <p:nvPr>
            <p:ph type="ftr" sz="quarter" idx="11"/>
          </p:nvPr>
        </p:nvSpPr>
        <p:spPr/>
        <p:txBody>
          <a:bodyPr/>
          <a:lstStyle/>
          <a:p>
            <a:r>
              <a:rPr lang="en-US"/>
              <a:t>Tutorial on PSO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24</a:t>
            </a:fld>
            <a:endParaRPr lang="en-US"/>
          </a:p>
        </p:txBody>
      </p:sp>
    </p:spTree>
    <p:extLst>
      <p:ext uri="{BB962C8B-B14F-4D97-AF65-F5344CB8AC3E}">
        <p14:creationId xmlns:p14="http://schemas.microsoft.com/office/powerpoint/2010/main" val="10655490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68812" y="914399"/>
            <a:ext cx="11830930" cy="5176066"/>
          </a:xfrm>
        </p:spPr>
        <p:txBody>
          <a:bodyPr>
            <a:noAutofit/>
          </a:bodyPr>
          <a:lstStyle/>
          <a:p>
            <a:pPr marL="457200" indent="-457200">
              <a:buFont typeface="+mj-lt"/>
              <a:buAutoNum type="arabicPeriod" startAt="9"/>
            </a:pPr>
            <a:r>
              <a:rPr lang="en-US" sz="1800" dirty="0"/>
              <a:t>Sharma, T. K., Pant, M., &amp; Abraham, A. (2013). Blend of Local and Global Variant of PSO in ABC. The 2013 World Congress on Nature and Biologically Inspired Computing. IEEE. doi:10.1109/NaBIC.2013.6617848</a:t>
            </a:r>
          </a:p>
          <a:p>
            <a:pPr marL="457200" indent="-457200">
              <a:buFont typeface="+mj-lt"/>
              <a:buAutoNum type="arabicPeriod" startAt="9"/>
            </a:pPr>
            <a:r>
              <a:rPr lang="en-US" sz="1800" dirty="0"/>
              <a:t>Too, J., Abdullah, A. R., &amp; Saad, N. M. (2019, May 8). A New Co-Evolution Binary Particle Swarm Optimization with Multiple Inertia Weight Strategy for Feature Selection. (A. Bryant, R. Theron, K. </a:t>
            </a:r>
            <a:r>
              <a:rPr lang="en-US" sz="1800" dirty="0" err="1"/>
              <a:t>Sedig</a:t>
            </a:r>
            <a:r>
              <a:rPr lang="en-US" sz="1800" dirty="0"/>
              <a:t>, &amp; D. J. Lizotte, Eds.) informatics, 6(2), 1-14. doi:10.3390/informatics6020021</a:t>
            </a:r>
          </a:p>
          <a:p>
            <a:pPr marL="457200" indent="-457200">
              <a:buFont typeface="+mj-lt"/>
              <a:buAutoNum type="arabicPeriod" startAt="9"/>
            </a:pPr>
            <a:r>
              <a:rPr lang="en-US" sz="1800" dirty="0"/>
              <a:t>Wikipedia. (2007, November 23). Artificial bee colony algorithm. (Wikimedia Foundation) Retrieved from Wikipedia website: https://en.wikipedia.org/wiki/Artificial_bee_colony_algorithm</a:t>
            </a:r>
          </a:p>
          <a:p>
            <a:pPr marL="457200" indent="-457200">
              <a:buFont typeface="+mj-lt"/>
              <a:buAutoNum type="arabicPeriod" startAt="9"/>
            </a:pPr>
            <a:r>
              <a:rPr lang="en-US" sz="1800" dirty="0"/>
              <a:t>Wikipedia. (2017, March 7). Particle swarm optimization. (Wikimedia Foundation) Retrieved April 8, 2017, from Wikipedia website: https://en.wikipedia.org/wiki/Particle_swarm_optimization</a:t>
            </a:r>
          </a:p>
          <a:p>
            <a:pPr marL="457200" indent="-457200">
              <a:buFont typeface="+mj-lt"/>
              <a:buAutoNum type="arabicPeriod" startAt="9"/>
            </a:pPr>
            <a:r>
              <a:rPr lang="en-US" sz="1800" dirty="0"/>
              <a:t>Zhang, Y., Wang, S., &amp; Ji, G. (2015, October 7). A Comprehensive Survey on Particle Swarm Optimization Algorithm and Its Applications. (G. </a:t>
            </a:r>
            <a:r>
              <a:rPr lang="en-US" sz="1800" dirty="0" err="1"/>
              <a:t>Xie</a:t>
            </a:r>
            <a:r>
              <a:rPr lang="en-US" sz="1800" dirty="0"/>
              <a:t>, Ed.) Mathematical Problems in Engineering, 2015(Special Issue: Artificial Intelligence and Its Applications 2014), 1-38. doi:10.1155/2015/931256. </a:t>
            </a:r>
          </a:p>
        </p:txBody>
      </p:sp>
      <p:sp>
        <p:nvSpPr>
          <p:cNvPr id="4" name="Date Placeholder 3"/>
          <p:cNvSpPr>
            <a:spLocks noGrp="1"/>
          </p:cNvSpPr>
          <p:nvPr>
            <p:ph type="dt" sz="half" idx="10"/>
          </p:nvPr>
        </p:nvSpPr>
        <p:spPr/>
        <p:txBody>
          <a:bodyPr/>
          <a:lstStyle/>
          <a:p>
            <a:r>
              <a:rPr lang="en-US"/>
              <a:t>27/09/2022</a:t>
            </a:r>
          </a:p>
        </p:txBody>
      </p:sp>
      <p:sp>
        <p:nvSpPr>
          <p:cNvPr id="5" name="Footer Placeholder 4"/>
          <p:cNvSpPr>
            <a:spLocks noGrp="1"/>
          </p:cNvSpPr>
          <p:nvPr>
            <p:ph type="ftr" sz="quarter" idx="11"/>
          </p:nvPr>
        </p:nvSpPr>
        <p:spPr/>
        <p:txBody>
          <a:bodyPr/>
          <a:lstStyle/>
          <a:p>
            <a:r>
              <a:rPr lang="en-US"/>
              <a:t>Tutorial on PSO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25</a:t>
            </a:fld>
            <a:endParaRPr lang="en-US"/>
          </a:p>
        </p:txBody>
      </p:sp>
    </p:spTree>
    <p:extLst>
      <p:ext uri="{BB962C8B-B14F-4D97-AF65-F5344CB8AC3E}">
        <p14:creationId xmlns:p14="http://schemas.microsoft.com/office/powerpoint/2010/main" val="1754273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listening</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26</a:t>
            </a:fld>
            <a:endParaRPr lang="en-US"/>
          </a:p>
        </p:txBody>
      </p:sp>
      <p:sp>
        <p:nvSpPr>
          <p:cNvPr id="3" name="Footer Placeholder 2"/>
          <p:cNvSpPr>
            <a:spLocks noGrp="1"/>
          </p:cNvSpPr>
          <p:nvPr>
            <p:ph type="ftr" sz="quarter" idx="11"/>
          </p:nvPr>
        </p:nvSpPr>
        <p:spPr/>
        <p:txBody>
          <a:bodyPr/>
          <a:lstStyle/>
          <a:p>
            <a:r>
              <a:rPr lang="en-US"/>
              <a:t>Tutorial on PSO - Loc Nguyen</a:t>
            </a:r>
          </a:p>
        </p:txBody>
      </p:sp>
      <p:sp>
        <p:nvSpPr>
          <p:cNvPr id="5" name="Date Placeholder 4"/>
          <p:cNvSpPr>
            <a:spLocks noGrp="1"/>
          </p:cNvSpPr>
          <p:nvPr>
            <p:ph type="dt" sz="half" idx="10"/>
          </p:nvPr>
        </p:nvSpPr>
        <p:spPr/>
        <p:txBody>
          <a:bodyPr/>
          <a:lstStyle/>
          <a:p>
            <a:r>
              <a:rPr lang="en-US"/>
              <a:t>27/09/2022</a:t>
            </a:r>
          </a:p>
        </p:txBody>
      </p:sp>
    </p:spTree>
    <p:extLst>
      <p:ext uri="{BB962C8B-B14F-4D97-AF65-F5344CB8AC3E}">
        <p14:creationId xmlns:p14="http://schemas.microsoft.com/office/powerpoint/2010/main" val="13266088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Variants of PSO</a:t>
            </a:r>
          </a:p>
          <a:p>
            <a:pPr lvl="1"/>
            <a:r>
              <a:rPr lang="en-US" dirty="0"/>
              <a:t>Simplified &amp; improved PSOs</a:t>
            </a:r>
          </a:p>
          <a:p>
            <a:pPr lvl="1"/>
            <a:r>
              <a:rPr lang="en-US" dirty="0"/>
              <a:t>Dynamic PSO</a:t>
            </a:r>
          </a:p>
          <a:p>
            <a:pPr marL="457200" indent="-457200">
              <a:buFont typeface="+mj-lt"/>
              <a:buAutoNum type="arabicPeriod"/>
            </a:pPr>
            <a:r>
              <a:rPr lang="en-US" dirty="0"/>
              <a:t>PSO and artificial bee colony algorithm</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Tutorial on PSO - Loc Nguyen</a:t>
            </a:r>
          </a:p>
        </p:txBody>
      </p:sp>
      <p:sp>
        <p:nvSpPr>
          <p:cNvPr id="6" name="Date Placeholder 5"/>
          <p:cNvSpPr>
            <a:spLocks noGrp="1"/>
          </p:cNvSpPr>
          <p:nvPr>
            <p:ph type="dt" sz="half" idx="10"/>
          </p:nvPr>
        </p:nvSpPr>
        <p:spPr/>
        <p:txBody>
          <a:bodyPr/>
          <a:lstStyle/>
          <a:p>
            <a:r>
              <a:rPr lang="en-US"/>
              <a:t>27/09/2022</a:t>
            </a:r>
          </a:p>
        </p:txBody>
      </p:sp>
    </p:spTree>
    <p:extLst>
      <p:ext uri="{BB962C8B-B14F-4D97-AF65-F5344CB8AC3E}">
        <p14:creationId xmlns:p14="http://schemas.microsoft.com/office/powerpoint/2010/main" val="3112241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a:lnSpc>
                    <a:spcPct val="120000"/>
                  </a:lnSpc>
                </a:pPr>
                <a:r>
                  <a:rPr lang="en-US" dirty="0"/>
                  <a:t>Particle swarm optimization (PSO) algorithm was developed by James Kennedy and Russell C. Eberhart. The main idea of PSO is based on social intelligence when it simulates how a flock of birds search for food. Given a target function known as </a:t>
                </a:r>
                <a:r>
                  <a:rPr lang="en-US" i="1" dirty="0"/>
                  <a:t>cost function</a:t>
                </a:r>
                <a:r>
                  <a:rPr lang="en-US" dirty="0"/>
                  <a:t> or </a:t>
                </a:r>
                <a:r>
                  <a:rPr lang="en-US" i="1" dirty="0"/>
                  <a:t>fitness function f</a:t>
                </a:r>
                <a:r>
                  <a:rPr lang="en-US" dirty="0"/>
                  <a:t>(</a:t>
                </a:r>
                <a:r>
                  <a:rPr lang="en-US" b="1" i="1" dirty="0"/>
                  <a:t>x</a:t>
                </a:r>
                <a:r>
                  <a:rPr lang="en-US" dirty="0"/>
                  <a:t>), the optimization problem is to find out the minimum point </a:t>
                </a:r>
                <a:r>
                  <a:rPr lang="en-US" b="1" i="1" dirty="0"/>
                  <a:t>x</a:t>
                </a:r>
                <a:r>
                  <a:rPr lang="en-US" baseline="30000" dirty="0"/>
                  <a:t>*</a:t>
                </a:r>
                <a:r>
                  <a:rPr lang="en-US" dirty="0"/>
                  <a:t> known as minimizer or optimizer so that </a:t>
                </a:r>
                <a:r>
                  <a:rPr lang="en-US" i="1" dirty="0"/>
                  <a:t>f</a:t>
                </a:r>
                <a:r>
                  <a:rPr lang="en-US" dirty="0"/>
                  <a:t>(</a:t>
                </a:r>
                <a:r>
                  <a:rPr lang="en-US" b="1" i="1" dirty="0"/>
                  <a:t>x</a:t>
                </a:r>
                <a:r>
                  <a:rPr lang="en-US" baseline="30000" dirty="0"/>
                  <a:t>*</a:t>
                </a:r>
                <a:r>
                  <a:rPr lang="en-US" dirty="0"/>
                  <a:t>) is minimal.</a:t>
                </a:r>
              </a:p>
              <a:p>
                <a:pPr marL="0" indent="0">
                  <a:lnSpc>
                    <a:spcPct val="120000"/>
                  </a:lnSpc>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n-US" b="1" i="1" smtClean="0">
                              <a:latin typeface="Cambria Math" panose="02040503050406030204" pitchFamily="18" charset="0"/>
                            </a:rPr>
                            <m:t>𝒙</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argmin</m:t>
                              </m:r>
                            </m:e>
                            <m:lim>
                              <m:r>
                                <a:rPr lang="en-US" b="1" i="1">
                                  <a:latin typeface="Cambria Math" panose="02040503050406030204" pitchFamily="18" charset="0"/>
                                </a:rPr>
                                <m:t>𝒙</m:t>
                              </m:r>
                            </m:lim>
                          </m:limLow>
                        </m:fName>
                        <m:e>
                          <m:r>
                            <a:rPr lang="en-US" i="1">
                              <a:latin typeface="Cambria Math" panose="02040503050406030204" pitchFamily="18" charset="0"/>
                            </a:rPr>
                            <m:t>𝑓</m:t>
                          </m:r>
                          <m:d>
                            <m:dPr>
                              <m:ctrlPr>
                                <a:rPr lang="en-US" i="1">
                                  <a:latin typeface="Cambria Math" panose="02040503050406030204" pitchFamily="18" charset="0"/>
                                </a:rPr>
                              </m:ctrlPr>
                            </m:dPr>
                            <m:e>
                              <m:r>
                                <a:rPr lang="en-US" b="1" i="1">
                                  <a:latin typeface="Cambria Math" panose="02040503050406030204" pitchFamily="18" charset="0"/>
                                </a:rPr>
                                <m:t>𝒙</m:t>
                              </m:r>
                            </m:e>
                          </m:d>
                        </m:e>
                      </m:func>
                    </m:oMath>
                  </m:oMathPara>
                </a14:m>
                <a:endParaRPr lang="en-US" dirty="0"/>
              </a:p>
              <a:p>
                <a:pPr>
                  <a:lnSpc>
                    <a:spcPct val="120000"/>
                  </a:lnSpc>
                </a:pPr>
                <a:r>
                  <a:rPr lang="en-US" dirty="0"/>
                  <a:t>Traditional optimization methods such as Newton-Raphson and gradient descent require that </a:t>
                </a:r>
                <a:r>
                  <a:rPr lang="en-US" i="1" dirty="0"/>
                  <a:t>f</a:t>
                </a:r>
                <a:r>
                  <a:rPr lang="en-US" dirty="0"/>
                  <a:t>(</a:t>
                </a:r>
                <a:r>
                  <a:rPr lang="en-US" b="1" i="1" dirty="0"/>
                  <a:t>x</a:t>
                </a:r>
                <a:r>
                  <a:rPr lang="en-US" dirty="0"/>
                  <a:t>) is differentiable. Alternately, PSO does not require existence of differential. PSO scatters a population of candidate optimizers for </a:t>
                </a:r>
                <a:r>
                  <a:rPr lang="en-US" b="1" i="1" dirty="0"/>
                  <a:t>x</a:t>
                </a:r>
                <a:r>
                  <a:rPr lang="en-US" baseline="30000" dirty="0"/>
                  <a:t>*</a:t>
                </a:r>
                <a:r>
                  <a:rPr lang="en-US" dirty="0"/>
                  <a:t> and such population is called swarm whereas each candidate optimizer is called particle. PSO is an iterative algorithm running over many iterations in which every particle is moved at each iteration so that it approaches the global optimizer </a:t>
                </a:r>
                <a:r>
                  <a:rPr lang="en-US" b="1" i="1" dirty="0"/>
                  <a:t>x</a:t>
                </a:r>
                <a:r>
                  <a:rPr lang="en-US" baseline="30000" dirty="0"/>
                  <a:t>*</a:t>
                </a:r>
                <a:r>
                  <a:rPr lang="en-US" dirty="0"/>
                  <a:t>. The movement of each particle is affected by its best position and the best position of the swarm.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4"/>
                <a:stretch>
                  <a:fillRect l="-696" t="-824" r="-696"/>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r>
              <a:rPr lang="en-US"/>
              <a:t>27/09/2022</a:t>
            </a:r>
          </a:p>
        </p:txBody>
      </p:sp>
      <p:sp>
        <p:nvSpPr>
          <p:cNvPr id="5" name="Footer Placeholder 4"/>
          <p:cNvSpPr>
            <a:spLocks noGrp="1"/>
          </p:cNvSpPr>
          <p:nvPr>
            <p:ph type="ftr" sz="quarter" idx="11"/>
          </p:nvPr>
        </p:nvSpPr>
        <p:spPr/>
        <p:txBody>
          <a:bodyPr/>
          <a:lstStyle/>
          <a:p>
            <a:r>
              <a:rPr lang="en-US"/>
              <a:t>Tutorial on PSO - Loc Nguyen</a:t>
            </a:r>
          </a:p>
        </p:txBody>
      </p:sp>
      <p:sp>
        <p:nvSpPr>
          <p:cNvPr id="6" name="Slide Number Placeholder 5"/>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2237610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185FE-CC1C-4CE2-876F-E93CFA7EDA76}"/>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F4A950-818B-47B6-81D4-55A1C11CE7A6}"/>
                  </a:ext>
                </a:extLst>
              </p:cNvPr>
              <p:cNvSpPr>
                <a:spLocks noGrp="1"/>
              </p:cNvSpPr>
              <p:nvPr>
                <p:ph idx="1"/>
              </p:nvPr>
            </p:nvSpPr>
            <p:spPr/>
            <p:txBody>
              <a:bodyPr>
                <a:normAutofit fontScale="85000" lnSpcReduction="10000"/>
              </a:bodyPr>
              <a:lstStyle/>
              <a:p>
                <a:pPr>
                  <a:lnSpc>
                    <a:spcPct val="110000"/>
                  </a:lnSpc>
                </a:pPr>
                <a:r>
                  <a:rPr lang="en-US" i="1" dirty="0"/>
                  <a:t>Input</a:t>
                </a:r>
                <a:r>
                  <a:rPr lang="en-US" dirty="0"/>
                  <a:t>: the swam </a:t>
                </a:r>
                <a:r>
                  <a:rPr lang="en-US" i="1" dirty="0"/>
                  <a:t>S</a:t>
                </a:r>
                <a:r>
                  <a:rPr lang="en-US" dirty="0"/>
                  <a:t> of particles along with their initialized positions and velocities.</a:t>
                </a:r>
              </a:p>
              <a:p>
                <a:pPr>
                  <a:lnSpc>
                    <a:spcPct val="110000"/>
                  </a:lnSpc>
                </a:pPr>
                <a:r>
                  <a:rPr lang="en-US" i="1" dirty="0"/>
                  <a:t>Output</a:t>
                </a:r>
                <a:r>
                  <a:rPr lang="en-US" dirty="0"/>
                  <a:t>: the </a:t>
                </a:r>
                <a:r>
                  <a:rPr lang="en-US" i="1" dirty="0"/>
                  <a:t>global best position </a:t>
                </a:r>
                <a:r>
                  <a:rPr lang="en-US" b="1" i="1" dirty="0" err="1"/>
                  <a:t>p</a:t>
                </a:r>
                <a:r>
                  <a:rPr lang="en-US" i="1" baseline="-25000" dirty="0" err="1"/>
                  <a:t>g</a:t>
                </a:r>
                <a:r>
                  <a:rPr lang="en-US" dirty="0"/>
                  <a:t> of entire swarm so that </a:t>
                </a:r>
                <a:r>
                  <a:rPr lang="en-US" b="1" i="1" dirty="0" err="1"/>
                  <a:t>p</a:t>
                </a:r>
                <a:r>
                  <a:rPr lang="en-US" i="1" baseline="-25000" dirty="0" err="1"/>
                  <a:t>g</a:t>
                </a:r>
                <a:r>
                  <a:rPr lang="en-US" dirty="0"/>
                  <a:t> is equal or approximated to the global minimizer </a:t>
                </a:r>
                <a:r>
                  <a:rPr lang="en-US" b="1" i="1" dirty="0"/>
                  <a:t>x</a:t>
                </a:r>
                <a:r>
                  <a:rPr lang="en-US" baseline="30000" dirty="0"/>
                  <a:t>*</a:t>
                </a:r>
                <a:r>
                  <a:rPr lang="en-US" dirty="0"/>
                  <a:t>.</a:t>
                </a:r>
              </a:p>
              <a:p>
                <a:pPr>
                  <a:lnSpc>
                    <a:spcPct val="110000"/>
                  </a:lnSpc>
                </a:pPr>
                <a:r>
                  <a:rPr lang="en-US" i="1" dirty="0"/>
                  <a:t>Initialize</a:t>
                </a:r>
                <a:r>
                  <a:rPr lang="en-US" dirty="0"/>
                  <a:t>: let </a:t>
                </a:r>
                <a:r>
                  <a:rPr lang="en-US" b="1" i="1" dirty="0"/>
                  <a:t>l</a:t>
                </a:r>
                <a:r>
                  <a:rPr lang="en-US" dirty="0"/>
                  <a:t> and </a:t>
                </a:r>
                <a:r>
                  <a:rPr lang="en-US" b="1" i="1" dirty="0"/>
                  <a:t>u</a:t>
                </a:r>
                <a:r>
                  <a:rPr lang="en-US" dirty="0"/>
                  <a:t> be lower bound and upper bound of particles. All </a:t>
                </a:r>
                <a:r>
                  <a:rPr lang="en-US" i="1" dirty="0"/>
                  <a:t>current positions </a:t>
                </a:r>
                <a:r>
                  <a:rPr lang="en-US" b="1" i="1" dirty="0"/>
                  <a:t>x</a:t>
                </a:r>
                <a:r>
                  <a:rPr lang="en-US" i="1" baseline="-25000" dirty="0"/>
                  <a:t>i</a:t>
                </a:r>
                <a:r>
                  <a:rPr lang="en-US" dirty="0"/>
                  <a:t> of all particles are initialized randomly. Moreover, their </a:t>
                </a:r>
                <a:r>
                  <a:rPr lang="en-US" i="1" dirty="0"/>
                  <a:t>best positions </a:t>
                </a:r>
                <a:r>
                  <a:rPr lang="en-US" b="1" i="1" dirty="0"/>
                  <a:t>p</a:t>
                </a:r>
                <a:r>
                  <a:rPr lang="en-US" i="1" baseline="-25000" dirty="0"/>
                  <a:t>i </a:t>
                </a:r>
                <a:r>
                  <a:rPr lang="en-US" dirty="0"/>
                  <a:t>are set to be their current positions such that </a:t>
                </a:r>
                <a:r>
                  <a:rPr lang="en-US" b="1" i="1" dirty="0"/>
                  <a:t>p</a:t>
                </a:r>
                <a:r>
                  <a:rPr lang="en-US" i="1" baseline="-25000" dirty="0"/>
                  <a:t>i</a:t>
                </a:r>
                <a:r>
                  <a:rPr lang="en-US" dirty="0"/>
                  <a:t> = </a:t>
                </a:r>
                <a:r>
                  <a:rPr lang="en-US" b="1" i="1" dirty="0"/>
                  <a:t>x</a:t>
                </a:r>
                <a:r>
                  <a:rPr lang="en-US" i="1" baseline="-25000" dirty="0"/>
                  <a:t>i</a:t>
                </a:r>
                <a:r>
                  <a:rPr lang="en-US" dirty="0"/>
                  <a:t>.</a:t>
                </a:r>
              </a:p>
              <a:p>
                <a:pPr>
                  <a:lnSpc>
                    <a:spcPct val="110000"/>
                  </a:lnSpc>
                </a:pPr>
                <a:r>
                  <a:rPr lang="en-US" i="1" dirty="0"/>
                  <a:t>Initialize</a:t>
                </a:r>
                <a:r>
                  <a:rPr lang="en-US" dirty="0"/>
                  <a:t>: all current </a:t>
                </a:r>
                <a:r>
                  <a:rPr lang="en-US" i="1" dirty="0"/>
                  <a:t>velocities</a:t>
                </a:r>
                <a:r>
                  <a:rPr lang="en-US" dirty="0"/>
                  <a:t> </a:t>
                </a:r>
                <a:r>
                  <a:rPr lang="en-US" b="1" i="1" dirty="0"/>
                  <a:t>v</a:t>
                </a:r>
                <a:r>
                  <a:rPr lang="en-US" i="1" baseline="-25000" dirty="0"/>
                  <a:t>i</a:t>
                </a:r>
                <a:r>
                  <a:rPr lang="en-US" dirty="0"/>
                  <a:t> of all particles are initialized randomly in the range from –|</a:t>
                </a:r>
                <a:r>
                  <a:rPr lang="en-US" b="1" i="1" dirty="0"/>
                  <a:t>u</a:t>
                </a:r>
                <a:r>
                  <a:rPr lang="en-US" dirty="0"/>
                  <a:t> – </a:t>
                </a:r>
                <a:r>
                  <a:rPr lang="en-US" b="1" i="1" dirty="0"/>
                  <a:t>l</a:t>
                </a:r>
                <a:r>
                  <a:rPr lang="en-US" dirty="0"/>
                  <a:t>| to |</a:t>
                </a:r>
                <a:r>
                  <a:rPr lang="en-US" b="1" i="1" dirty="0"/>
                  <a:t>u</a:t>
                </a:r>
                <a:r>
                  <a:rPr lang="en-US" dirty="0"/>
                  <a:t> – </a:t>
                </a:r>
                <a:r>
                  <a:rPr lang="en-US" b="1" i="1" dirty="0"/>
                  <a:t>l</a:t>
                </a:r>
                <a:r>
                  <a:rPr lang="en-US" dirty="0"/>
                  <a:t>|.</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r>
                                    <a:rPr lang="en-US" b="0" i="1" smtClean="0">
                                      <a:latin typeface="Cambria Math" panose="02040503050406030204" pitchFamily="18" charset="0"/>
                                    </a:rPr>
                                    <m:t>𝑛</m:t>
                                  </m:r>
                                </m:sub>
                              </m:sSub>
                            </m:e>
                          </m:d>
                        </m:e>
                        <m:sup>
                          <m:r>
                            <a:rPr lang="en-US" b="0" i="1" smtClean="0">
                              <a:latin typeface="Cambria Math" panose="02040503050406030204" pitchFamily="18" charset="0"/>
                            </a:rPr>
                            <m:t>𝑇</m:t>
                          </m:r>
                        </m:sup>
                      </m:sSup>
                      <m:r>
                        <m:rPr>
                          <m:sty m:val="p"/>
                        </m:rPr>
                        <a:rPr lang="en-US">
                          <a:latin typeface="Cambria Math" panose="02040503050406030204" pitchFamily="18" charset="0"/>
                        </a:rPr>
                        <m:t>where</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𝑖𝑗</m:t>
                          </m:r>
                        </m:sub>
                      </m:sSub>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𝒖</m:t>
                              </m:r>
                              <m:r>
                                <a:rPr lang="en-US" i="1">
                                  <a:latin typeface="Cambria Math" panose="02040503050406030204" pitchFamily="18" charset="0"/>
                                </a:rPr>
                                <m:t>−</m:t>
                              </m:r>
                              <m:r>
                                <a:rPr lang="en-US" b="1" i="1">
                                  <a:latin typeface="Cambria Math" panose="02040503050406030204" pitchFamily="18" charset="0"/>
                                </a:rPr>
                                <m:t>𝒍</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b="1" i="1">
                                  <a:latin typeface="Cambria Math" panose="02040503050406030204" pitchFamily="18" charset="0"/>
                                </a:rPr>
                                <m:t>𝒖</m:t>
                              </m:r>
                              <m:r>
                                <a:rPr lang="en-US" i="1">
                                  <a:latin typeface="Cambria Math" panose="02040503050406030204" pitchFamily="18" charset="0"/>
                                </a:rPr>
                                <m:t>−</m:t>
                              </m:r>
                              <m:r>
                                <a:rPr lang="en-US" b="1" i="1">
                                  <a:latin typeface="Cambria Math" panose="02040503050406030204" pitchFamily="18" charset="0"/>
                                </a:rPr>
                                <m:t>𝒍</m:t>
                              </m:r>
                            </m:e>
                          </m:d>
                        </m:e>
                      </m:d>
                    </m:oMath>
                  </m:oMathPara>
                </a14:m>
                <a:endParaRPr lang="en-US" dirty="0"/>
              </a:p>
              <a:p>
                <a:pPr>
                  <a:lnSpc>
                    <a:spcPct val="110000"/>
                  </a:lnSpc>
                </a:pPr>
                <a:r>
                  <a:rPr lang="en-US" i="1" dirty="0"/>
                  <a:t>Initialize</a:t>
                </a:r>
                <a:r>
                  <a:rPr lang="en-US" dirty="0"/>
                  <a:t>: </a:t>
                </a:r>
                <a:r>
                  <a:rPr lang="en-US" b="1" i="1" dirty="0" err="1"/>
                  <a:t>p</a:t>
                </a:r>
                <a:r>
                  <a:rPr lang="en-US" i="1" baseline="-25000" dirty="0" err="1"/>
                  <a:t>g</a:t>
                </a:r>
                <a:r>
                  <a:rPr lang="en-US" dirty="0"/>
                  <a:t> is the best among local best positions.</a:t>
                </a:r>
              </a:p>
              <a:p>
                <a:pPr marL="0" indent="0">
                  <a:lnSpc>
                    <a:spcPct val="110000"/>
                  </a:lnSpc>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argmin</m:t>
                              </m:r>
                            </m:e>
                            <m:lim>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lim>
                          </m:limLow>
                        </m:fName>
                        <m:e>
                          <m:r>
                            <a:rPr lang="en-US" i="1">
                              <a:latin typeface="Cambria Math" panose="02040503050406030204" pitchFamily="18" charset="0"/>
                            </a:rPr>
                            <m:t>𝑓</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e>
                          </m:d>
                        </m:e>
                      </m:func>
                    </m:oMath>
                  </m:oMathPara>
                </a14:m>
                <a:endParaRPr lang="en-US" dirty="0"/>
              </a:p>
              <a:p>
                <a:pPr>
                  <a:lnSpc>
                    <a:spcPct val="110000"/>
                  </a:lnSpc>
                </a:pPr>
                <a:r>
                  <a:rPr lang="en-US" i="1" dirty="0"/>
                  <a:t>Main loop</a:t>
                </a:r>
                <a:r>
                  <a:rPr lang="en-US" dirty="0"/>
                  <a:t>: next slide.</a:t>
                </a:r>
              </a:p>
            </p:txBody>
          </p:sp>
        </mc:Choice>
        <mc:Fallback xmlns="">
          <p:sp>
            <p:nvSpPr>
              <p:cNvPr id="3" name="Content Placeholder 2">
                <a:extLst>
                  <a:ext uri="{FF2B5EF4-FFF2-40B4-BE49-F238E27FC236}">
                    <a16:creationId xmlns:a16="http://schemas.microsoft.com/office/drawing/2014/main" id="{95F4A950-818B-47B6-81D4-55A1C11CE7A6}"/>
                  </a:ext>
                </a:extLst>
              </p:cNvPr>
              <p:cNvSpPr>
                <a:spLocks noGrp="1" noRot="1" noChangeAspect="1" noMove="1" noResize="1" noEditPoints="1" noAdjustHandles="1" noChangeArrowheads="1" noChangeShapeType="1" noTextEdit="1"/>
              </p:cNvSpPr>
              <p:nvPr>
                <p:ph idx="1"/>
              </p:nvPr>
            </p:nvSpPr>
            <p:spPr>
              <a:blipFill>
                <a:blip r:embed="rId4"/>
                <a:stretch>
                  <a:fillRect l="-812" t="-942" r="-870"/>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E851FC33-DE5B-4882-9A72-DB0CA1DE340A}"/>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F45E8ABC-3DBC-4E05-9A13-95D7CE0B7E9C}"/>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B3C41398-B113-4FD2-900D-F5BB2EB0C3A2}"/>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4599374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144C8-7406-41E6-B460-739A1ECF2256}"/>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433384-6AF5-4149-B510-F2F53419673C}"/>
                  </a:ext>
                </a:extLst>
              </p:cNvPr>
              <p:cNvSpPr>
                <a:spLocks noGrp="1"/>
              </p:cNvSpPr>
              <p:nvPr>
                <p:ph idx="1"/>
              </p:nvPr>
            </p:nvSpPr>
            <p:spPr/>
            <p:txBody>
              <a:bodyPr>
                <a:normAutofit fontScale="77500" lnSpcReduction="20000"/>
              </a:bodyPr>
              <a:lstStyle/>
              <a:p>
                <a:pPr marL="0" indent="0">
                  <a:lnSpc>
                    <a:spcPct val="120000"/>
                  </a:lnSpc>
                  <a:buNone/>
                </a:pPr>
                <a:r>
                  <a:rPr lang="en-US" dirty="0"/>
                  <a:t>While terminated condition is not met do</a:t>
                </a:r>
              </a:p>
              <a:p>
                <a:pPr marL="457200" indent="0">
                  <a:lnSpc>
                    <a:spcPct val="120000"/>
                  </a:lnSpc>
                  <a:buNone/>
                </a:pPr>
                <a:r>
                  <a:rPr lang="en-US" dirty="0"/>
                  <a:t>For each particle </a:t>
                </a:r>
                <a:r>
                  <a:rPr lang="en-US" i="1" dirty="0" err="1"/>
                  <a:t>i</a:t>
                </a:r>
                <a:r>
                  <a:rPr lang="en-US" dirty="0"/>
                  <a:t> in swarm </a:t>
                </a:r>
                <a:r>
                  <a:rPr lang="en-US" i="1" dirty="0"/>
                  <a:t>S</a:t>
                </a:r>
              </a:p>
              <a:p>
                <a:pPr marL="914400" indent="0">
                  <a:lnSpc>
                    <a:spcPct val="120000"/>
                  </a:lnSpc>
                  <a:buNone/>
                </a:pPr>
                <a:r>
                  <a:rPr lang="en-US" dirty="0"/>
                  <a:t>Velocity of particle </a:t>
                </a:r>
                <a:r>
                  <a:rPr lang="en-US" i="1" dirty="0" err="1"/>
                  <a:t>i</a:t>
                </a:r>
                <a:r>
                  <a:rPr lang="en-US" dirty="0"/>
                  <a:t> is updated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b="0" i="1" smtClean="0">
                          <a:latin typeface="Cambria Math" panose="02040503050406030204" pitchFamily="18" charset="0"/>
                        </a:rPr>
                        <m:t>    </m:t>
                      </m:r>
                      <m:d>
                        <m:dPr>
                          <m:ctrlPr>
                            <a:rPr lang="en-US" i="1" smtClean="0">
                              <a:latin typeface="Cambria Math" panose="02040503050406030204" pitchFamily="18" charset="0"/>
                            </a:rPr>
                          </m:ctrlPr>
                        </m:dPr>
                        <m:e>
                          <m:r>
                            <a:rPr lang="en-US" b="0" i="1" smtClean="0">
                              <a:latin typeface="Cambria Math" panose="02040503050406030204" pitchFamily="18" charset="0"/>
                            </a:rPr>
                            <m:t>1.1</m:t>
                          </m:r>
                        </m:e>
                      </m:d>
                    </m:oMath>
                  </m:oMathPara>
                </a14:m>
                <a:endParaRPr lang="en-US" dirty="0"/>
              </a:p>
              <a:p>
                <a:pPr marL="914400" indent="0">
                  <a:lnSpc>
                    <a:spcPct val="120000"/>
                  </a:lnSpc>
                  <a:buNone/>
                </a:pPr>
                <a:r>
                  <a:rPr lang="en-US" dirty="0"/>
                  <a:t>Position of particle </a:t>
                </a:r>
                <a:r>
                  <a:rPr lang="en-US" i="1" dirty="0"/>
                  <a:t>i</a:t>
                </a:r>
                <a:r>
                  <a:rPr lang="en-US" dirty="0"/>
                  <a:t> is updated as follows:</a:t>
                </a:r>
              </a:p>
              <a:p>
                <a:pPr marL="0" indent="0">
                  <a:lnSpc>
                    <a:spcPct val="120000"/>
                  </a:lnSpc>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1.2</m:t>
                          </m:r>
                        </m:e>
                      </m:d>
                    </m:oMath>
                  </m:oMathPara>
                </a14:m>
                <a:endParaRPr lang="en-US" dirty="0"/>
              </a:p>
              <a:p>
                <a:pPr marL="914400" indent="0">
                  <a:lnSpc>
                    <a:spcPct val="120000"/>
                  </a:lnSpc>
                  <a:buNone/>
                </a:pPr>
                <a:r>
                  <a:rPr lang="en-US" dirty="0"/>
                  <a:t>If </a:t>
                </a:r>
                <a:r>
                  <a:rPr lang="en-US" i="1" dirty="0"/>
                  <a:t>f</a:t>
                </a:r>
                <a:r>
                  <a:rPr lang="en-US" dirty="0"/>
                  <a:t>(</a:t>
                </a:r>
                <a:r>
                  <a:rPr lang="en-US" b="1" i="1" dirty="0"/>
                  <a:t>x</a:t>
                </a:r>
                <a:r>
                  <a:rPr lang="en-US" i="1" baseline="-25000" dirty="0"/>
                  <a:t>i</a:t>
                </a:r>
                <a:r>
                  <a:rPr lang="en-US" dirty="0"/>
                  <a:t>) &lt; </a:t>
                </a:r>
                <a:r>
                  <a:rPr lang="en-US" i="1" dirty="0"/>
                  <a:t>f</a:t>
                </a:r>
                <a:r>
                  <a:rPr lang="en-US" dirty="0"/>
                  <a:t>(</a:t>
                </a:r>
                <a:r>
                  <a:rPr lang="en-US" b="1" i="1" dirty="0"/>
                  <a:t>p</a:t>
                </a:r>
                <a:r>
                  <a:rPr lang="en-US" i="1" baseline="-25000" dirty="0"/>
                  <a:t>i</a:t>
                </a:r>
                <a:r>
                  <a:rPr lang="en-US" dirty="0"/>
                  <a:t>) then</a:t>
                </a:r>
              </a:p>
              <a:p>
                <a:pPr marL="1371600" indent="0">
                  <a:lnSpc>
                    <a:spcPct val="120000"/>
                  </a:lnSpc>
                  <a:buNone/>
                </a:pPr>
                <a:r>
                  <a:rPr lang="en-US" dirty="0"/>
                  <a:t>The best position of particle </a:t>
                </a:r>
                <a:r>
                  <a:rPr lang="en-US" i="1" dirty="0" err="1"/>
                  <a:t>i</a:t>
                </a:r>
                <a:r>
                  <a:rPr lang="en-US" dirty="0"/>
                  <a:t> is updated: </a:t>
                </a:r>
                <a:r>
                  <a:rPr lang="en-US" b="1" i="1" dirty="0"/>
                  <a:t>p</a:t>
                </a:r>
                <a:r>
                  <a:rPr lang="en-US" i="1" baseline="-25000" dirty="0"/>
                  <a:t>i</a:t>
                </a:r>
                <a:r>
                  <a:rPr lang="en-US" dirty="0"/>
                  <a:t> = </a:t>
                </a:r>
                <a:r>
                  <a:rPr lang="en-US" b="1" i="1" dirty="0"/>
                  <a:t>x</a:t>
                </a:r>
                <a:r>
                  <a:rPr lang="en-US" i="1" baseline="-25000" dirty="0"/>
                  <a:t>i</a:t>
                </a:r>
                <a:endParaRPr lang="en-US" dirty="0"/>
              </a:p>
              <a:p>
                <a:pPr marL="1371600" indent="0">
                  <a:lnSpc>
                    <a:spcPct val="120000"/>
                  </a:lnSpc>
                  <a:buNone/>
                </a:pPr>
                <a:r>
                  <a:rPr lang="en-US" dirty="0"/>
                  <a:t>If </a:t>
                </a:r>
                <a:r>
                  <a:rPr lang="en-US" i="1" dirty="0"/>
                  <a:t>f</a:t>
                </a:r>
                <a:r>
                  <a:rPr lang="en-US" dirty="0"/>
                  <a:t>(</a:t>
                </a:r>
                <a:r>
                  <a:rPr lang="en-US" b="1" i="1" dirty="0"/>
                  <a:t>p</a:t>
                </a:r>
                <a:r>
                  <a:rPr lang="en-US" i="1" baseline="-25000" dirty="0"/>
                  <a:t>i</a:t>
                </a:r>
                <a:r>
                  <a:rPr lang="en-US" dirty="0"/>
                  <a:t>) &lt; </a:t>
                </a:r>
                <a:r>
                  <a:rPr lang="en-US" i="1" dirty="0"/>
                  <a:t>f</a:t>
                </a:r>
                <a:r>
                  <a:rPr lang="en-US" dirty="0"/>
                  <a:t>(</a:t>
                </a:r>
                <a:r>
                  <a:rPr lang="en-US" b="1" i="1" dirty="0" err="1"/>
                  <a:t>p</a:t>
                </a:r>
                <a:r>
                  <a:rPr lang="en-US" i="1" baseline="-25000" dirty="0" err="1"/>
                  <a:t>g</a:t>
                </a:r>
                <a:r>
                  <a:rPr lang="en-US" dirty="0"/>
                  <a:t>) then</a:t>
                </a:r>
              </a:p>
              <a:p>
                <a:pPr marL="1828800" indent="0">
                  <a:lnSpc>
                    <a:spcPct val="120000"/>
                  </a:lnSpc>
                  <a:buNone/>
                </a:pPr>
                <a:r>
                  <a:rPr lang="en-US" dirty="0"/>
                  <a:t>The best position of swarm is updated: </a:t>
                </a:r>
                <a:r>
                  <a:rPr lang="en-US" b="1" i="1" dirty="0" err="1"/>
                  <a:t>p</a:t>
                </a:r>
                <a:r>
                  <a:rPr lang="en-US" i="1" baseline="-25000" dirty="0" err="1"/>
                  <a:t>g</a:t>
                </a:r>
                <a:r>
                  <a:rPr lang="en-US" dirty="0"/>
                  <a:t> = </a:t>
                </a:r>
                <a:r>
                  <a:rPr lang="en-US" b="1" i="1" dirty="0"/>
                  <a:t>p</a:t>
                </a:r>
                <a:r>
                  <a:rPr lang="en-US" i="1" baseline="-25000" dirty="0"/>
                  <a:t>i</a:t>
                </a:r>
                <a:endParaRPr lang="en-US" dirty="0"/>
              </a:p>
              <a:p>
                <a:pPr marL="1371600" indent="0">
                  <a:lnSpc>
                    <a:spcPct val="120000"/>
                  </a:lnSpc>
                  <a:buNone/>
                </a:pPr>
                <a:r>
                  <a:rPr lang="en-US" dirty="0"/>
                  <a:t>End if</a:t>
                </a:r>
              </a:p>
              <a:p>
                <a:pPr marL="914400" indent="0">
                  <a:lnSpc>
                    <a:spcPct val="120000"/>
                  </a:lnSpc>
                  <a:buNone/>
                </a:pPr>
                <a:r>
                  <a:rPr lang="en-US" dirty="0"/>
                  <a:t>End if</a:t>
                </a:r>
              </a:p>
              <a:p>
                <a:pPr marL="457200" indent="0">
                  <a:lnSpc>
                    <a:spcPct val="120000"/>
                  </a:lnSpc>
                  <a:buNone/>
                </a:pPr>
                <a:r>
                  <a:rPr lang="en-US" dirty="0"/>
                  <a:t>End for</a:t>
                </a:r>
              </a:p>
              <a:p>
                <a:pPr marL="0" indent="0">
                  <a:lnSpc>
                    <a:spcPct val="120000"/>
                  </a:lnSpc>
                  <a:buNone/>
                </a:pPr>
                <a:r>
                  <a:rPr lang="en-US" dirty="0"/>
                  <a:t>End while</a:t>
                </a:r>
              </a:p>
            </p:txBody>
          </p:sp>
        </mc:Choice>
        <mc:Fallback xmlns="">
          <p:sp>
            <p:nvSpPr>
              <p:cNvPr id="3" name="Content Placeholder 2">
                <a:extLst>
                  <a:ext uri="{FF2B5EF4-FFF2-40B4-BE49-F238E27FC236}">
                    <a16:creationId xmlns:a16="http://schemas.microsoft.com/office/drawing/2014/main" id="{79433384-6AF5-4149-B510-F2F53419673C}"/>
                  </a:ext>
                </a:extLst>
              </p:cNvPr>
              <p:cNvSpPr>
                <a:spLocks noGrp="1" noRot="1" noChangeAspect="1" noMove="1" noResize="1" noEditPoints="1" noAdjustHandles="1" noChangeArrowheads="1" noChangeShapeType="1" noTextEdit="1"/>
              </p:cNvSpPr>
              <p:nvPr>
                <p:ph idx="1"/>
              </p:nvPr>
            </p:nvSpPr>
            <p:spPr>
              <a:blipFill>
                <a:blip r:embed="rId4"/>
                <a:stretch>
                  <a:fillRect l="-754" t="-824"/>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B1C28E6-D18F-4888-B9A8-86320DEF1EF5}"/>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8721C905-D1C6-49A2-8240-AC304936ACF2}"/>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78EFEB43-EB92-41CA-9E82-2D9F0B777A94}"/>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2577081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5E56-21F1-4233-A78C-532DC2BE5337}"/>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9847AF59-5338-4927-BCAB-16AF40710CDE}"/>
              </a:ext>
            </a:extLst>
          </p:cNvPr>
          <p:cNvSpPr>
            <a:spLocks noGrp="1"/>
          </p:cNvSpPr>
          <p:nvPr>
            <p:ph idx="1"/>
          </p:nvPr>
        </p:nvSpPr>
        <p:spPr/>
        <p:txBody>
          <a:bodyPr>
            <a:normAutofit/>
          </a:bodyPr>
          <a:lstStyle/>
          <a:p>
            <a:r>
              <a:rPr lang="en-US" dirty="0"/>
              <a:t>Equation 1.1 is the heart of PSO, which is </a:t>
            </a:r>
            <a:r>
              <a:rPr lang="en-US" i="1" dirty="0"/>
              <a:t>velocity update rule</a:t>
            </a:r>
            <a:r>
              <a:rPr lang="en-US" dirty="0"/>
              <a:t>. Equation 1.2 is </a:t>
            </a:r>
            <a:r>
              <a:rPr lang="en-US" i="1" dirty="0"/>
              <a:t>position update rule</a:t>
            </a:r>
            <a:r>
              <a:rPr lang="en-US" dirty="0"/>
              <a:t>.</a:t>
            </a:r>
          </a:p>
          <a:p>
            <a:r>
              <a:rPr lang="en-US" dirty="0"/>
              <a:t>Two most popular terminated conditions are that the cost function at </a:t>
            </a:r>
            <a:r>
              <a:rPr lang="en-US" b="1" i="1" dirty="0" err="1"/>
              <a:t>p</a:t>
            </a:r>
            <a:r>
              <a:rPr lang="en-US" i="1" baseline="-25000" dirty="0" err="1"/>
              <a:t>g</a:t>
            </a:r>
            <a:r>
              <a:rPr lang="en-US" dirty="0"/>
              <a:t> which is evaluated as </a:t>
            </a:r>
            <a:r>
              <a:rPr lang="en-US" i="1" dirty="0"/>
              <a:t>f</a:t>
            </a:r>
            <a:r>
              <a:rPr lang="en-US" dirty="0"/>
              <a:t>(</a:t>
            </a:r>
            <a:r>
              <a:rPr lang="en-US" b="1" i="1" dirty="0" err="1"/>
              <a:t>p</a:t>
            </a:r>
            <a:r>
              <a:rPr lang="en-US" i="1" baseline="-25000" dirty="0" err="1"/>
              <a:t>g</a:t>
            </a:r>
            <a:r>
              <a:rPr lang="en-US" dirty="0"/>
              <a:t>) is small enough or PSO ran over a large enough number of iterations.</a:t>
            </a:r>
          </a:p>
          <a:p>
            <a:r>
              <a:rPr lang="en-US" dirty="0"/>
              <a:t>Functions </a:t>
            </a:r>
            <a:r>
              <a:rPr lang="en-US" i="1" dirty="0"/>
              <a:t>U</a:t>
            </a:r>
            <a:r>
              <a:rPr lang="en-US" dirty="0"/>
              <a:t>(0, </a:t>
            </a:r>
            <a:r>
              <a:rPr lang="en-US" i="1" dirty="0"/>
              <a:t>ϕ</a:t>
            </a:r>
            <a:r>
              <a:rPr lang="en-US" baseline="-25000" dirty="0"/>
              <a:t>1</a:t>
            </a:r>
            <a:r>
              <a:rPr lang="en-US" dirty="0"/>
              <a:t>) and </a:t>
            </a:r>
            <a:r>
              <a:rPr lang="en-US" i="1" dirty="0"/>
              <a:t>U</a:t>
            </a:r>
            <a:r>
              <a:rPr lang="en-US" dirty="0"/>
              <a:t>(0, </a:t>
            </a:r>
            <a:r>
              <a:rPr lang="en-US" i="1" dirty="0"/>
              <a:t>ϕ</a:t>
            </a:r>
            <a:r>
              <a:rPr lang="en-US" baseline="-25000" dirty="0"/>
              <a:t>2</a:t>
            </a:r>
            <a:r>
              <a:rPr lang="en-US" dirty="0"/>
              <a:t>) generate random vector whose elements are random numbers in ranges [0, </a:t>
            </a:r>
            <a:r>
              <a:rPr lang="en-US" i="1" dirty="0"/>
              <a:t>ϕ</a:t>
            </a:r>
            <a:r>
              <a:rPr lang="en-US" baseline="-25000" dirty="0"/>
              <a:t>1</a:t>
            </a:r>
            <a:r>
              <a:rPr lang="en-US" dirty="0"/>
              <a:t>] and [0, </a:t>
            </a:r>
            <a:r>
              <a:rPr lang="en-US" i="1" dirty="0"/>
              <a:t>ϕ</a:t>
            </a:r>
            <a:r>
              <a:rPr lang="en-US" baseline="-25000" dirty="0"/>
              <a:t>2</a:t>
            </a:r>
            <a:r>
              <a:rPr lang="en-US" dirty="0"/>
              <a:t>], respectively.</a:t>
            </a:r>
          </a:p>
          <a:p>
            <a:r>
              <a:rPr lang="en-US" dirty="0"/>
              <a:t>The operator ⨂ denotes component-wise multiplication of two points </a:t>
            </a:r>
            <a:r>
              <a:rPr lang="en-US" dirty="0">
                <a:effectLst/>
                <a:latin typeface="Times New Roman" panose="02020603050405020304" pitchFamily="18" charset="0"/>
                <a:ea typeface="SimSun" panose="02010600030101010101" pitchFamily="2" charset="-122"/>
              </a:rPr>
              <a:t>(Poli, Kennedy, &amp; Blackwell, 2007, p. 3)</a:t>
            </a:r>
            <a:r>
              <a:rPr lang="en-US" dirty="0"/>
              <a:t>.</a:t>
            </a:r>
          </a:p>
        </p:txBody>
      </p:sp>
      <p:sp>
        <p:nvSpPr>
          <p:cNvPr id="4" name="Date Placeholder 3">
            <a:extLst>
              <a:ext uri="{FF2B5EF4-FFF2-40B4-BE49-F238E27FC236}">
                <a16:creationId xmlns:a16="http://schemas.microsoft.com/office/drawing/2014/main" id="{C7038CEA-1813-4034-81EC-A35939021CEA}"/>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93DEECE0-ACA0-484B-AC5D-8D6E939506EA}"/>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01621FC0-5D53-4C86-8DAA-35BB7D388846}"/>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545609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FBE93-00C9-4D58-980F-C9949607F2FD}"/>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6E09D0-1B25-4AC7-AE36-048B5BA06D4D}"/>
                  </a:ext>
                </a:extLst>
              </p:cNvPr>
              <p:cNvSpPr>
                <a:spLocks noGrp="1"/>
              </p:cNvSpPr>
              <p:nvPr>
                <p:ph idx="1"/>
              </p:nvPr>
            </p:nvSpPr>
            <p:spPr/>
            <p:txBody>
              <a:bodyPr>
                <a:normAutofit fontScale="92500"/>
              </a:bodyPr>
              <a:lstStyle/>
              <a:p>
                <a:r>
                  <a:rPr lang="en-US" dirty="0"/>
                  <a:t>Two components </a:t>
                </a:r>
                <a14:m>
                  <m:oMath xmlns:m="http://schemas.openxmlformats.org/officeDocument/2006/math">
                    <m:r>
                      <a:rPr lang="en-US" i="1" smtClean="0">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and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are </a:t>
                </a:r>
                <a:r>
                  <a:rPr lang="en-US" i="1" dirty="0"/>
                  <a:t>attraction forces</a:t>
                </a:r>
                <a:r>
                  <a:rPr lang="en-US" dirty="0"/>
                  <a:t> that push every particle to move. Sources of force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and force </a:t>
                </a:r>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oMath>
                </a14:m>
                <a:r>
                  <a:rPr lang="en-US" dirty="0"/>
                  <a:t> are the particle </a:t>
                </a:r>
                <a:r>
                  <a:rPr lang="en-US" i="1" dirty="0" err="1"/>
                  <a:t>i</a:t>
                </a:r>
                <a:r>
                  <a:rPr lang="en-US" dirty="0"/>
                  <a:t> itself and its neighbors.</a:t>
                </a:r>
              </a:p>
              <a:p>
                <a:r>
                  <a:rPr lang="en-US" dirty="0"/>
                  <a:t>Parameter </a:t>
                </a:r>
                <a:r>
                  <a:rPr lang="en-US" i="1" dirty="0"/>
                  <a:t>ϕ</a:t>
                </a:r>
                <a:r>
                  <a:rPr lang="en-US" baseline="-25000" dirty="0"/>
                  <a:t>1</a:t>
                </a:r>
                <a:r>
                  <a:rPr lang="en-US" dirty="0"/>
                  <a:t> along with the first force express the exploitation whereas parameter </a:t>
                </a:r>
                <a:r>
                  <a:rPr lang="en-US" i="1" dirty="0"/>
                  <a:t>ϕ</a:t>
                </a:r>
                <a:r>
                  <a:rPr lang="en-US" baseline="-25000" dirty="0"/>
                  <a:t>2</a:t>
                </a:r>
                <a:r>
                  <a:rPr lang="en-US" dirty="0"/>
                  <a:t> along with the second force express the exploration. The larger </a:t>
                </a:r>
                <a:r>
                  <a:rPr lang="en-US" i="1" dirty="0"/>
                  <a:t>ϕ</a:t>
                </a:r>
                <a:r>
                  <a:rPr lang="en-US" baseline="-25000" dirty="0"/>
                  <a:t>1</a:t>
                </a:r>
                <a:r>
                  <a:rPr lang="en-US" dirty="0"/>
                  <a:t> is, the faster PSO converges but it trends to converge at local minimizer. In opposite, if </a:t>
                </a:r>
                <a:r>
                  <a:rPr lang="en-US" i="1" dirty="0"/>
                  <a:t>ϕ</a:t>
                </a:r>
                <a:r>
                  <a:rPr lang="en-US" baseline="-25000" dirty="0"/>
                  <a:t>2</a:t>
                </a:r>
                <a:r>
                  <a:rPr lang="en-US" dirty="0"/>
                  <a:t> is large, convergence to local minimizer will be avoided in order to achieve better global optimizer but convergence speed is decreased. They are called </a:t>
                </a:r>
                <a:r>
                  <a:rPr lang="en-US" i="1" dirty="0"/>
                  <a:t>acceleration coefficients</a:t>
                </a:r>
                <a:r>
                  <a:rPr lang="en-US" dirty="0"/>
                  <a:t>.</a:t>
                </a:r>
              </a:p>
              <a:p>
                <a:r>
                  <a:rPr lang="en-US" dirty="0"/>
                  <a:t>Velocity </a:t>
                </a:r>
                <a:r>
                  <a:rPr lang="en-US" b="1" i="1" dirty="0"/>
                  <a:t>v</a:t>
                </a:r>
                <a:r>
                  <a:rPr lang="en-US" i="1" baseline="-25000" dirty="0"/>
                  <a:t>i</a:t>
                </a:r>
                <a:r>
                  <a:rPr lang="en-US" dirty="0"/>
                  <a:t> can be bounded in the range [–</a:t>
                </a:r>
                <a:r>
                  <a:rPr lang="en-US" b="1" i="1" dirty="0" err="1"/>
                  <a:t>v</a:t>
                </a:r>
                <a:r>
                  <a:rPr lang="en-US" i="1" baseline="-25000" dirty="0" err="1"/>
                  <a:t>max</a:t>
                </a:r>
                <a:r>
                  <a:rPr lang="en-US" dirty="0"/>
                  <a:t>, +</a:t>
                </a:r>
                <a:r>
                  <a:rPr lang="en-US" b="1" i="1" dirty="0" err="1"/>
                  <a:t>v</a:t>
                </a:r>
                <a:r>
                  <a:rPr lang="en-US" i="1" baseline="-25000" dirty="0" err="1"/>
                  <a:t>max</a:t>
                </a:r>
                <a:r>
                  <a:rPr lang="en-US" dirty="0"/>
                  <a:t>] in order to avoid out of convergence trajectories.</a:t>
                </a:r>
              </a:p>
            </p:txBody>
          </p:sp>
        </mc:Choice>
        <mc:Fallback xmlns="">
          <p:sp>
            <p:nvSpPr>
              <p:cNvPr id="3" name="Content Placeholder 2">
                <a:extLst>
                  <a:ext uri="{FF2B5EF4-FFF2-40B4-BE49-F238E27FC236}">
                    <a16:creationId xmlns:a16="http://schemas.microsoft.com/office/drawing/2014/main" id="{1C6E09D0-1B25-4AC7-AE36-048B5BA06D4D}"/>
                  </a:ext>
                </a:extLst>
              </p:cNvPr>
              <p:cNvSpPr>
                <a:spLocks noGrp="1" noRot="1" noChangeAspect="1" noMove="1" noResize="1" noEditPoints="1" noAdjustHandles="1" noChangeArrowheads="1" noChangeShapeType="1" noTextEdit="1"/>
              </p:cNvSpPr>
              <p:nvPr>
                <p:ph idx="1"/>
              </p:nvPr>
            </p:nvSpPr>
            <p:spPr>
              <a:blipFill>
                <a:blip r:embed="rId5"/>
                <a:stretch>
                  <a:fillRect l="-928" t="-589" r="-986"/>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AC032E4A-1EC6-4699-94C9-547F07FDD687}"/>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B98A97FA-1FEB-4B2B-A2B8-77E2C921710C}"/>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CF175A90-7E35-47A0-9DEE-C153448F48A1}"/>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387149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649DC-CC8F-47D4-8DA3-C32C68ED6182}"/>
              </a:ext>
            </a:extLst>
          </p:cNvPr>
          <p:cNvSpPr>
            <a:spLocks noGrp="1"/>
          </p:cNvSpPr>
          <p:nvPr>
            <p:ph type="title"/>
          </p:nvPr>
        </p:nvSpPr>
        <p:spPr/>
        <p:txBody>
          <a:bodyPr/>
          <a:lstStyle/>
          <a:p>
            <a:r>
              <a:rPr lang="en-US" dirty="0"/>
              <a:t>1. Introduction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4C0A7C-B234-4450-BAA3-521DFAE614CC}"/>
                  </a:ext>
                </a:extLst>
              </p:cNvPr>
              <p:cNvSpPr>
                <a:spLocks noGrp="1"/>
              </p:cNvSpPr>
              <p:nvPr>
                <p:ph idx="1"/>
              </p:nvPr>
            </p:nvSpPr>
            <p:spPr/>
            <p:txBody>
              <a:bodyPr/>
              <a:lstStyle/>
              <a:p>
                <a:r>
                  <a:rPr lang="en-US" dirty="0"/>
                  <a:t>Because any movement has inertia, inertial force is added to the two attraction forces, which is represented by a so-called </a:t>
                </a:r>
                <a:r>
                  <a:rPr lang="en-US" i="1" dirty="0"/>
                  <a:t>inertial weight</a:t>
                </a:r>
                <a:r>
                  <a:rPr lang="en-US" dirty="0"/>
                  <a:t> </a:t>
                </a:r>
                <a:r>
                  <a:rPr lang="en-US" i="1" dirty="0"/>
                  <a:t>ω</a:t>
                </a:r>
                <a:r>
                  <a:rPr lang="en-US" dirty="0"/>
                  <a:t> where 0 &lt; </a:t>
                </a:r>
                <a:r>
                  <a:rPr lang="en-US" i="1" dirty="0"/>
                  <a:t>ω</a:t>
                </a:r>
                <a:r>
                  <a:rPr lang="en-US" dirty="0"/>
                  <a:t> ≤ 1 </a:t>
                </a:r>
                <a:r>
                  <a:rPr lang="en-US" dirty="0">
                    <a:effectLst/>
                    <a:latin typeface="Times New Roman" panose="02020603050405020304" pitchFamily="18" charset="0"/>
                    <a:ea typeface="SimSun" panose="02010600030101010101" pitchFamily="2" charset="-122"/>
                  </a:rPr>
                  <a:t>(Poli, Kennedy, &amp; Blackwell, 2007, p. 4)</a:t>
                </a:r>
                <a:r>
                  <a:rPr lang="en-US" dirty="0"/>
                  <a:t>:</a:t>
                </a:r>
              </a:p>
              <a:p>
                <a:pPr marL="0" indent="0">
                  <a:buNone/>
                </a:pPr>
                <a14:m>
                  <m:oMathPara xmlns:m="http://schemas.openxmlformats.org/officeDocument/2006/math">
                    <m:oMathParaPr>
                      <m:jc m:val="right"/>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𝜔</m:t>
                      </m:r>
                      <m:sSub>
                        <m:sSubPr>
                          <m:ctrlPr>
                            <a:rPr lang="en-US" i="1">
                              <a:latin typeface="Cambria Math" panose="02040503050406030204" pitchFamily="18" charset="0"/>
                            </a:rPr>
                          </m:ctrlPr>
                        </m:sSubPr>
                        <m:e>
                          <m:r>
                            <a:rPr lang="en-US" b="1" i="1">
                              <a:latin typeface="Cambria Math" panose="02040503050406030204" pitchFamily="18" charset="0"/>
                            </a:rPr>
                            <m:t>𝒗</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1</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i="1">
                          <a:latin typeface="Cambria Math" panose="02040503050406030204" pitchFamily="18" charset="0"/>
                        </a:rPr>
                        <m:t>+</m:t>
                      </m:r>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0,</m:t>
                          </m:r>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2</m:t>
                              </m:r>
                            </m:sub>
                          </m:sSub>
                        </m:e>
                      </m:d>
                      <m:r>
                        <a:rPr lang="en-US" i="1">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b="1" i="1">
                                  <a:latin typeface="Cambria Math" panose="02040503050406030204" pitchFamily="18" charset="0"/>
                                </a:rPr>
                                <m:t>𝒑</m:t>
                              </m:r>
                            </m:e>
                            <m:sub>
                              <m:r>
                                <a:rPr lang="en-US" i="1">
                                  <a:latin typeface="Cambria Math" panose="02040503050406030204" pitchFamily="18" charset="0"/>
                                </a:rPr>
                                <m:t>𝑔</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𝑖</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1.3</m:t>
                          </m:r>
                        </m:e>
                      </m:d>
                    </m:oMath>
                  </m:oMathPara>
                </a14:m>
                <a:endParaRPr lang="en-US" dirty="0"/>
              </a:p>
              <a:p>
                <a:r>
                  <a:rPr lang="en-US" dirty="0"/>
                  <a:t>The larger inertial weight </a:t>
                </a:r>
                <a:r>
                  <a:rPr lang="en-US" i="1" dirty="0"/>
                  <a:t>ω</a:t>
                </a:r>
                <a:r>
                  <a:rPr lang="en-US" dirty="0"/>
                  <a:t> is, the faster particles move, which leads PSO to explore global optimizer. The smaller </a:t>
                </a:r>
                <a:r>
                  <a:rPr lang="en-US" i="1" dirty="0"/>
                  <a:t>ω</a:t>
                </a:r>
                <a:r>
                  <a:rPr lang="en-US" dirty="0"/>
                  <a:t> leads PSO to exploit local optimizer. In general, large </a:t>
                </a:r>
                <a:r>
                  <a:rPr lang="en-US" i="1" dirty="0"/>
                  <a:t>ω</a:t>
                </a:r>
                <a:r>
                  <a:rPr lang="en-US" dirty="0"/>
                  <a:t> expresses exploration and small </a:t>
                </a:r>
                <a:r>
                  <a:rPr lang="en-US" i="1" dirty="0"/>
                  <a:t>ω</a:t>
                </a:r>
                <a:r>
                  <a:rPr lang="en-US" dirty="0"/>
                  <a:t> expresses exploitation.</a:t>
                </a:r>
              </a:p>
              <a:p>
                <a:r>
                  <a:rPr lang="en-US" dirty="0"/>
                  <a:t>The popular value of </a:t>
                </a:r>
                <a:r>
                  <a:rPr lang="en-US" i="1" dirty="0"/>
                  <a:t>ω</a:t>
                </a:r>
                <a:r>
                  <a:rPr lang="en-US" dirty="0"/>
                  <a:t> is 0.7298 given </a:t>
                </a:r>
                <a:r>
                  <a:rPr lang="en-US" i="1" dirty="0"/>
                  <a:t>ϕ</a:t>
                </a:r>
                <a:r>
                  <a:rPr lang="en-US" baseline="-25000" dirty="0"/>
                  <a:t>1</a:t>
                </a:r>
                <a:r>
                  <a:rPr lang="en-US" dirty="0"/>
                  <a:t> = </a:t>
                </a:r>
                <a:r>
                  <a:rPr lang="en-US" i="1" dirty="0"/>
                  <a:t>ϕ</a:t>
                </a:r>
                <a:r>
                  <a:rPr lang="en-US" baseline="-25000" dirty="0"/>
                  <a:t>2</a:t>
                </a:r>
                <a:r>
                  <a:rPr lang="en-US" dirty="0"/>
                  <a:t> = 1.4962.</a:t>
                </a:r>
              </a:p>
            </p:txBody>
          </p:sp>
        </mc:Choice>
        <mc:Fallback xmlns="">
          <p:sp>
            <p:nvSpPr>
              <p:cNvPr id="3" name="Content Placeholder 2">
                <a:extLst>
                  <a:ext uri="{FF2B5EF4-FFF2-40B4-BE49-F238E27FC236}">
                    <a16:creationId xmlns:a16="http://schemas.microsoft.com/office/drawing/2014/main" id="{184C0A7C-B234-4450-BAA3-521DFAE614CC}"/>
                  </a:ext>
                </a:extLst>
              </p:cNvPr>
              <p:cNvSpPr>
                <a:spLocks noGrp="1" noRot="1" noChangeAspect="1" noMove="1" noResize="1" noEditPoints="1" noAdjustHandles="1" noChangeArrowheads="1" noChangeShapeType="1" noTextEdit="1"/>
              </p:cNvSpPr>
              <p:nvPr>
                <p:ph idx="1"/>
              </p:nvPr>
            </p:nvSpPr>
            <p:spPr>
              <a:blipFill>
                <a:blip r:embed="rId5"/>
                <a:stretch>
                  <a:fillRect l="-1043" t="-1178" r="-1159"/>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31506C71-9F74-4427-9C59-886912134216}"/>
              </a:ext>
            </a:extLst>
          </p:cNvPr>
          <p:cNvSpPr>
            <a:spLocks noGrp="1"/>
          </p:cNvSpPr>
          <p:nvPr>
            <p:ph type="dt" sz="half" idx="10"/>
          </p:nvPr>
        </p:nvSpPr>
        <p:spPr/>
        <p:txBody>
          <a:bodyPr/>
          <a:lstStyle/>
          <a:p>
            <a:r>
              <a:rPr lang="en-US"/>
              <a:t>27/09/2022</a:t>
            </a:r>
          </a:p>
        </p:txBody>
      </p:sp>
      <p:sp>
        <p:nvSpPr>
          <p:cNvPr id="5" name="Footer Placeholder 4">
            <a:extLst>
              <a:ext uri="{FF2B5EF4-FFF2-40B4-BE49-F238E27FC236}">
                <a16:creationId xmlns:a16="http://schemas.microsoft.com/office/drawing/2014/main" id="{20757B93-B2D8-476D-B5AA-F519B28AEBA5}"/>
              </a:ext>
            </a:extLst>
          </p:cNvPr>
          <p:cNvSpPr>
            <a:spLocks noGrp="1"/>
          </p:cNvSpPr>
          <p:nvPr>
            <p:ph type="ftr" sz="quarter" idx="11"/>
          </p:nvPr>
        </p:nvSpPr>
        <p:spPr/>
        <p:txBody>
          <a:bodyPr/>
          <a:lstStyle/>
          <a:p>
            <a:r>
              <a:rPr lang="en-US"/>
              <a:t>Tutorial on PSO - Loc Nguyen</a:t>
            </a:r>
          </a:p>
        </p:txBody>
      </p:sp>
      <p:sp>
        <p:nvSpPr>
          <p:cNvPr id="6" name="Slide Number Placeholder 5">
            <a:extLst>
              <a:ext uri="{FF2B5EF4-FFF2-40B4-BE49-F238E27FC236}">
                <a16:creationId xmlns:a16="http://schemas.microsoft.com/office/drawing/2014/main" id="{80C446AC-594B-4237-AAB3-0993BCE76FFA}"/>
              </a:ext>
            </a:extLst>
          </p:cNvPr>
          <p:cNvSpPr>
            <a:spLocks noGrp="1"/>
          </p:cNvSpPr>
          <p:nvPr>
            <p:ph type="sldNum" sz="quarter" idx="12"/>
          </p:nvPr>
        </p:nvSpPr>
        <p:spPr/>
        <p:txBody>
          <a:bodyPr/>
          <a:lstStyle/>
          <a:p>
            <a:fld id="{5DB5036F-1FF2-46C4-8D2B-59C7E3B91952}" type="slidenum">
              <a:rPr lang="en-US" smtClean="0"/>
              <a:pPr/>
              <a:t>9</a:t>
            </a:fld>
            <a:endParaRPr lang="en-US"/>
          </a:p>
        </p:txBody>
      </p:sp>
    </p:spTree>
    <p:extLst>
      <p:ext uri="{BB962C8B-B14F-4D97-AF65-F5344CB8AC3E}">
        <p14:creationId xmlns:p14="http://schemas.microsoft.com/office/powerpoint/2010/main" val="1094087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1947</TotalTime>
  <Words>5374</Words>
  <Application>Microsoft Office PowerPoint</Application>
  <PresentationFormat>Widescreen</PresentationFormat>
  <Paragraphs>239</Paragraphs>
  <Slides>26</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TimesNewRomanPSMT</vt:lpstr>
      <vt:lpstr>Arial</vt:lpstr>
      <vt:lpstr>Calibri</vt:lpstr>
      <vt:lpstr>Cambria Math</vt:lpstr>
      <vt:lpstr>Times New Roman</vt:lpstr>
      <vt:lpstr>Office Theme</vt:lpstr>
      <vt:lpstr>Tutorial on particle swarm optimization</vt:lpstr>
      <vt:lpstr>Abstract</vt:lpstr>
      <vt:lpstr>Table of contents</vt:lpstr>
      <vt:lpstr>1. Introduction</vt:lpstr>
      <vt:lpstr>1. Introduction</vt:lpstr>
      <vt:lpstr>1. Introduction</vt:lpstr>
      <vt:lpstr>1. Introduction</vt:lpstr>
      <vt:lpstr>1. Introduction</vt:lpstr>
      <vt:lpstr>1. Introduction</vt:lpstr>
      <vt:lpstr>1. Introduction</vt:lpstr>
      <vt:lpstr>1. Introduction</vt:lpstr>
      <vt:lpstr>1. Introduction</vt:lpstr>
      <vt:lpstr>1. Introduction</vt:lpstr>
      <vt:lpstr>2. Variants of PSO – Simplified &amp; improved PSOs</vt:lpstr>
      <vt:lpstr>2. Variants of PSO – Simplified &amp; improved PSOs</vt:lpstr>
      <vt:lpstr>2. Variants of PSO – Simplified &amp; improved PSOs</vt:lpstr>
      <vt:lpstr>2. Variants of PSO – Simplified &amp; improved PSOs</vt:lpstr>
      <vt:lpstr>2. Variants of PSO – Simplified &amp; improved PSOs</vt:lpstr>
      <vt:lpstr>2. Variants of PSO – Dynamic PSO</vt:lpstr>
      <vt:lpstr>2. Variants of PSO – Dynamic PSO</vt:lpstr>
      <vt:lpstr>2. Variants of PSO – Dynamic PSO</vt:lpstr>
      <vt:lpstr>3. PSO and artificial bee colony algorithm</vt:lpstr>
      <vt:lpstr>3. PSO and artificial bee colony algorithm</vt:lpstr>
      <vt:lpstr>References</vt:lpstr>
      <vt:lpstr>References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449</cp:revision>
  <dcterms:created xsi:type="dcterms:W3CDTF">2017-06-28T03:43:04Z</dcterms:created>
  <dcterms:modified xsi:type="dcterms:W3CDTF">2022-09-28T04:30:20Z</dcterms:modified>
</cp:coreProperties>
</file>