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67" r:id="rId14"/>
    <p:sldId id="379" r:id="rId15"/>
    <p:sldId id="380" r:id="rId16"/>
    <p:sldId id="381" r:id="rId17"/>
    <p:sldId id="382" r:id="rId18"/>
    <p:sldId id="368" r:id="rId19"/>
    <p:sldId id="383" r:id="rId20"/>
    <p:sldId id="384" r:id="rId21"/>
    <p:sldId id="369" r:id="rId22"/>
    <p:sldId id="370"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07" autoAdjust="0"/>
  </p:normalViewPr>
  <p:slideViewPr>
    <p:cSldViewPr snapToGrid="0">
      <p:cViewPr varScale="1">
        <p:scale>
          <a:sx n="68" d="100"/>
          <a:sy n="68" d="100"/>
        </p:scale>
        <p:origin x="8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28/05/2022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23</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Inertial weight and constriction coefficient are common solutions for dynamic problem. Local best topology and dynamic topology are common solutions of premature problem. The topology from equations 1.1, 1.3, 1.4, and 1.5 is static [2, p. 6] because it is kept intact over all iterations.</a:t>
            </a:r>
          </a:p>
        </p:txBody>
      </p:sp>
      <p:sp>
        <p:nvSpPr>
          <p:cNvPr id="4" name="Slide Number Placeholder 3"/>
          <p:cNvSpPr>
            <a:spLocks noGrp="1"/>
          </p:cNvSpPr>
          <p:nvPr>
            <p:ph type="sldNum" sz="quarter" idx="5"/>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268446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Date Placeholder 5"/>
          <p:cNvSpPr>
            <a:spLocks noGrp="1"/>
          </p:cNvSpPr>
          <p:nvPr>
            <p:ph type="dt" sz="half" idx="10"/>
          </p:nvPr>
        </p:nvSpPr>
        <p:spPr/>
        <p:txBody>
          <a:bodyPr/>
          <a:lstStyle/>
          <a:p>
            <a:r>
              <a:rPr lang="en-US"/>
              <a:t>20/10/2022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TextBox 3">
            <a:extLst>
              <a:ext uri="{FF2B5EF4-FFF2-40B4-BE49-F238E27FC236}">
                <a16:creationId xmlns:a16="http://schemas.microsoft.com/office/drawing/2014/main" id="{B4C7666B-3251-41F0-B99F-666655695DC2}"/>
              </a:ext>
            </a:extLst>
          </p:cNvPr>
          <p:cNvSpPr txBox="1"/>
          <p:nvPr/>
        </p:nvSpPr>
        <p:spPr>
          <a:xfrm>
            <a:off x="2530312" y="751019"/>
            <a:ext cx="7131375" cy="83099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FTC 2022 - Future Technologies Conference 2022</a:t>
            </a:r>
          </a:p>
          <a:p>
            <a:pPr algn="ctr"/>
            <a:r>
              <a:rPr lang="en-US" sz="2400" dirty="0">
                <a:latin typeface="Times New Roman" panose="02020603050405020304" pitchFamily="18" charset="0"/>
                <a:cs typeface="Times New Roman" panose="02020603050405020304" pitchFamily="18" charset="0"/>
              </a:rPr>
              <a:t>20-21 October 2022 | Hybrid Event | Vancouver, Canada</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xmlns="">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xmlns="">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3"/>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p:txBody>
          <a:bodyPr>
            <a:normAutofit/>
          </a:bodyPr>
          <a:lstStyle/>
          <a:p>
            <a:r>
              <a:rPr lang="en-US" dirty="0"/>
              <a:t>In global best topology specified by equations 1.1, 1.3, and 1.4, only one best position </a:t>
            </a:r>
            <a:r>
              <a:rPr lang="en-US" b="1" i="1" dirty="0" err="1"/>
              <a:t>p</a:t>
            </a:r>
            <a:r>
              <a:rPr lang="en-US" i="1" baseline="-25000" dirty="0" err="1"/>
              <a:t>g</a:t>
            </a:r>
            <a:r>
              <a:rPr lang="en-US"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dirty="0"/>
              <a:t>Therefore, I propose a general framework of PSO in next section which aims to balance the exploration and the exploitation.</a:t>
            </a:r>
          </a:p>
        </p:txBody>
      </p:sp>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noAutofit/>
          </a:bodyPr>
          <a:lstStyle/>
          <a:p>
            <a:r>
              <a:rPr lang="en-US" sz="2000" dirty="0"/>
              <a:t>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t>Consequently, two problems corresponding to the exploration and exploitation are premature problem and dynamic problem. Solutions of the premature problem are to improve the exploration and solutions of the dynamic problem are to improve the exploitation. Inertial weight and constriction coefficient are common solutions for dynamic problem. Solutions of premature problem relates to increase dynamic ability of particles such as:</a:t>
            </a:r>
          </a:p>
          <a:p>
            <a:pPr lvl="1"/>
            <a:r>
              <a:rPr lang="en-US" sz="2000" dirty="0"/>
              <a:t>Dynamic topology.</a:t>
            </a:r>
          </a:p>
          <a:p>
            <a:pPr lvl="1"/>
            <a:r>
              <a:rPr lang="en-US" sz="2000" dirty="0"/>
              <a:t>Change of fitness function.</a:t>
            </a:r>
          </a:p>
          <a:p>
            <a:pPr lvl="1"/>
            <a:r>
              <a:rPr lang="en-US" sz="2000" dirty="0"/>
              <a:t>Adaptation includes tuning coefficients, adding particles, removing particles, and changing particle properties.</a:t>
            </a:r>
          </a:p>
          <a:p>
            <a:pPr lvl="1"/>
            <a:r>
              <a:rPr lang="en-US" sz="2000" dirty="0"/>
              <a:t>Diversity control.</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0479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FFE-460B-4EC4-A5C6-32B9D7450A68}"/>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A3404-70CE-4B94-A213-1E2DB4D98D81}"/>
                  </a:ext>
                </a:extLst>
              </p:cNvPr>
              <p:cNvSpPr>
                <a:spLocks noGrp="1"/>
              </p:cNvSpPr>
              <p:nvPr>
                <p:ph idx="1"/>
              </p:nvPr>
            </p:nvSpPr>
            <p:spPr>
              <a:xfrm>
                <a:off x="484909" y="914398"/>
                <a:ext cx="11166764" cy="5441951"/>
              </a:xfrm>
            </p:spPr>
            <p:txBody>
              <a:bodyPr>
                <a:normAutofit fontScale="70000" lnSpcReduction="20000"/>
              </a:bodyPr>
              <a:lstStyle/>
              <a:p>
                <a:pPr>
                  <a:lnSpc>
                    <a:spcPct val="120000"/>
                  </a:lnSpc>
                </a:pPr>
                <a:r>
                  <a:rPr lang="en-US" dirty="0"/>
                  <a:t>The proposed general framework of PSO called </a:t>
                </a:r>
                <a:r>
                  <a:rPr lang="en-US" i="1" dirty="0"/>
                  <a:t>GPSO</a:t>
                </a:r>
                <a:r>
                  <a:rPr lang="en-US" dirty="0"/>
                  <a:t> aims to balance the exploration and the exploitation, which solves both premature problem and dynamic problem. If we focus on the fact that the attraction force issued by the particle </a:t>
                </a:r>
                <a:r>
                  <a:rPr lang="en-US" i="1" dirty="0" err="1"/>
                  <a:t>i</a:t>
                </a:r>
                <a:r>
                  <a:rPr lang="en-US" dirty="0"/>
                  <a:t> itself is equivalent to the attraction force from the global best position </a:t>
                </a:r>
                <a:r>
                  <a:rPr lang="en-US" b="1" i="1" dirty="0" err="1"/>
                  <a:t>p</a:t>
                </a:r>
                <a:r>
                  <a:rPr lang="en-US" i="1" baseline="-25000" dirty="0" err="1"/>
                  <a:t>g</a:t>
                </a:r>
                <a:r>
                  <a:rPr lang="en-US" dirty="0"/>
                  <a:t> and the other attraction forces from its neighbors </a:t>
                </a:r>
                <a:r>
                  <a:rPr lang="en-US" b="1" i="1" dirty="0" err="1"/>
                  <a:t>q</a:t>
                </a:r>
                <a:r>
                  <a:rPr lang="en-US" i="1" baseline="-25000" dirty="0" err="1"/>
                  <a:t>k</a:t>
                </a:r>
                <a:r>
                  <a:rPr lang="en-US" dirty="0"/>
                  <a:t>, equation 1.5 is modified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oMath>
                  </m:oMathPara>
                </a14:m>
                <a:endParaRPr lang="en-US" dirty="0"/>
              </a:p>
              <a:p>
                <a:pPr>
                  <a:lnSpc>
                    <a:spcPct val="120000"/>
                  </a:lnSpc>
                </a:pPr>
                <a:r>
                  <a:rPr lang="en-US" dirty="0"/>
                  <a:t>In equation 2.1, the set of </a:t>
                </a:r>
                <a:r>
                  <a:rPr lang="en-US" i="1" dirty="0"/>
                  <a:t>K</a:t>
                </a:r>
                <a:r>
                  <a:rPr lang="en-US" i="1" baseline="-25000" dirty="0"/>
                  <a:t>i</a:t>
                </a:r>
                <a:r>
                  <a:rPr lang="en-US" dirty="0"/>
                  <a:t> neighbors does not include particle </a:t>
                </a:r>
                <a:r>
                  <a:rPr lang="en-US" i="1" dirty="0" err="1"/>
                  <a:t>i</a:t>
                </a:r>
                <a:r>
                  <a:rPr lang="en-US" dirty="0"/>
                  <a:t> and so, the three parameters </a:t>
                </a:r>
                <a:r>
                  <a:rPr lang="en-US" i="1" dirty="0"/>
                  <a:t>ϕ</a:t>
                </a:r>
                <a:r>
                  <a:rPr lang="en-US" baseline="-25000" dirty="0"/>
                  <a:t>1</a:t>
                </a:r>
                <a:r>
                  <a:rPr lang="en-US" dirty="0"/>
                  <a:t>, </a:t>
                </a:r>
                <a:r>
                  <a:rPr lang="en-US" i="1" dirty="0"/>
                  <a:t>ϕ</a:t>
                </a:r>
                <a:r>
                  <a:rPr lang="en-US" baseline="-25000" dirty="0"/>
                  <a:t>2</a:t>
                </a:r>
                <a:r>
                  <a:rPr lang="en-US" dirty="0"/>
                  <a:t>, and </a:t>
                </a:r>
                <a:r>
                  <a:rPr lang="en-US" i="1" dirty="0"/>
                  <a:t>ϕ</a:t>
                </a:r>
                <a:r>
                  <a:rPr lang="en-US" dirty="0"/>
                  <a:t> are co-existent. Inertial weight </a:t>
                </a:r>
                <a:r>
                  <a:rPr lang="en-US" i="1" dirty="0"/>
                  <a:t>ω</a:t>
                </a:r>
                <a:r>
                  <a:rPr lang="en-US" dirty="0"/>
                  <a:t> is kept intact too. Thus, GPSO which balances local best topology and global best topology so that convergence speed is improved but convergence to local optimizer can be avoided.</a:t>
                </a:r>
              </a:p>
              <a:p>
                <a:pPr>
                  <a:lnSpc>
                    <a:spcPct val="120000"/>
                  </a:lnSpc>
                </a:pPr>
                <a:r>
                  <a:rPr lang="en-US" dirty="0"/>
                  <a:t>In GPSO specified by equation 2.1, it is possible to relocate neighbors of a given particle at each iteration. Therefore, dynamic topology can be achieved by GPSO, which depends on individual applications.</a:t>
                </a:r>
              </a:p>
            </p:txBody>
          </p:sp>
        </mc:Choice>
        <mc:Fallback xmlns="">
          <p:sp>
            <p:nvSpPr>
              <p:cNvPr id="3" name="Content Placeholder 2">
                <a:extLst>
                  <a:ext uri="{FF2B5EF4-FFF2-40B4-BE49-F238E27FC236}">
                    <a16:creationId xmlns:a16="http://schemas.microsoft.com/office/drawing/2014/main" id="{A11A3404-70CE-4B94-A213-1E2DB4D98D81}"/>
                  </a:ext>
                </a:extLst>
              </p:cNvPr>
              <p:cNvSpPr>
                <a:spLocks noGrp="1" noRot="1" noChangeAspect="1" noMove="1" noResize="1" noEditPoints="1" noAdjustHandles="1" noChangeArrowheads="1" noChangeShapeType="1" noTextEdit="1"/>
              </p:cNvSpPr>
              <p:nvPr>
                <p:ph idx="1"/>
              </p:nvPr>
            </p:nvSpPr>
            <p:spPr>
              <a:xfrm>
                <a:off x="484909" y="914398"/>
                <a:ext cx="11166764" cy="5441951"/>
              </a:xfrm>
              <a:blipFill>
                <a:blip r:embed="rId3"/>
                <a:stretch>
                  <a:fillRect l="-492" t="-560" r="-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86A825-E9D4-4165-8C7B-5531403EAC0C}"/>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0E61E1D0-E4E2-4812-B956-6A1C2B511B5B}"/>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94A50EBD-C104-4E6A-A6DD-C515A13230D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074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154E-D1D6-4F5C-9792-6146635A209C}"/>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6ED92013-7534-4A83-851A-8211EF36BF1C}"/>
              </a:ext>
            </a:extLst>
          </p:cNvPr>
          <p:cNvSpPr>
            <a:spLocks noGrp="1"/>
          </p:cNvSpPr>
          <p:nvPr>
            <p:ph idx="1"/>
          </p:nvPr>
        </p:nvSpPr>
        <p:spPr/>
        <p:txBody>
          <a:bodyPr>
            <a:normAutofit fontScale="92500" lnSpcReduction="10000"/>
          </a:bodyPr>
          <a:lstStyle/>
          <a:p>
            <a:r>
              <a:rPr lang="en-US" dirty="0"/>
              <a:t>In PSO theory, solutions of dynamic problem are to improve the exploitation so that PSO can converge as fast as possible. Inertial weight and constriction coefficient are common solutions for dynamic problem. Hence, constriction coefficient is tuned with GPSO. However, tuning a parameter does not mean that such parameter is modified simply at each iteration because the modification must be solid and based on valuable knowledge.</a:t>
            </a:r>
          </a:p>
          <a:p>
            <a:r>
              <a:rPr lang="en-US" dirty="0"/>
              <a:t>Fortunately, Kennedy and Eberhart [2, p. 13], [3, p. 3], [4, p. 51] proposed bare bones PSO (BBPSO) in which they asserted that, given </a:t>
            </a:r>
            <a:r>
              <a:rPr lang="en-US" b="1" i="1" dirty="0"/>
              <a:t>x</a:t>
            </a:r>
            <a:r>
              <a:rPr lang="en-US" i="1" baseline="-25000" dirty="0"/>
              <a:t>i</a:t>
            </a:r>
            <a:r>
              <a:rPr lang="en-US" dirty="0"/>
              <a:t> = (</a:t>
            </a:r>
            <a:r>
              <a:rPr lang="en-US" i="1" dirty="0"/>
              <a:t>x</a:t>
            </a:r>
            <a:r>
              <a:rPr lang="en-US" i="1" baseline="-25000" dirty="0"/>
              <a:t>i</a:t>
            </a:r>
            <a:r>
              <a:rPr lang="en-US" baseline="-25000" dirty="0"/>
              <a:t>1</a:t>
            </a:r>
            <a:r>
              <a:rPr lang="en-US" dirty="0"/>
              <a:t>, </a:t>
            </a:r>
            <a:r>
              <a:rPr lang="en-US" i="1" dirty="0"/>
              <a:t>x</a:t>
            </a:r>
            <a:r>
              <a:rPr lang="en-US" i="1" baseline="-25000" dirty="0"/>
              <a:t>i</a:t>
            </a:r>
            <a:r>
              <a:rPr lang="en-US" baseline="-25000" dirty="0"/>
              <a:t>2</a:t>
            </a:r>
            <a:r>
              <a:rPr lang="en-US" dirty="0"/>
              <a:t>,…, </a:t>
            </a:r>
            <a:r>
              <a:rPr lang="en-US" i="1" dirty="0" err="1"/>
              <a:t>x</a:t>
            </a:r>
            <a:r>
              <a:rPr lang="en-US" i="1" baseline="-25000" dirty="0" err="1"/>
              <a:t>in</a:t>
            </a:r>
            <a:r>
              <a:rPr lang="en-US" dirty="0"/>
              <a:t>)</a:t>
            </a:r>
            <a:r>
              <a:rPr lang="en-US" i="1" baseline="30000" dirty="0"/>
              <a:t>T</a:t>
            </a:r>
            <a:r>
              <a:rPr lang="en-US" dirty="0"/>
              <a:t>, </a:t>
            </a:r>
            <a:r>
              <a:rPr lang="en-US" b="1" i="1" dirty="0"/>
              <a:t>p</a:t>
            </a:r>
            <a:r>
              <a:rPr lang="en-US" i="1" baseline="-25000" dirty="0"/>
              <a:t>i</a:t>
            </a:r>
            <a:r>
              <a:rPr lang="en-US" dirty="0"/>
              <a:t> = (</a:t>
            </a:r>
            <a:r>
              <a:rPr lang="en-US" i="1" dirty="0"/>
              <a:t>p</a:t>
            </a:r>
            <a:r>
              <a:rPr lang="en-US" i="1" baseline="-25000" dirty="0"/>
              <a:t>i</a:t>
            </a:r>
            <a:r>
              <a:rPr lang="en-US" baseline="-25000" dirty="0"/>
              <a:t>1</a:t>
            </a:r>
            <a:r>
              <a:rPr lang="en-US" dirty="0"/>
              <a:t>, </a:t>
            </a:r>
            <a:r>
              <a:rPr lang="en-US" i="1" dirty="0"/>
              <a:t>p</a:t>
            </a:r>
            <a:r>
              <a:rPr lang="en-US" i="1" baseline="-25000" dirty="0"/>
              <a:t>i</a:t>
            </a:r>
            <a:r>
              <a:rPr lang="en-US" baseline="-25000" dirty="0"/>
              <a:t>2</a:t>
            </a:r>
            <a:r>
              <a:rPr lang="en-US" dirty="0"/>
              <a:t>,…, </a:t>
            </a:r>
            <a:r>
              <a:rPr lang="en-US" i="1" dirty="0"/>
              <a:t>p</a:t>
            </a:r>
            <a:r>
              <a:rPr lang="en-US" i="1" baseline="-25000" dirty="0"/>
              <a:t>in</a:t>
            </a:r>
            <a:r>
              <a:rPr lang="en-US" dirty="0"/>
              <a:t>)</a:t>
            </a:r>
            <a:r>
              <a:rPr lang="en-US" i="1" baseline="30000" dirty="0"/>
              <a:t>T</a:t>
            </a:r>
            <a:r>
              <a:rPr lang="en-US" dirty="0"/>
              <a:t>, and </a:t>
            </a:r>
            <a:r>
              <a:rPr lang="en-US" b="1" i="1" dirty="0" err="1"/>
              <a:t>p</a:t>
            </a:r>
            <a:r>
              <a:rPr lang="en-US" i="1" baseline="-25000" dirty="0" err="1"/>
              <a:t>g</a:t>
            </a:r>
            <a:r>
              <a:rPr lang="en-US" dirty="0"/>
              <a:t> = (</a:t>
            </a:r>
            <a:r>
              <a:rPr lang="en-US" i="1" dirty="0"/>
              <a:t>p</a:t>
            </a:r>
            <a:r>
              <a:rPr lang="en-US" i="1" baseline="-25000" dirty="0"/>
              <a:t>g</a:t>
            </a:r>
            <a:r>
              <a:rPr lang="en-US" baseline="-25000" dirty="0"/>
              <a:t>1</a:t>
            </a:r>
            <a:r>
              <a:rPr lang="en-US" dirty="0"/>
              <a:t>, </a:t>
            </a:r>
            <a:r>
              <a:rPr lang="en-US" i="1" dirty="0"/>
              <a:t>p</a:t>
            </a:r>
            <a:r>
              <a:rPr lang="en-US" i="1" baseline="-25000" dirty="0"/>
              <a:t>g</a:t>
            </a:r>
            <a:r>
              <a:rPr lang="en-US" baseline="-25000" dirty="0"/>
              <a:t>2</a:t>
            </a:r>
            <a:r>
              <a:rPr lang="en-US" dirty="0"/>
              <a:t>,…, </a:t>
            </a:r>
            <a:r>
              <a:rPr lang="en-US" i="1" dirty="0" err="1"/>
              <a:t>p</a:t>
            </a:r>
            <a:r>
              <a:rPr lang="en-US" i="1" baseline="-25000" dirty="0" err="1"/>
              <a:t>gn</a:t>
            </a:r>
            <a:r>
              <a:rPr lang="en-US" dirty="0"/>
              <a:t>)</a:t>
            </a:r>
            <a:r>
              <a:rPr lang="en-US" i="1" baseline="30000" dirty="0"/>
              <a:t>T</a:t>
            </a:r>
            <a:r>
              <a:rPr lang="en-US" dirty="0"/>
              <a:t>, the </a:t>
            </a:r>
            <a:r>
              <a:rPr lang="en-US" i="1" dirty="0" err="1"/>
              <a:t>j</a:t>
            </a:r>
            <a:r>
              <a:rPr lang="en-US" baseline="30000" dirty="0" err="1"/>
              <a:t>th</a:t>
            </a:r>
            <a:r>
              <a:rPr lang="en-US" dirty="0"/>
              <a:t> element </a:t>
            </a:r>
            <a:r>
              <a:rPr lang="en-US" i="1" dirty="0" err="1"/>
              <a:t>x</a:t>
            </a:r>
            <a:r>
              <a:rPr lang="en-US" i="1" baseline="-25000" dirty="0" err="1"/>
              <a:t>ij</a:t>
            </a:r>
            <a:r>
              <a:rPr lang="en-US" dirty="0"/>
              <a:t> of </a:t>
            </a:r>
            <a:r>
              <a:rPr lang="en-US" b="1" i="1" dirty="0"/>
              <a:t>x</a:t>
            </a:r>
            <a:r>
              <a:rPr lang="en-US" i="1" baseline="-25000" dirty="0"/>
              <a:t>i</a:t>
            </a:r>
            <a:r>
              <a:rPr lang="en-US" dirty="0"/>
              <a:t> follows normal distribution with mean (</a:t>
            </a:r>
            <a:r>
              <a:rPr lang="en-US" i="1" dirty="0" err="1"/>
              <a:t>p</a:t>
            </a:r>
            <a:r>
              <a:rPr lang="en-US" i="1" baseline="-25000" dirty="0" err="1"/>
              <a:t>ij</a:t>
            </a:r>
            <a:r>
              <a:rPr lang="en-US" dirty="0" err="1"/>
              <a:t>+</a:t>
            </a:r>
            <a:r>
              <a:rPr lang="en-US" i="1" dirty="0" err="1"/>
              <a:t>p</a:t>
            </a:r>
            <a:r>
              <a:rPr lang="en-US" i="1" baseline="-25000" dirty="0" err="1"/>
              <a:t>gj</a:t>
            </a:r>
            <a:r>
              <a:rPr lang="en-US" dirty="0"/>
              <a:t>)/2 and variance (</a:t>
            </a:r>
            <a:r>
              <a:rPr lang="en-US" i="1" dirty="0" err="1"/>
              <a:t>p</a:t>
            </a:r>
            <a:r>
              <a:rPr lang="en-US" i="1" baseline="-25000" dirty="0" err="1"/>
              <a:t>ij</a:t>
            </a:r>
            <a:r>
              <a:rPr lang="en-US" dirty="0"/>
              <a:t>–</a:t>
            </a:r>
            <a:r>
              <a:rPr lang="en-US" i="1" dirty="0" err="1"/>
              <a:t>p</a:t>
            </a:r>
            <a:r>
              <a:rPr lang="en-US" i="1" baseline="-25000" dirty="0" err="1"/>
              <a:t>gj</a:t>
            </a:r>
            <a:r>
              <a:rPr lang="en-US" dirty="0"/>
              <a:t>)</a:t>
            </a:r>
            <a:r>
              <a:rPr lang="en-US" baseline="30000" dirty="0"/>
              <a:t>2</a:t>
            </a:r>
            <a:r>
              <a:rPr lang="en-US" dirty="0"/>
              <a:t>. Based on this valuable knowledge, I tune constriction parameter </a:t>
            </a:r>
            <a:r>
              <a:rPr lang="en-US" i="1" dirty="0"/>
              <a:t>χ</a:t>
            </a:r>
            <a:r>
              <a:rPr lang="en-US" dirty="0"/>
              <a:t> with normal distribution at each iteration.</a:t>
            </a:r>
          </a:p>
        </p:txBody>
      </p:sp>
      <p:sp>
        <p:nvSpPr>
          <p:cNvPr id="4" name="Date Placeholder 3">
            <a:extLst>
              <a:ext uri="{FF2B5EF4-FFF2-40B4-BE49-F238E27FC236}">
                <a16:creationId xmlns:a16="http://schemas.microsoft.com/office/drawing/2014/main" id="{B6652FAE-2FDB-4CAB-9B91-9EABB7DEAA32}"/>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24280508-9E94-472E-8D59-FAE99600D5F5}"/>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1CA03A19-3015-4A5C-8734-4D31A6A9017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19420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982-1CC0-490E-BA0A-6E292C4FEE4E}"/>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B61E6-7AB0-47B9-921F-92F9A5791CF2}"/>
                  </a:ext>
                </a:extLst>
              </p:cNvPr>
              <p:cNvSpPr>
                <a:spLocks noGrp="1"/>
              </p:cNvSpPr>
              <p:nvPr>
                <p:ph idx="1"/>
              </p:nvPr>
            </p:nvSpPr>
            <p:spPr>
              <a:xfrm>
                <a:off x="457199" y="914399"/>
                <a:ext cx="11208327" cy="5306292"/>
              </a:xfrm>
            </p:spPr>
            <p:txBody>
              <a:bodyPr>
                <a:noAutofit/>
              </a:bodyPr>
              <a:lstStyle/>
              <a:p>
                <a:r>
                  <a:rPr lang="en-US" sz="1900" dirty="0"/>
                  <a:t>Let </a:t>
                </a:r>
                <a:r>
                  <a:rPr lang="en-US" sz="1900" b="1" i="1" dirty="0" err="1"/>
                  <a:t>z</a:t>
                </a:r>
                <a:r>
                  <a:rPr lang="en-US" sz="1900" i="1" baseline="-25000" dirty="0" err="1"/>
                  <a:t>i</a:t>
                </a:r>
                <a:r>
                  <a:rPr lang="en-US" sz="1900" dirty="0"/>
                  <a:t> = (</a:t>
                </a:r>
                <a:r>
                  <a:rPr lang="en-US" sz="1900" i="1" dirty="0"/>
                  <a:t>z</a:t>
                </a:r>
                <a:r>
                  <a:rPr lang="en-US" sz="1900" i="1" baseline="-25000" dirty="0"/>
                  <a:t>i</a:t>
                </a:r>
                <a:r>
                  <a:rPr lang="en-US" sz="1900" baseline="-25000" dirty="0"/>
                  <a:t>1</a:t>
                </a:r>
                <a:r>
                  <a:rPr lang="en-US" sz="1900" dirty="0"/>
                  <a:t>, </a:t>
                </a:r>
                <a:r>
                  <a:rPr lang="en-US" sz="1900" i="1" dirty="0"/>
                  <a:t>z</a:t>
                </a:r>
                <a:r>
                  <a:rPr lang="en-US" sz="1900" i="1" baseline="-25000" dirty="0"/>
                  <a:t>i</a:t>
                </a:r>
                <a:r>
                  <a:rPr lang="en-US" sz="1900" baseline="-25000" dirty="0"/>
                  <a:t>2</a:t>
                </a:r>
                <a:r>
                  <a:rPr lang="en-US" sz="1900" dirty="0"/>
                  <a:t>,…, </a:t>
                </a:r>
                <a:r>
                  <a:rPr lang="en-US" sz="1900" i="1" dirty="0"/>
                  <a:t>z</a:t>
                </a:r>
                <a:r>
                  <a:rPr lang="en-US" sz="1900" i="1" baseline="-25000" dirty="0"/>
                  <a:t>in</a:t>
                </a:r>
                <a:r>
                  <a:rPr lang="en-US" sz="1900" dirty="0"/>
                  <a:t>) be random vector corresponding to each position </a:t>
                </a:r>
                <a:r>
                  <a:rPr lang="en-US" sz="1900" b="1" i="1" dirty="0"/>
                  <a:t>x</a:t>
                </a:r>
                <a:r>
                  <a:rPr lang="en-US" sz="1900" i="1" baseline="-25000" dirty="0"/>
                  <a:t>i</a:t>
                </a:r>
                <a:r>
                  <a:rPr lang="en-US" sz="1900" dirty="0"/>
                  <a:t> of particle </a:t>
                </a:r>
                <a:r>
                  <a:rPr lang="en-US" sz="1900" i="1" dirty="0" err="1"/>
                  <a:t>i</a:t>
                </a:r>
                <a:r>
                  <a:rPr lang="en-US" sz="1900" dirty="0"/>
                  <a:t>. Every </a:t>
                </a:r>
                <a:r>
                  <a:rPr lang="en-US" sz="1900" i="1" dirty="0" err="1"/>
                  <a:t>j</a:t>
                </a:r>
                <a:r>
                  <a:rPr lang="en-US" sz="1900" baseline="30000" dirty="0" err="1"/>
                  <a:t>th</a:t>
                </a:r>
                <a:r>
                  <a:rPr lang="en-US" sz="1900" dirty="0"/>
                  <a:t> element </a:t>
                </a:r>
                <a:r>
                  <a:rPr lang="en-US" sz="1900" i="1" dirty="0" err="1"/>
                  <a:t>z</a:t>
                </a:r>
                <a:r>
                  <a:rPr lang="en-US" sz="1900" i="1" baseline="-25000" dirty="0" err="1"/>
                  <a:t>ij</a:t>
                </a:r>
                <a:r>
                  <a:rPr lang="en-US" sz="1900" dirty="0"/>
                  <a:t> of </a:t>
                </a:r>
                <a:r>
                  <a:rPr lang="en-US" sz="1900" b="1" i="1" dirty="0" err="1"/>
                  <a:t>z</a:t>
                </a:r>
                <a:r>
                  <a:rPr lang="en-US" sz="1900" i="1" baseline="-25000" dirty="0" err="1"/>
                  <a:t>i</a:t>
                </a:r>
                <a:r>
                  <a:rPr lang="en-US" sz="1900" dirty="0"/>
                  <a:t> is randomized according to normal distribution </a:t>
                </a:r>
                <a14:m>
                  <m:oMath xmlns:m="http://schemas.openxmlformats.org/officeDocument/2006/math">
                    <m:r>
                      <a:rPr lang="en-US" sz="1900" i="1">
                        <a:latin typeface="Cambria Math" panose="02040503050406030204" pitchFamily="18" charset="0"/>
                      </a:rPr>
                      <m:t>𝒩</m:t>
                    </m:r>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e>
                    </m:d>
                  </m:oMath>
                </a14:m>
                <a:r>
                  <a:rPr lang="en-US" sz="1900" dirty="0"/>
                  <a:t>. Let </a:t>
                </a:r>
                <a:r>
                  <a:rPr lang="en-US" sz="1900" i="1" dirty="0"/>
                  <a:t>g</a:t>
                </a:r>
                <a:r>
                  <a:rPr lang="en-US" sz="1900" dirty="0"/>
                  <a:t>(</a:t>
                </a:r>
                <a:r>
                  <a:rPr lang="en-US" sz="1900" i="1" dirty="0" err="1"/>
                  <a:t>z</a:t>
                </a:r>
                <a:r>
                  <a:rPr lang="en-US" sz="1900" i="1" baseline="-25000" dirty="0" err="1"/>
                  <a:t>ij</a:t>
                </a:r>
                <a:r>
                  <a:rPr lang="en-US" sz="1900" dirty="0"/>
                  <a:t>) be pseudo probability density function of </a:t>
                </a:r>
                <a:r>
                  <a:rPr lang="en-US" sz="1900" i="1" dirty="0" err="1"/>
                  <a:t>z</a:t>
                </a:r>
                <a:r>
                  <a:rPr lang="en-US" sz="1900" i="1" baseline="-25000" dirty="0" err="1"/>
                  <a:t>ij</a:t>
                </a:r>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m:t>
                      </m:r>
                      <m:r>
                        <m:rPr>
                          <m:sty m:val="p"/>
                        </m:rPr>
                        <a:rPr lang="en-US" sz="1900">
                          <a:latin typeface="Cambria Math" panose="02040503050406030204" pitchFamily="18" charset="0"/>
                        </a:rPr>
                        <m:t>exp</m:t>
                      </m:r>
                      <m:d>
                        <m:dPr>
                          <m:ctrlPr>
                            <a:rPr lang="en-US" sz="1900" i="1">
                              <a:latin typeface="Cambria Math" panose="02040503050406030204" pitchFamily="18" charset="0"/>
                            </a:rPr>
                          </m:ctrlPr>
                        </m:dPr>
                        <m:e>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2</m:t>
                              </m:r>
                            </m:den>
                          </m:f>
                          <m:f>
                            <m:fPr>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d>
                                </m:e>
                                <m:sup>
                                  <m:r>
                                    <a:rPr lang="en-US" sz="1900" i="1">
                                      <a:latin typeface="Cambria Math" panose="02040503050406030204" pitchFamily="18" charset="0"/>
                                    </a:rPr>
                                    <m:t>2</m:t>
                                  </m:r>
                                </m:sup>
                              </m:sSup>
                            </m:num>
                            <m:den>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den>
                          </m:f>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2.3</m:t>
                          </m:r>
                        </m:e>
                      </m:d>
                    </m:oMath>
                  </m:oMathPara>
                </a14:m>
                <a:endParaRPr lang="en-US" sz="1900" dirty="0"/>
              </a:p>
              <a:p>
                <a:r>
                  <a:rPr lang="en-US" sz="1900" dirty="0"/>
                  <a:t>Let </a:t>
                </a:r>
                <a:r>
                  <a:rPr lang="el-GR" sz="1900" dirty="0"/>
                  <a:t>Χ</a:t>
                </a:r>
                <a:r>
                  <a:rPr lang="en-US" sz="1900" dirty="0"/>
                  <a:t> </a:t>
                </a:r>
                <a:r>
                  <a:rPr lang="el-GR" sz="1900" dirty="0"/>
                  <a:t>=</a:t>
                </a:r>
                <a:r>
                  <a:rPr lang="en-US" sz="1900" dirty="0"/>
                  <a:t> </a:t>
                </a:r>
                <a:r>
                  <a:rPr lang="el-GR" sz="1900" dirty="0"/>
                  <a:t>(</a:t>
                </a:r>
                <a:r>
                  <a:rPr lang="el-GR" sz="1900" i="1" dirty="0"/>
                  <a:t>χ</a:t>
                </a:r>
                <a:r>
                  <a:rPr lang="el-GR" sz="1900" baseline="-25000" dirty="0"/>
                  <a:t>1</a:t>
                </a:r>
                <a:r>
                  <a:rPr lang="el-GR" sz="1900" dirty="0"/>
                  <a:t>,</a:t>
                </a:r>
                <a:r>
                  <a:rPr lang="en-US" sz="1900" dirty="0"/>
                  <a:t> </a:t>
                </a:r>
                <a:r>
                  <a:rPr lang="el-GR" sz="1900" i="1" dirty="0"/>
                  <a:t>χ</a:t>
                </a:r>
                <a:r>
                  <a:rPr lang="el-GR" sz="1900" baseline="-25000" dirty="0"/>
                  <a:t>2</a:t>
                </a:r>
                <a:r>
                  <a:rPr lang="el-GR" sz="1900" dirty="0"/>
                  <a:t>,…,</a:t>
                </a:r>
                <a:r>
                  <a:rPr lang="en-US" sz="1900" dirty="0"/>
                  <a:t> </a:t>
                </a:r>
                <a:r>
                  <a:rPr lang="el-GR" sz="1900" i="1" dirty="0"/>
                  <a:t>χ</a:t>
                </a:r>
                <a:r>
                  <a:rPr lang="en-US" sz="1900" i="1" baseline="-25000" dirty="0"/>
                  <a:t>n</a:t>
                </a:r>
                <a:r>
                  <a:rPr lang="en-US" sz="1900" dirty="0"/>
                  <a:t>)</a:t>
                </a:r>
                <a:r>
                  <a:rPr lang="en-US" sz="1900" i="1" baseline="30000" dirty="0"/>
                  <a:t>T</a:t>
                </a:r>
                <a:r>
                  <a:rPr lang="en-US" sz="1900" dirty="0"/>
                  <a:t> be probabilistic constriction coefficient.</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𝜒</m:t>
                          </m:r>
                        </m:e>
                        <m:sub>
                          <m:r>
                            <a:rPr lang="en-US" sz="1900" i="1">
                              <a:latin typeface="Cambria Math" panose="02040503050406030204" pitchFamily="18" charset="0"/>
                            </a:rPr>
                            <m:t>𝑗</m:t>
                          </m:r>
                        </m:sub>
                      </m:sSub>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0 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1 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mr>
                          </m:m>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2.4</m:t>
                          </m:r>
                        </m:e>
                      </m:d>
                    </m:oMath>
                  </m:oMathPara>
                </a14:m>
                <a:endParaRPr lang="en-US" sz="1900" dirty="0"/>
              </a:p>
              <a:p>
                <a:r>
                  <a:rPr lang="el-GR" sz="1900" dirty="0"/>
                  <a:t>χ </a:t>
                </a:r>
                <a:r>
                  <a:rPr lang="en-US" sz="1900" dirty="0"/>
                  <a:t>is replaced by probabilistic constriction coefficient </a:t>
                </a:r>
                <a:r>
                  <a:rPr lang="el-GR" sz="1900" dirty="0"/>
                  <a:t>Χ</a:t>
                </a:r>
                <a:r>
                  <a:rPr lang="en-US" sz="1900" dirty="0"/>
                  <a:t> so that equation 2.5 is the most general form of GPSO.</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m:rPr>
                          <m:sty m:val="p"/>
                        </m:rPr>
                        <a:rPr lang="en-US" sz="1900">
                          <a:latin typeface="Cambria Math" panose="02040503050406030204" pitchFamily="18" charset="0"/>
                        </a:rPr>
                        <m:t>Χ</m:t>
                      </m:r>
                      <m:r>
                        <a:rPr lang="en-US" sz="1900">
                          <a:latin typeface="Cambria Math" panose="02040503050406030204" pitchFamily="18" charset="0"/>
                        </a:rPr>
                        <m:t>⨂</m:t>
                      </m:r>
                      <m:d>
                        <m:dPr>
                          <m:ctrlPr>
                            <a:rPr lang="en-US" sz="1900" i="1">
                              <a:latin typeface="Cambria Math" panose="02040503050406030204" pitchFamily="18" charset="0"/>
                            </a:rPr>
                          </m:ctrlPr>
                        </m:dPr>
                        <m:e>
                          <m:r>
                            <a:rPr lang="en-US" sz="1900" i="1">
                              <a:latin typeface="Cambria Math" panose="02040503050406030204" pitchFamily="18" charset="0"/>
                            </a:rPr>
                            <m:t>𝜔</m:t>
                          </m:r>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1</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2</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𝑔</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den>
                          </m:f>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𝑘</m:t>
                              </m:r>
                              <m:r>
                                <a:rPr lang="en-US" sz="1900" i="1">
                                  <a:latin typeface="Cambria Math" panose="02040503050406030204" pitchFamily="18" charset="0"/>
                                </a:rPr>
                                <m:t>=1</m:t>
                              </m:r>
                            </m:sub>
                            <m:sup>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sup>
                            <m:e>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r>
                                    <a:rPr lang="en-US" sz="1900" i="1">
                                      <a:latin typeface="Cambria Math" panose="02040503050406030204" pitchFamily="18" charset="0"/>
                                    </a:rPr>
                                    <m:t>𝜙</m:t>
                                  </m:r>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𝒒</m:t>
                                      </m:r>
                                    </m:e>
                                    <m:sub>
                                      <m:r>
                                        <a:rPr lang="en-US" sz="1900" i="1">
                                          <a:latin typeface="Cambria Math" panose="02040503050406030204" pitchFamily="18" charset="0"/>
                                        </a:rPr>
                                        <m:t>𝑘</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e>
                          </m:nary>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2.5</m:t>
                          </m:r>
                        </m:e>
                      </m:d>
                    </m:oMath>
                  </m:oMathPara>
                </a14:m>
                <a:endParaRPr lang="en-US" sz="1900" dirty="0"/>
              </a:p>
            </p:txBody>
          </p:sp>
        </mc:Choice>
        <mc:Fallback xmlns="">
          <p:sp>
            <p:nvSpPr>
              <p:cNvPr id="3" name="Content Placeholder 2">
                <a:extLst>
                  <a:ext uri="{FF2B5EF4-FFF2-40B4-BE49-F238E27FC236}">
                    <a16:creationId xmlns:a16="http://schemas.microsoft.com/office/drawing/2014/main" id="{CB4B61E6-7AB0-47B9-921F-92F9A5791CF2}"/>
                  </a:ext>
                </a:extLst>
              </p:cNvPr>
              <p:cNvSpPr>
                <a:spLocks noGrp="1" noRot="1" noChangeAspect="1" noMove="1" noResize="1" noEditPoints="1" noAdjustHandles="1" noChangeArrowheads="1" noChangeShapeType="1" noTextEdit="1"/>
              </p:cNvSpPr>
              <p:nvPr>
                <p:ph idx="1"/>
              </p:nvPr>
            </p:nvSpPr>
            <p:spPr>
              <a:xfrm>
                <a:off x="457199" y="914399"/>
                <a:ext cx="11208327" cy="5306292"/>
              </a:xfrm>
              <a:blipFill>
                <a:blip r:embed="rId2"/>
                <a:stretch>
                  <a:fillRect l="-381" t="-575"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26702B-AC61-42F0-8EDA-D36FB86C7C84}"/>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BD2D2C93-628D-47AC-844C-10D8ADA002B0}"/>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EF704B6E-A379-4DE0-BCCA-59505D2F0238}"/>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7609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6B4-6497-49AE-92A2-852F0B188E23}"/>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472722E7-7FF2-4AC5-9A64-1053DD975556}"/>
              </a:ext>
            </a:extLst>
          </p:cNvPr>
          <p:cNvSpPr>
            <a:spLocks noGrp="1"/>
          </p:cNvSpPr>
          <p:nvPr>
            <p:ph idx="1"/>
          </p:nvPr>
        </p:nvSpPr>
        <p:spPr/>
        <p:txBody>
          <a:bodyPr>
            <a:normAutofit/>
          </a:bodyPr>
          <a:lstStyle/>
          <a:p>
            <a:pPr>
              <a:lnSpc>
                <a:spcPct val="110000"/>
              </a:lnSpc>
            </a:pPr>
            <a:r>
              <a:rPr lang="en-US" sz="2400" dirty="0"/>
              <a:t>According to equation 2.5 with probabilistic constriction coefficient Χ, the closer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more dynamic the position </a:t>
            </a:r>
            <a:r>
              <a:rPr lang="en-US" sz="2400" b="1" i="1" dirty="0"/>
              <a:t>x</a:t>
            </a:r>
            <a:r>
              <a:rPr lang="en-US" sz="2400" i="1" baseline="-25000" dirty="0"/>
              <a:t>i</a:t>
            </a:r>
            <a:r>
              <a:rPr lang="en-US" sz="2400" dirty="0"/>
              <a:t> is, which aims to exploration for converging to global optimizer. The farer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less dynamic the position </a:t>
            </a:r>
            <a:r>
              <a:rPr lang="en-US" sz="2400" b="1" i="1" dirty="0"/>
              <a:t>p</a:t>
            </a:r>
            <a:r>
              <a:rPr lang="en-US" sz="2400" i="1" baseline="-25000" dirty="0"/>
              <a:t>i</a:t>
            </a:r>
            <a:r>
              <a:rPr lang="en-US" sz="2400" dirty="0"/>
              <a:t> is, which aims to exploitation for fast convergence. This is purpose of adding probabilistic constriction coefficient Χ to equation 2.1 for solving dynamic problem.</a:t>
            </a:r>
          </a:p>
          <a:p>
            <a:pPr>
              <a:lnSpc>
                <a:spcPct val="110000"/>
              </a:lnSpc>
            </a:pPr>
            <a:r>
              <a:rPr lang="en-US" sz="2400" dirty="0"/>
              <a:t>As a convention, GPSO specified by equation 2.5 is called </a:t>
            </a:r>
            <a:r>
              <a:rPr lang="en-US" sz="2400" i="1" dirty="0"/>
              <a:t>probabilistic GPSO</a:t>
            </a:r>
            <a:r>
              <a:rPr lang="en-US" sz="2400" dirty="0"/>
              <a:t>. Source code of GPSO and probabilistic GPSO is available at</a:t>
            </a:r>
          </a:p>
          <a:p>
            <a:pPr marL="0" indent="0" algn="ctr">
              <a:lnSpc>
                <a:spcPct val="110000"/>
              </a:lnSpc>
              <a:buNone/>
            </a:pPr>
            <a:r>
              <a:rPr lang="en-US" sz="2400" dirty="0">
                <a:solidFill>
                  <a:srgbClr val="0000FF"/>
                </a:solidFill>
              </a:rPr>
              <a:t>https://github.com/ngphloc/ai/tree/main/3_implementation/src/net/ea/pso</a:t>
            </a:r>
          </a:p>
        </p:txBody>
      </p:sp>
      <p:sp>
        <p:nvSpPr>
          <p:cNvPr id="4" name="Date Placeholder 3">
            <a:extLst>
              <a:ext uri="{FF2B5EF4-FFF2-40B4-BE49-F238E27FC236}">
                <a16:creationId xmlns:a16="http://schemas.microsoft.com/office/drawing/2014/main" id="{9BD6DB4F-AEC1-4A95-AF05-2AEEE37BB133}"/>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E0D58862-7535-4632-AF08-74DA0563CF6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C2CC7A1-5547-4BFA-B3D6-625E4F59267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2492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a:t>GPSO specified by equation 2.1 and probabilistic GPSO specified by equation 2.5 are tested with basic PSO specified by equation 1.4. The cost function (fitness function) is [5, p. 24]:</a:t>
                </a:r>
              </a:p>
              <a:p>
                <a:pPr marL="0" indent="0">
                  <a:lnSpc>
                    <a:spcPct val="120000"/>
                  </a:lnSpc>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e>
                            <m:sup>
                              <m:r>
                                <a:rPr lang="en-US" i="1">
                                  <a:latin typeface="Cambria Math" panose="02040503050406030204" pitchFamily="18" charset="0"/>
                                </a:rPr>
                                <m:t>𝑇</m:t>
                              </m:r>
                            </m:sup>
                          </m:sSup>
                        </m:e>
                      </m:d>
                      <m:r>
                        <a:rPr lang="en-US" i="1">
                          <a:latin typeface="Cambria Math" panose="02040503050406030204" pitchFamily="18" charset="0"/>
                        </a:rPr>
                        <m:t>=−</m:t>
                      </m:r>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oMath>
                  </m:oMathPara>
                </a14:m>
                <a:endParaRPr lang="en-US" dirty="0"/>
              </a:p>
              <a:p>
                <a:pPr>
                  <a:lnSpc>
                    <a:spcPct val="120000"/>
                  </a:lnSpc>
                </a:pPr>
                <a:r>
                  <a:rPr lang="en-US" dirty="0"/>
                  <a:t>The lower bound and upper bound of positions in initialization stage are </a:t>
                </a:r>
                <a:r>
                  <a:rPr lang="en-US" b="1" i="1" dirty="0"/>
                  <a:t>l</a:t>
                </a:r>
                <a:r>
                  <a:rPr lang="en-US" dirty="0"/>
                  <a:t> = (–10, –10)</a:t>
                </a:r>
                <a:r>
                  <a:rPr lang="en-US" i="1" baseline="30000" dirty="0"/>
                  <a:t>T</a:t>
                </a:r>
                <a:r>
                  <a:rPr lang="en-US" dirty="0"/>
                  <a:t> and </a:t>
                </a:r>
                <a:r>
                  <a:rPr lang="en-US" b="1" i="1" dirty="0"/>
                  <a:t>u</a:t>
                </a:r>
                <a:r>
                  <a:rPr lang="en-US" dirty="0"/>
                  <a:t> = (10, 10)</a:t>
                </a:r>
                <a:r>
                  <a:rPr lang="en-US" i="1" baseline="30000" dirty="0"/>
                  <a:t>T</a:t>
                </a:r>
                <a:r>
                  <a:rPr lang="en-US" dirty="0"/>
                  <a:t>. The terminated condition is that the bias of the current global best value and the previous global best value is less than </a:t>
                </a:r>
                <a:r>
                  <a:rPr lang="en-US" i="1" dirty="0"/>
                  <a:t>ε</a:t>
                </a:r>
                <a:r>
                  <a:rPr lang="en-US" dirty="0"/>
                  <a:t> = 0.01. Parameters of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a:t>
                </a:r>
                <a:r>
                  <a:rPr lang="en-US" i="1" dirty="0"/>
                  <a:t>ω</a:t>
                </a:r>
                <a:r>
                  <a:rPr lang="en-US" dirty="0"/>
                  <a:t> = 1, and </a:t>
                </a:r>
                <a:r>
                  <a:rPr lang="en-US" i="1" dirty="0"/>
                  <a:t>χ</a:t>
                </a:r>
                <a:r>
                  <a:rPr lang="en-US" dirty="0"/>
                  <a:t> = 0.7298. Parameters of probabilistic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Parameters of basic PSO are </a:t>
                </a:r>
                <a:r>
                  <a:rPr lang="en-US" i="1" dirty="0"/>
                  <a:t>ϕ</a:t>
                </a:r>
                <a:r>
                  <a:rPr lang="en-US" baseline="-25000" dirty="0"/>
                  <a:t>1</a:t>
                </a:r>
                <a:r>
                  <a:rPr lang="en-US" dirty="0"/>
                  <a:t> = </a:t>
                </a:r>
                <a:r>
                  <a:rPr lang="en-US" i="1" dirty="0"/>
                  <a:t>ϕ</a:t>
                </a:r>
                <a:r>
                  <a:rPr lang="en-US" baseline="-25000" dirty="0"/>
                  <a:t>2</a:t>
                </a:r>
                <a:r>
                  <a:rPr lang="en-US" dirty="0"/>
                  <a:t> = 2.05 and χ = 0.7298. The swarm size is 50.</a:t>
                </a:r>
              </a:p>
              <a:p>
                <a:pPr>
                  <a:lnSpc>
                    <a:spcPct val="120000"/>
                  </a:lnSpc>
                </a:pPr>
                <a:r>
                  <a:rPr lang="en-US" dirty="0"/>
                  <a:t>Dynamic topology is established at each iteration by a so-called fitness distance ratio (FDR) [2, p. 8]. Given target particle </a:t>
                </a:r>
                <a:r>
                  <a:rPr lang="en-US" i="1" dirty="0" err="1"/>
                  <a:t>i</a:t>
                </a:r>
                <a:r>
                  <a:rPr lang="en-US" dirty="0"/>
                  <a:t> and another particle </a:t>
                </a:r>
                <a:r>
                  <a:rPr lang="en-US" i="1" dirty="0"/>
                  <a:t>j</a:t>
                </a:r>
                <a:r>
                  <a:rPr lang="en-US" dirty="0"/>
                  <a:t>, their FDR is the ratio of the difference between </a:t>
                </a:r>
                <a:r>
                  <a:rPr lang="en-US" i="1" dirty="0"/>
                  <a:t>f</a:t>
                </a:r>
                <a:r>
                  <a:rPr lang="en-US" dirty="0"/>
                  <a:t>(</a:t>
                </a:r>
                <a:r>
                  <a:rPr lang="en-US" b="1" i="1" dirty="0"/>
                  <a:t>x</a:t>
                </a:r>
                <a:r>
                  <a:rPr lang="en-US" i="1" baseline="-25000" dirty="0"/>
                  <a:t>i</a:t>
                </a:r>
                <a:r>
                  <a:rPr lang="en-US" dirty="0"/>
                  <a:t>) and </a:t>
                </a:r>
                <a:r>
                  <a:rPr lang="en-US" i="1" dirty="0"/>
                  <a:t>f</a:t>
                </a:r>
                <a:r>
                  <a:rPr lang="en-US" dirty="0"/>
                  <a:t>(</a:t>
                </a:r>
                <a:r>
                  <a:rPr lang="en-US" b="1" i="1" dirty="0" err="1"/>
                  <a:t>x</a:t>
                </a:r>
                <a:r>
                  <a:rPr lang="en-US" i="1" baseline="-25000" dirty="0" err="1"/>
                  <a:t>j</a:t>
                </a:r>
                <a:r>
                  <a:rPr lang="en-US" dirty="0"/>
                  <a:t>) to the Euclidean difference between </a:t>
                </a:r>
                <a:r>
                  <a:rPr lang="en-US" b="1" i="1" dirty="0"/>
                  <a:t>x</a:t>
                </a:r>
                <a:r>
                  <a:rPr lang="en-US" i="1" baseline="-25000" dirty="0"/>
                  <a:t>i</a:t>
                </a:r>
                <a:r>
                  <a:rPr lang="en-US" dirty="0"/>
                  <a:t> and </a:t>
                </a:r>
                <a:r>
                  <a:rPr lang="en-US" b="1" i="1" dirty="0" err="1"/>
                  <a:t>x</a:t>
                </a:r>
                <a:r>
                  <a:rPr lang="en-US" i="1" baseline="-25000" dirty="0" err="1"/>
                  <a:t>j</a:t>
                </a:r>
                <a:r>
                  <a:rPr lang="en-US" dirty="0"/>
                  <a:t>. If FDR(</a:t>
                </a:r>
                <a:r>
                  <a:rPr lang="en-US" b="1" i="1" dirty="0"/>
                  <a:t>x</a:t>
                </a:r>
                <a:r>
                  <a:rPr lang="en-US" i="1" baseline="-25000" dirty="0"/>
                  <a:t>i</a:t>
                </a:r>
                <a:r>
                  <a:rPr lang="en-US" dirty="0"/>
                  <a:t>, </a:t>
                </a:r>
                <a:r>
                  <a:rPr lang="en-US" b="1" i="1" dirty="0" err="1"/>
                  <a:t>x</a:t>
                </a:r>
                <a:r>
                  <a:rPr lang="en-US" i="1" baseline="-25000" dirty="0" err="1"/>
                  <a:t>j</a:t>
                </a:r>
                <a:r>
                  <a:rPr lang="en-US" dirty="0"/>
                  <a:t>) is larger than a threshold (&gt; 1), the particle </a:t>
                </a:r>
                <a:r>
                  <a:rPr lang="en-US" i="1" dirty="0"/>
                  <a:t>j</a:t>
                </a:r>
                <a:r>
                  <a:rPr lang="en-US" dirty="0"/>
                  <a:t> is a neighbor of the target particle </a:t>
                </a:r>
                <a:r>
                  <a:rPr lang="en-US" i="1" dirty="0" err="1"/>
                  <a:t>i</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FDR</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den>
                      </m:f>
                    </m:oMath>
                  </m:oMathPara>
                </a14:m>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589" r="-5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7AB7-0202-4147-AA95-E447EA222772}"/>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50DA136A-E643-42CA-814A-5377F3F62917}"/>
              </a:ext>
            </a:extLst>
          </p:cNvPr>
          <p:cNvSpPr>
            <a:spLocks noGrp="1"/>
          </p:cNvSpPr>
          <p:nvPr>
            <p:ph idx="1"/>
          </p:nvPr>
        </p:nvSpPr>
        <p:spPr>
          <a:xfrm>
            <a:off x="429491" y="914400"/>
            <a:ext cx="11263745" cy="3796146"/>
          </a:xfrm>
        </p:spPr>
        <p:txBody>
          <a:bodyPr>
            <a:noAutofit/>
          </a:bodyPr>
          <a:lstStyle/>
          <a:p>
            <a:r>
              <a:rPr lang="en-US" sz="2100" dirty="0"/>
              <a:t>The true best value of the target function specified by equation 3.1 is –1 and its true global optimizer is </a:t>
            </a:r>
            <a:r>
              <a:rPr lang="en-US" sz="2100" b="1" i="1" dirty="0"/>
              <a:t>x</a:t>
            </a:r>
            <a:r>
              <a:rPr lang="en-US" sz="2100" baseline="30000" dirty="0"/>
              <a:t>*</a:t>
            </a:r>
            <a:r>
              <a:rPr lang="en-US" sz="2100" dirty="0"/>
              <a:t> = (3.1416, 3.1416)</a:t>
            </a:r>
            <a:r>
              <a:rPr lang="en-US" sz="2100" i="1" baseline="30000" dirty="0"/>
              <a:t>T</a:t>
            </a:r>
            <a:r>
              <a:rPr lang="en-US" sz="2100" dirty="0"/>
              <a:t>. From the experiment, basic PSO, GPSO, and probabilistic GPSO converge to best values –0.9842, –0.9973, and –0.9999 with global best positions (3.0421, 3.1151)</a:t>
            </a:r>
            <a:r>
              <a:rPr lang="en-US" sz="2100" i="1" baseline="30000" dirty="0"/>
              <a:t>T</a:t>
            </a:r>
            <a:r>
              <a:rPr lang="en-US" sz="2100" dirty="0"/>
              <a:t>, (3.1837, 3.1352)</a:t>
            </a:r>
            <a:r>
              <a:rPr lang="en-US" sz="2100" i="1" baseline="30000" dirty="0"/>
              <a:t>T</a:t>
            </a:r>
            <a:r>
              <a:rPr lang="en-US" sz="2100" dirty="0"/>
              <a:t>, and (3.1464, 3.1485)</a:t>
            </a:r>
            <a:r>
              <a:rPr lang="en-US" sz="2100" i="1" baseline="30000" dirty="0"/>
              <a:t>T</a:t>
            </a:r>
            <a:r>
              <a:rPr lang="en-US" sz="2100" dirty="0"/>
              <a:t> after 6, 18, and 18 iterations, respectively.</a:t>
            </a:r>
          </a:p>
          <a:p>
            <a:r>
              <a:rPr lang="en-US" sz="2100" dirty="0"/>
              <a:t>Fitness bias and optimizer bias of probabilistic PSO are smallest. Therefore, probabilistic PSO is the preeminent one. Basic PSO converges soonest after 6 iterations but basic PSO copes with the premature problem due to lowest converged fitness value whereas both GPSO and probabilistic GPSO solve the premature problem with better converged fitness values (–0.9973 and –0.9999) but they require more iterations (18). The reason that GPSO is better than basic PSO is combination of local best topology and global best topology in GPSO. The event that probabilistic GPSO is better than GPSO proves that the probabilistic constriction coefficient can solve the dynamic problem.</a:t>
            </a:r>
          </a:p>
          <a:p>
            <a:endParaRPr lang="en-US" sz="2100" dirty="0"/>
          </a:p>
        </p:txBody>
      </p:sp>
      <p:sp>
        <p:nvSpPr>
          <p:cNvPr id="4" name="Date Placeholder 3">
            <a:extLst>
              <a:ext uri="{FF2B5EF4-FFF2-40B4-BE49-F238E27FC236}">
                <a16:creationId xmlns:a16="http://schemas.microsoft.com/office/drawing/2014/main" id="{B6D28648-9AB9-430A-B8F0-7BD4DA0C1DD6}"/>
              </a:ext>
            </a:extLst>
          </p:cNvPr>
          <p:cNvSpPr>
            <a:spLocks noGrp="1"/>
          </p:cNvSpPr>
          <p:nvPr>
            <p:ph type="dt" sz="half" idx="10"/>
          </p:nvPr>
        </p:nvSpPr>
        <p:spPr/>
        <p:txBody>
          <a:bodyPr/>
          <a:lstStyle/>
          <a:p>
            <a:r>
              <a:rPr lang="en-US"/>
              <a:t>20/10/2022</a:t>
            </a:r>
            <a:endParaRPr lang="en-US" dirty="0"/>
          </a:p>
        </p:txBody>
      </p:sp>
      <p:sp>
        <p:nvSpPr>
          <p:cNvPr id="5" name="Footer Placeholder 4">
            <a:extLst>
              <a:ext uri="{FF2B5EF4-FFF2-40B4-BE49-F238E27FC236}">
                <a16:creationId xmlns:a16="http://schemas.microsoft.com/office/drawing/2014/main" id="{AF0EC706-D6DB-471E-B198-55DD27A013E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79BFF464-0C47-4B75-95DB-E64EADD5740C}"/>
              </a:ext>
            </a:extLst>
          </p:cNvPr>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7">
            <a:extLst>
              <a:ext uri="{FF2B5EF4-FFF2-40B4-BE49-F238E27FC236}">
                <a16:creationId xmlns:a16="http://schemas.microsoft.com/office/drawing/2014/main" id="{7E0432CB-1719-460B-9F32-4A4361A03728}"/>
              </a:ext>
            </a:extLst>
          </p:cNvPr>
          <p:cNvGraphicFramePr>
            <a:graphicFrameLocks noGrp="1"/>
          </p:cNvGraphicFramePr>
          <p:nvPr>
            <p:extLst>
              <p:ext uri="{D42A27DB-BD31-4B8C-83A1-F6EECF244321}">
                <p14:modId xmlns:p14="http://schemas.microsoft.com/office/powerpoint/2010/main" val="2007800544"/>
              </p:ext>
            </p:extLst>
          </p:nvPr>
        </p:nvGraphicFramePr>
        <p:xfrm>
          <a:off x="2951018" y="4668066"/>
          <a:ext cx="6456217" cy="1600200"/>
        </p:xfrm>
        <a:graphic>
          <a:graphicData uri="http://schemas.openxmlformats.org/drawingml/2006/table">
            <a:tbl>
              <a:tblPr firstRow="1" bandRow="1">
                <a:tableStyleId>{073A0DAA-6AF3-43AB-8588-CEC1D06C72B9}</a:tableStyleId>
              </a:tblPr>
              <a:tblGrid>
                <a:gridCol w="1939637">
                  <a:extLst>
                    <a:ext uri="{9D8B030D-6E8A-4147-A177-3AD203B41FA5}">
                      <a16:colId xmlns:a16="http://schemas.microsoft.com/office/drawing/2014/main" val="2024521591"/>
                    </a:ext>
                  </a:extLst>
                </a:gridCol>
                <a:gridCol w="1288472">
                  <a:extLst>
                    <a:ext uri="{9D8B030D-6E8A-4147-A177-3AD203B41FA5}">
                      <a16:colId xmlns:a16="http://schemas.microsoft.com/office/drawing/2014/main" val="1037435556"/>
                    </a:ext>
                  </a:extLst>
                </a:gridCol>
                <a:gridCol w="1936865">
                  <a:extLst>
                    <a:ext uri="{9D8B030D-6E8A-4147-A177-3AD203B41FA5}">
                      <a16:colId xmlns:a16="http://schemas.microsoft.com/office/drawing/2014/main" val="393998592"/>
                    </a:ext>
                  </a:extLst>
                </a:gridCol>
                <a:gridCol w="1291243">
                  <a:extLst>
                    <a:ext uri="{9D8B030D-6E8A-4147-A177-3AD203B41FA5}">
                      <a16:colId xmlns:a16="http://schemas.microsoft.com/office/drawing/2014/main" val="1758683325"/>
                    </a:ext>
                  </a:extLst>
                </a:gridCol>
              </a:tblGrid>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Fitness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Optimizer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Converged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59402"/>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Basic 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0.0158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(0.0995, 0.0265)</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72515"/>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0.0027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(0.0421, 0.0064)</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772929"/>
                  </a:ext>
                </a:extLst>
              </a:tr>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Probabilistic GPSO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(0.0048, 0.0069)</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376101"/>
                  </a:ext>
                </a:extLst>
              </a:tr>
            </a:tbl>
          </a:graphicData>
        </a:graphic>
      </p:graphicFrame>
    </p:spTree>
    <p:extLst>
      <p:ext uri="{BB962C8B-B14F-4D97-AF65-F5344CB8AC3E}">
        <p14:creationId xmlns:p14="http://schemas.microsoft.com/office/powerpoint/2010/main" val="27279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I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FTC2022</a:t>
            </a:r>
            <a:endParaRPr lang="en-US" dirty="0"/>
          </a:p>
        </p:txBody>
      </p:sp>
      <p:sp>
        <p:nvSpPr>
          <p:cNvPr id="6" name="Date Placeholder 5"/>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B4FE-BC2A-869A-7DCA-B2529A9F9727}"/>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858B59CD-4EF3-7F6C-7C44-A9384F3BEAB5}"/>
              </a:ext>
            </a:extLst>
          </p:cNvPr>
          <p:cNvSpPr>
            <a:spLocks noGrp="1"/>
          </p:cNvSpPr>
          <p:nvPr>
            <p:ph idx="1"/>
          </p:nvPr>
        </p:nvSpPr>
        <p:spPr/>
        <p:txBody>
          <a:bodyPr>
            <a:noAutofit/>
          </a:bodyPr>
          <a:lstStyle/>
          <a:p>
            <a:r>
              <a:rPr lang="en-US" sz="2600" dirty="0">
                <a:effectLst/>
                <a:ea typeface="SimSun" panose="02010600030101010101" pitchFamily="2" charset="-122"/>
              </a:rPr>
              <a:t>About fitness bias, probabilistic GPSO is 27 times better than normal GPSO, which implies that the exploitation is as important as the exploration. In some situations where there are many local optimizers, reaching a good enough local optimizer can be acceptable and more feasible than reaching the global optimizer absolutely. Practical PSO attracts researchers’ attention because it solves the complexity problem of pure mathematics in global optimization which gets stuck in how to find assuredly the global optimizer. Therefore, that the probabilistic GPSO improves convergence speed is meaningful.</a:t>
            </a:r>
          </a:p>
          <a:p>
            <a:r>
              <a:rPr lang="en-US" sz="2600" dirty="0">
                <a:effectLst/>
                <a:ea typeface="SimSun" panose="02010600030101010101" pitchFamily="2" charset="-122"/>
              </a:rPr>
              <a:t>Moreover, it does not restrict the dynamics of particles. Indeed, it keeps the dynamics of particles towards optimal trends with support of probabilistic distribution. Thus, it also balances two PSO properties such as exploration and exploitation.</a:t>
            </a:r>
            <a:endParaRPr lang="en-US" sz="2600" dirty="0"/>
          </a:p>
        </p:txBody>
      </p:sp>
      <p:sp>
        <p:nvSpPr>
          <p:cNvPr id="4" name="Date Placeholder 3">
            <a:extLst>
              <a:ext uri="{FF2B5EF4-FFF2-40B4-BE49-F238E27FC236}">
                <a16:creationId xmlns:a16="http://schemas.microsoft.com/office/drawing/2014/main" id="{26BD147B-958C-97CC-CA14-2FACED2EA446}"/>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991059D2-15C4-4C84-17E5-6EF31B1B8836}"/>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88F6444-2E1F-4023-5BD6-5884E55CA325}"/>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221361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100" dirty="0"/>
              <a:t>The first purpose of GPSO which is to aggregate important parameters and to generalize important variants is completed with the general form of velocity update rule but the second purpose which is to balance the two PSO properties such as exploration and exploitation is reached at moderate rate although experimental results showed that GPSO and probabilistic GPSO are better than basic PSO due to combination of local best topology and global best topology along with definition of probabilistic constriction coefficient which proved improvement of global convergence. The reason of balance at moderate rate is that dynamic topology in GPSO is supported indirectly via general form of velocity update rule, which is impractical because researchers must modify source code of GPSO in order to define dynamic topology.</a:t>
            </a:r>
          </a:p>
          <a:p>
            <a:r>
              <a:rPr lang="en-US" sz="2100" dirty="0"/>
              <a:t>Moreover, premature problem is solved by many other solutions such as dynamic topology, change of fitness function, adaptation (tuning coefficients, adding particles, removing particles, changing particle properties), and diversity control over iterations. </a:t>
            </a:r>
            <a:r>
              <a:rPr lang="en-US" sz="2100" dirty="0">
                <a:effectLst/>
                <a:latin typeface="Times" panose="02020603050405020304" pitchFamily="18" charset="0"/>
                <a:ea typeface="SimSun" panose="02010600030101010101" pitchFamily="2" charset="-122"/>
                <a:cs typeface="Times New Roman" panose="02020603050405020304" pitchFamily="18" charset="0"/>
              </a:rPr>
              <a:t>In future trend, I will implement dynamic solutions with support of other evolutionary algorithms like artificial bee colony algorithm and genetic algorithm. Moreover, I will research how to apply PSO into learning neural network.</a:t>
            </a:r>
            <a:r>
              <a:rPr lang="en-US" sz="2100" dirty="0"/>
              <a:t>.</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142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Wikipedia, "Particle swarm optimization," Wikimedia Foundation, 7 March 2017. [Online]. Available: https://en.wikipedia.org/wiki/Particle_swarm_optimization. [Accessed 8 April 2017].</a:t>
            </a:r>
          </a:p>
          <a:p>
            <a:pPr marL="457200" indent="-457200">
              <a:buFont typeface="+mj-lt"/>
              <a:buAutoNum type="arabicPeriod"/>
            </a:pPr>
            <a:r>
              <a:rPr lang="en-US" dirty="0"/>
              <a:t>R. </a:t>
            </a:r>
            <a:r>
              <a:rPr lang="en-US" dirty="0" err="1"/>
              <a:t>Poli</a:t>
            </a:r>
            <a:r>
              <a:rPr lang="en-US" dirty="0"/>
              <a:t>, J. Kennedy and T. Blackwell, "Particle swarm optimization," Swarm Intelligence, vol. 1, no. 1, pp. 33-57, June 2007. </a:t>
            </a:r>
          </a:p>
          <a:p>
            <a:pPr marL="457200" indent="-457200">
              <a:buFont typeface="+mj-lt"/>
              <a:buAutoNum type="arabicPeriod"/>
            </a:pPr>
            <a:r>
              <a:rPr lang="en-US" dirty="0"/>
              <a:t>F. Pan, X. Hu, R. Eberhart and Y. Chen, "An Analysis of Bare Bones Particle Swarm," in IEEE Swarm Intelligence Symposium 2008 (SIS 2008), St. Louis, MO, US, 2008. </a:t>
            </a:r>
          </a:p>
          <a:p>
            <a:pPr marL="457200" indent="-457200">
              <a:buFont typeface="+mj-lt"/>
              <a:buAutoNum type="arabicPeriod"/>
            </a:pPr>
            <a:r>
              <a:rPr lang="en-US" dirty="0"/>
              <a:t>M. M. al-</a:t>
            </a:r>
            <a:r>
              <a:rPr lang="en-US" dirty="0" err="1"/>
              <a:t>Rifaie</a:t>
            </a:r>
            <a:r>
              <a:rPr lang="en-US" dirty="0"/>
              <a:t> and T. Blackwell, "Bare Bones Particle Swarms with Jumps," in International Conference on Swarm Intelligence, Brussels, 2012. </a:t>
            </a:r>
          </a:p>
          <a:p>
            <a:pPr marL="457200" indent="-457200">
              <a:buFont typeface="+mj-lt"/>
              <a:buAutoNum type="arabicPeriod"/>
            </a:pPr>
            <a:r>
              <a:rPr lang="en-US" dirty="0"/>
              <a:t>K. Sharma, V. </a:t>
            </a:r>
            <a:r>
              <a:rPr lang="en-US" dirty="0" err="1"/>
              <a:t>Chhamunya</a:t>
            </a:r>
            <a:r>
              <a:rPr lang="en-US" dirty="0"/>
              <a:t>, P. C. Gupta, H. Sharma and J. C. Bansal, "Fitness based Particle Swarm Optimization," International Journal of System Assurance Engineering and Management, vol. 6, no. 3, pp. 319-329, September 2015. </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06554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a:p>
        </p:txBody>
      </p:sp>
      <p:sp>
        <p:nvSpPr>
          <p:cNvPr id="3" name="Footer Placeholder 2"/>
          <p:cNvSpPr>
            <a:spLocks noGrp="1"/>
          </p:cNvSpPr>
          <p:nvPr>
            <p:ph type="ftr" sz="quarter" idx="11"/>
          </p:nvPr>
        </p:nvSpPr>
        <p:spPr/>
        <p:txBody>
          <a:bodyPr/>
          <a:lstStyle/>
          <a:p>
            <a:r>
              <a:rPr lang="en-US"/>
              <a:t>A general framework of PSO - Loc Nguyen - FTC2022</a:t>
            </a:r>
          </a:p>
        </p:txBody>
      </p:sp>
      <p:sp>
        <p:nvSpPr>
          <p:cNvPr id="5" name="Date Placeholder 4"/>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Date Placeholder 5"/>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3"/>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[2, p. 4]:</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3904</Words>
  <Application>Microsoft Office PowerPoint</Application>
  <PresentationFormat>Widescreen</PresentationFormat>
  <Paragraphs>223</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Times</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2. GPSO with probabilistic constriction</vt:lpstr>
      <vt:lpstr>2. GPSO with probabilistic constriction</vt:lpstr>
      <vt:lpstr>2. GPSO with probabilistic constriction</vt:lpstr>
      <vt:lpstr>2. GPSO with probabilistic constriction</vt:lpstr>
      <vt:lpstr>2. GPSO with probabilistic constriction</vt:lpstr>
      <vt:lpstr>3. Experimental results</vt:lpstr>
      <vt:lpstr>3. Experimental results</vt:lpstr>
      <vt:lpstr>3. Experimental results</vt:lpstr>
      <vt:lpstr>4.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410</cp:revision>
  <dcterms:created xsi:type="dcterms:W3CDTF">2017-06-28T03:43:04Z</dcterms:created>
  <dcterms:modified xsi:type="dcterms:W3CDTF">2022-05-28T07:32:34Z</dcterms:modified>
</cp:coreProperties>
</file>