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39" r:id="rId3"/>
    <p:sldId id="314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480" r:id="rId31"/>
    <p:sldId id="507" r:id="rId32"/>
    <p:sldId id="31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A3D5FF-0CEC-49D8-BF8A-0B00BB6525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A447-B21B-4FBA-A3C9-575D56E9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B30CB-839A-47A6-9532-260122BEAE9C}" type="datetimeFigureOut">
              <a:rPr lang="en-US" smtClean="0"/>
              <a:t>13/10/2022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E0C6A-F00E-45DE-9607-30984D6402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D0529-25A5-4112-9369-21C35E3F7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F5EF-899D-4A93-BF6E-10CBE4B2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BD8EF-833A-4756-9DE8-262172883D9B}" type="datetimeFigureOut">
              <a:rPr lang="en-US" smtClean="0"/>
              <a:t>13/10/2022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153D4-6007-4D70-A0D5-F421EBC1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0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986"/>
            <a:ext cx="10515600" cy="660486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176066"/>
          </a:xfrm>
        </p:spPr>
        <p:txBody>
          <a:bodyPr/>
          <a:lstStyle>
            <a:lvl1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4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6842"/>
            <a:ext cx="10515600" cy="6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3319"/>
            <a:ext cx="10515600" cy="495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11/10/2022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287" y="949111"/>
            <a:ext cx="10217426" cy="2387600"/>
          </a:xfrm>
        </p:spPr>
        <p:txBody>
          <a:bodyPr>
            <a:normAutofit/>
          </a:bodyPr>
          <a:lstStyle/>
          <a:p>
            <a:r>
              <a:rPr lang="en-US" sz="4500" b="1" dirty="0"/>
              <a:t>Tutorial on EM algorithm – Part 4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480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Dr. Loc Nguyen, PhD, </a:t>
            </a:r>
            <a:r>
              <a:rPr lang="en-US" dirty="0" err="1"/>
              <a:t>PostDoc</a:t>
            </a:r>
            <a:endParaRPr lang="en-US" dirty="0"/>
          </a:p>
          <a:p>
            <a:r>
              <a:rPr lang="en-US" dirty="0"/>
              <a:t>Founder of Loc Nguyen’s Academic Network, Vietnam</a:t>
            </a:r>
          </a:p>
          <a:p>
            <a:r>
              <a:rPr lang="en-US" dirty="0"/>
              <a:t>Email: ng_phloc@yahoo.com</a:t>
            </a:r>
          </a:p>
          <a:p>
            <a:r>
              <a:rPr lang="en-US" dirty="0"/>
              <a:t>Homepage: www.locnguyen.net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0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B0C1-3802-6D0E-34AD-409519DB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DD77B8-0507-4333-18F4-0ACDF71D0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According to first-order Taylor series expansion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at Θ = </a:t>
                </a:r>
                <a:r>
                  <a:rPr lang="en-US" sz="2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with very small residual,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smooth enough,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symmetric matrix according to Schwarz’s theorem (Wikipedia, Symmetry of second derivatives, 2018), which implies: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So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Θ = Θ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we expect that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21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so that Θ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 solution.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implies: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This means: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∎</m:t>
                      </m:r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DD77B8-0507-4333-18F4-0ACDF71D0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707" r="-638" b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F79E-4862-6C47-AF52-5EF80C02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CB4C-CC20-959C-3AAB-0B419E12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7789-E8FC-367C-C885-01C8404E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9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8A00-BA17-4EDC-B99A-F1C5C359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7C1D6-C1A5-5D10-E0F6-DFEA165C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096D-A002-4969-21E8-B1C8C263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1642-DD8A-5556-498B-754C30F2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C30C163-85DC-5FA2-984C-D9CF526EB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Rai and Matthews (Rai &amp; Matthews, 1993) proposed a so-called EM1 algorithm in which Newton-Raphson process is reduced into one iteration, as seen in table 4.2.1 (Rai &amp; Matthews, 1993, pp. 587-588). Rai and Matthews assumed that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belongs to exponential family but their EM1 algorithm is really a variant of GEM in general. In other words, there is no requirement of exponential family for EM1.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SimSun" panose="02010600030101010101" pitchFamily="2" charset="-122"/>
                  </a:rPr>
                  <a:t>E-step:</a:t>
                </a:r>
              </a:p>
              <a:p>
                <a:pPr marL="457200" indent="0"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expectation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4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determined based on current Θ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4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according to equation 2.8. Actually,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4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4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formulated as function of Θ.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M-step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  <a:endParaRPr lang="en-US" sz="24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(4.2.2)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Table 4.2.1.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E-step and M-step of EM1 algorithm</a:t>
                </a:r>
              </a:p>
              <a:p>
                <a:pPr marL="0" indent="0"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Rai and Matthews proved convergence of EM1 algorithm by their proposal of equation 4.2.2.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C30C163-85DC-5FA2-984C-D9CF526EB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42" r="-870" b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03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32D4-44AD-5BE5-B1D0-FD90F164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2B3D0-21EE-0BD4-74F0-64285523A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0" y="914399"/>
                <a:ext cx="11437034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Second-order Taylor series expending for 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at Θ =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to obtain: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9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Θ</a:t>
                </a:r>
                <a:r>
                  <a:rPr lang="en-US" sz="19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on the line segment joining Θ and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Let Θ =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9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9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By substituting equation 4.2.2 for 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– 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with note that 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19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9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9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9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symmetric matrix,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9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9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9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9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9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9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9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Due</m:t>
                          </m:r>
                          <m:r>
                            <a:rPr lang="en-US" sz="19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9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to</m:t>
                          </m:r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20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9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95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19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9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SimSu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9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95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19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9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SimSu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20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9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95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19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9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SimSu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95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95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SimSu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19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95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SimSu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9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20</m:t>
                                      </m:r>
                                    </m:sup>
                                  </m:sSup>
                                  <m:r>
                                    <a:rPr lang="en-US" sz="19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19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95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5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5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9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9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2B3D0-21EE-0BD4-74F0-64285523A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914399"/>
                <a:ext cx="11437034" cy="5176066"/>
              </a:xfrm>
              <a:blipFill>
                <a:blip r:embed="rId2"/>
                <a:stretch>
                  <a:fillRect l="-533" t="-589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CBBA-8991-BF8E-EE52-85B40966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7D0C-0490-2434-6435-DFE44306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3EC8-D69D-46B0-1549-345BC9DF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6A60-034D-2787-AE4D-CF116A6F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5DCB3-3B0B-163E-F726-D94454260F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Let,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 | Θ) is smooth enough,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are symmetric matrices according to Schwarz’s theorem (Wikipedia, Symmetry of second derivatives, 2018). Thus,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are commutative: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Suppose both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are diagonalizable then, they are simultaneously diagonalizable (Wikipedia, Commuting matrices, 2017). Hence there is an (orthogonal) eigenvector matrix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such that (Wikipedia, Diagonalizable matrix, 2017) (</a:t>
                </a:r>
                <a:r>
                  <a:rPr lang="en-US" sz="2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StackExchange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2013):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sup>
                            </m:sSup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sSubSup>
                              <m:sSub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sup>
                            </m:sSup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sSubSup>
                              <m:sSub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are eigenvalue matrices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respectively.</a:t>
                </a: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5DCB3-3B0B-163E-F726-D94454260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707" r="-638" b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A929-7449-2D29-B778-DB0A340D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64BA-D59D-D957-6BF7-4A77D09F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3BC4-E129-BDF6-643F-6EEB36D3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0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155E-2366-F43D-E107-50B6E38E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64EEA-118B-243E-D32D-2710B36B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948" y="914399"/>
                <a:ext cx="11802794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Matrix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decomposed as below: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(Because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commutative)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Hence, eigenvalue matrix of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also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Suppose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negative definite,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negative definite too.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negative definite,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&lt;0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negative definite,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&lt;0</m:t>
                      </m:r>
                    </m:oMath>
                  </m:oMathPara>
                </a14:m>
                <a:endParaRPr lang="en-US" sz="18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As a result,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&gt;0,∀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∎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64EEA-118B-243E-D32D-2710B36B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948" y="914399"/>
                <a:ext cx="11802794" cy="5176066"/>
              </a:xfrm>
              <a:blipFill>
                <a:blip r:embed="rId2"/>
                <a:stretch>
                  <a:fillRect l="-413" t="-589" r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8A84-6E0E-7E2C-01B7-46D9988A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9F744-E49A-03F3-B0EC-2CF75B6B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471B-B4F0-E5AF-FF2B-CD9C5D18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0AA8-39E9-D3C4-F139-B90055FE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BF88B-5266-450E-6AEE-BFC8E3D30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Hence, EM1 surely converges to a local maximizer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according to corollary 3.3 with assumption that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are negative definite for all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where 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 point on the line segment joining Θ and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45720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Rai and Matthews made experiment on their EM1 algorithm (Rai &amp; Matthews, 1993, p. 590). As a result, EM1 algorithm saved a lot of computations in M-step. In fact, by comparing GEM (table 2.3) and EM1 (table 4.2.1), we conclude that EM1 increases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after each iteration whereas GEM maximizes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after each iteration. However, EM1 will maximizes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at the last iteration when it converges. EM1 gains this excellent and interesting result because of Newton-Raphson process specified by equation 4.2.2.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equation 3.17 is not changed with regard to EM1, the convergence matrix of EM1 is not changed.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Therefore, EM1 does not improve convergence rate in theory as MAP-GEM algorithm does but EM1 algorithm really speeds up GEM process in practice because it saves computational cost in M-step.</a:t>
                </a: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0BF88B-5266-450E-6AEE-BFC8E3D30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707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47D4-975A-ABC6-57BC-16ACF6FC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9AAF-82E1-F161-D2CC-027533BE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7B5F4-F6F3-E361-8C97-553A12F9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1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783B-6221-73F1-D2F9-0B13140D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F57D1-972C-795C-D015-FA8709F12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 equation 4.2.2, the second-order derivative 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re-computed at every iteration for each Θ(t). If 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complicated, it can be fixed by 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(1)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(1)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over all iterations where 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(1)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arbitrarily initialized for EM process so as to  save computational cost. In other words, equation 4.2.2 is replaced by equation 4.2.3 (Ta, 2014).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6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(4.2.3)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In equation 4.2.3, only 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10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re-computed at every iteration whereas 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(1)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(1)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fixed. Equation 4.2.3 implies a pseudo Newton-Raphson process which still converges to a local maximizer Θ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but it is slower than Newton-Raphson process specified by equation 4.2.2 (Ta, 2014).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F57D1-972C-795C-D015-FA8709F12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060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F0EA-DCB5-CA4F-26A6-0B9A963F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8AEA-02D3-AF92-262C-E8F536AC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D002-5A7B-99D2-7EF5-98C5285C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8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826-1BCB-E6AE-9F19-B9221043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ADFE9-C68E-A6EC-FAAD-9DBE90A32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811" y="914399"/>
                <a:ext cx="11859065" cy="517606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Newton-Raphson process specified by equation 4.2.2 has second-order convergence. I propose to use equation 4.2.4 for speeding up EM1 algorithm. In other words, equation 4.2.2 is replaced by equation 4.2.4 (Ta, 2014), in which Newton-Raphson process is improved with third-order convergence. Note, equation 4.2.4 is common in literature of Newton-Raphson process.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(4.2.4)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/>
                  <a:t>Where,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convergence of equation 4.2.4 is same as the convergence of equation 4.2.2. Following is a proof of equation 4.2.4 by Ta (Ta, 2014). Without loss of generality, suppose Θ is scalar such that Θ =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let</a:t>
                </a: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represents improved Newton-Raphson process.</a:t>
                </a: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ADFE9-C68E-A6EC-FAAD-9DBE90A32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811" y="914399"/>
                <a:ext cx="11859065" cy="5176066"/>
              </a:xfrm>
              <a:blipFill>
                <a:blip r:embed="rId2"/>
                <a:stretch>
                  <a:fillRect l="-566" t="-471" r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17EC-1255-B65A-E5BD-B36C1CB7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20D8-FF34-9C51-7896-3CCC5C40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6BE6-D0B9-2FEB-6BE1-5A11F9CD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C91E-83A5-50DE-FD2E-B0DE6DA4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23038-BEB1-2DFB-272A-AEF890819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812" y="914399"/>
                <a:ext cx="11901268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Suppose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ω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has first derivative and we will find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ω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). According to Ta (Ta, 2014), the first-order derivative of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η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is:</a:t>
                </a: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According to Ta (Ta, 2014), the second-order derivative of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η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23038-BEB1-2DFB-272A-AEF890819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812" y="914399"/>
                <a:ext cx="11901268" cy="5176066"/>
              </a:xfrm>
              <a:blipFill>
                <a:blip r:embed="rId2"/>
                <a:stretch>
                  <a:fillRect l="-461" t="-589" b="-4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2258-0969-658B-9BBA-086578FC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2313-36F9-7358-92D8-2EE34174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86A9C-6C76-C3A7-6BD6-42CE2311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89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0CE6-1FEC-85EB-7C1B-45414253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E004B3-F932-3453-1560-56137F8BA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acc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1900" dirty="0">
                    <a:effectLst/>
                    <a:ea typeface="SimSun" panose="02010600030101010101" pitchFamily="2" charset="-122"/>
                  </a:rPr>
                  <a:t> is solution of equation 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1900" i="1" dirty="0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1900" dirty="0">
                    <a:effectLst/>
                    <a:ea typeface="SimSun" panose="02010600030101010101" pitchFamily="2" charset="-122"/>
                  </a:rPr>
                  <a:t>) = 0, Ta (Ta, 2014) gave: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mPr>
                        <m:m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=0</m:t>
                            </m:r>
                            <m:r>
                              <a:rPr lang="en-US" sz="19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1+2</m:t>
                                </m:r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  <m:sSup>
                                  <m:sSup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9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9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19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In order to achieve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𝜂</m:t>
                        </m:r>
                      </m:e>
                      <m:sup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acc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r>
                  <a:rPr lang="en-US" sz="1900" dirty="0">
                    <a:effectLst/>
                    <a:ea typeface="SimSun" panose="02010600030101010101" pitchFamily="2" charset="-122"/>
                  </a:rPr>
                  <a:t>, Ta (Ta, 2014) selected: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𝜔</m:t>
                      </m:r>
                      <m:d>
                        <m:d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</m:d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=−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,∀</m:t>
                      </m:r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𝜃</m:t>
                      </m:r>
                    </m:oMath>
                  </m:oMathPara>
                </a14:m>
                <a:endParaRPr lang="en-US" sz="19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According to Ta (Ta, 2014), Newton-Raphson process is improved as follows: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9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This means: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20</m:t>
                              </m:r>
                            </m:sup>
                          </m:sSup>
                          <m:r>
                            <a:rPr lang="en-US" sz="1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10</m:t>
                                      </m:r>
                                    </m:sup>
                                  </m:s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20</m:t>
                                      </m:r>
                                    </m:sup>
                                  </m:sSup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9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900" dirty="0">
                  <a:effectLst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1900" dirty="0">
                    <a:effectLst/>
                    <a:ea typeface="SimSun" panose="02010600030101010101" pitchFamily="2" charset="-122"/>
                  </a:rPr>
                  <a:t>As a result, equation 4.2.4 is a generality of the equation above when Θ is vector.</a:t>
                </a: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E004B3-F932-3453-1560-56137F8BA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471" b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6F6A-F602-FAD1-B4EF-FE4195A6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5589C-917A-AA99-B0A7-8EDC9AFF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69A1-D1A5-4222-01F6-32D5214A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983C-42FA-8E02-CB1D-3CBEF717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2105-7082-38D2-F288-BCFEADED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300" dirty="0"/>
              <a:t>This is chapter 4 “Variants of EM algorithm” in my book “Tutorial on EM algorithm”, which focuses 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 </a:t>
            </a:r>
            <a:r>
              <a:rPr lang="en-US" sz="3300" dirty="0">
                <a:ea typeface="SimSun" panose="02010600030101010101" pitchFamily="2" charset="-122"/>
              </a:rPr>
              <a:t>EM variants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main purpose of expectation maximization (EM) algorithm, also GEM algorithm, is to maximize the log-likelihood </a:t>
            </a:r>
            <a:r>
              <a:rPr lang="en-US" sz="33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(Θ) = log(</a:t>
            </a:r>
            <a:r>
              <a:rPr lang="en-US" sz="33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33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|Θ)) with observed data </a:t>
            </a:r>
            <a:r>
              <a:rPr lang="en-US" sz="33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by maximizing the conditional expectation </a:t>
            </a:r>
            <a:r>
              <a:rPr lang="en-US" sz="33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(Θ’|Θ). Such </a:t>
            </a:r>
            <a:r>
              <a:rPr lang="en-US" sz="33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(Θ’|Θ) is defined fixedly in E-step. Therefore, most variants of EM algorithm focus on how to maximize </a:t>
            </a:r>
            <a:r>
              <a:rPr lang="en-US" sz="33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(Θ’|Θ) in M-step more effectively so that EM is faster or more accurate.</a:t>
            </a:r>
            <a:r>
              <a:rPr lang="en-US" sz="33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3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3245-C7DD-D25C-2D15-586BE539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A73D-42F2-6917-319F-1C1F3DC1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C546-1F8B-4966-249E-D3546FB2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3AC0-EAB3-83DF-9454-6EBC0B9C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4AAA3-E89B-FBE0-F5A7-9B1A96983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608" y="914399"/>
                <a:ext cx="11943471" cy="517606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 propose to apply gradient descent method (Ta, 2014) into M-step of GEM so that Newton-Raphson process is replaced by gradient descent process with expectation that descending direction which is the opposite of gradient vector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10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speeds up convergence of GEM. Table 4.2.2 specifies GEM associated with gradient descent method, which is called GD-GEM algorithm.</a:t>
                </a:r>
              </a:p>
              <a:p>
                <a:pPr marL="0" indent="0">
                  <a:buNone/>
                </a:pPr>
                <a:r>
                  <a:rPr lang="en-US" sz="1850" i="1" dirty="0">
                    <a:ea typeface="SimSun" panose="02010600030101010101" pitchFamily="2" charset="-122"/>
                  </a:rPr>
                  <a:t>E-step</a:t>
                </a:r>
                <a:r>
                  <a:rPr lang="en-US" sz="1850" dirty="0">
                    <a:ea typeface="SimSun" panose="02010600030101010101" pitchFamily="2" charset="-122"/>
                  </a:rPr>
                  <a:t>:</a:t>
                </a:r>
              </a:p>
              <a:p>
                <a:pPr marL="457200" indent="0"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expectation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determined based on current Θ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according to equation 2.8. Actually,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formulated as function of Θ.</a:t>
                </a:r>
                <a:endParaRPr lang="en-US" sz="185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1850" i="1" dirty="0">
                    <a:ea typeface="SimSun" panose="02010600030101010101" pitchFamily="2" charset="-122"/>
                  </a:rPr>
                  <a:t>M-step</a:t>
                </a:r>
                <a:r>
                  <a:rPr lang="en-US" sz="1850" dirty="0">
                    <a:ea typeface="SimSun" panose="02010600030101010101" pitchFamily="2" charset="-122"/>
                  </a:rPr>
                  <a:t>:</a:t>
                </a:r>
              </a:p>
              <a:p>
                <a:pPr marL="457200" indent="0"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next parameter Θ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5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5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(4.2.5)</m:t>
                      </m:r>
                    </m:oMath>
                  </m:oMathPara>
                </a14:m>
                <a:endParaRPr lang="en-US" sz="18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indent="0"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γ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&gt; 0 is length of the descending direction. As usual, </a:t>
                </a:r>
                <a:r>
                  <a:rPr lang="en-US" sz="18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γ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selected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5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185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(4.2.6)</m:t>
                      </m:r>
                    </m:oMath>
                  </m:oMathPara>
                </a14:m>
                <a:endParaRPr lang="en-US" sz="1850" dirty="0">
                  <a:ea typeface="SimSun" panose="02010600030101010101" pitchFamily="2" charset="-122"/>
                </a:endParaRPr>
              </a:p>
              <a:p>
                <a:pPr marL="45720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8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8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85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Table 4.2.2.</a:t>
                </a: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E-step and M-step of GD-GEM algorithm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Note, gradient descent method is used to solve minimization problem but its use for solving maximization problem is the same.</a:t>
                </a:r>
                <a:endParaRPr lang="en-US" sz="185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sz="18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4AAA3-E89B-FBE0-F5A7-9B1A96983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608" y="914399"/>
                <a:ext cx="11943471" cy="5176066"/>
              </a:xfrm>
              <a:blipFill>
                <a:blip r:embed="rId2"/>
                <a:stretch>
                  <a:fillRect l="-459" t="-707" r="-459" b="-4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A681-01BB-61C0-F092-ACBBBD5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1D79-8C29-5075-B026-78B7762D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4DFD-049A-F925-32B6-83AEFDD4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70DD-0A2A-ECAC-7BF0-38FF187F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263ABF-C5CF-5A51-AA4D-6986BE70D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1015" y="914399"/>
                <a:ext cx="11788727" cy="5176066"/>
              </a:xfrm>
            </p:spPr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Second-order Taylor series expending for </a:t>
                </a:r>
                <a:r>
                  <a:rPr lang="en-US" sz="17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at Θ = 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to obtain: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7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7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  <m: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7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7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7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Θ</a:t>
                </a:r>
                <a:r>
                  <a:rPr lang="en-US" sz="17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on the line segment joining Θ and 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Let Θ = 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7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7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75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By substituting equation 4.2.5 for </a:t>
                </a:r>
                <a:r>
                  <a:rPr lang="en-US" sz="17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– </a:t>
                </a:r>
                <a:r>
                  <a:rPr lang="en-US" sz="17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7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7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7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7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7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7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75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5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7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75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7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Due to: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sup>
                            </m:sSup>
                            <m:r>
                              <a:rPr lang="en-US" sz="17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5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5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17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10</m:t>
                                        </m:r>
                                      </m:sup>
                                    </m:sSup>
                                    <m: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7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75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75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5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1750" i="1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750">
                                                <a:effectLst/>
                                                <a:latin typeface="Cambria Math" panose="02040503050406030204" pitchFamily="18" charset="0"/>
                                                <a:ea typeface="SimSu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75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5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SimSu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7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7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Suppose</m:t>
                            </m:r>
                            <m:r>
                              <a:rPr lang="en-US" sz="17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5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p>
                                  <m:sSupPr>
                                    <m:ctrlP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5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75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17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7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is</m:t>
                            </m:r>
                            <m:r>
                              <a:rPr lang="en-US" sz="17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7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negative</m:t>
                            </m:r>
                            <m:r>
                              <a:rPr lang="en-US" sz="17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7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definite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5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75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7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</m:mr>
                      </m:m>
                    </m:oMath>
                  </m:oMathPara>
                </a14:m>
                <a:endParaRPr lang="en-US" sz="17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As a result,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7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7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7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&gt;0,∀</m:t>
                      </m:r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7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∎</m:t>
                      </m:r>
                    </m:oMath>
                  </m:oMathPara>
                </a14:m>
                <a:endParaRPr lang="en-US" sz="17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Hence, GD-GEM surely converges to a local maximizer Θ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according to corollary 3.3 with assumption that </a:t>
                </a:r>
                <a:r>
                  <a:rPr lang="en-US" sz="17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17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17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| 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negative definite where Θ</a:t>
                </a:r>
                <a:r>
                  <a:rPr lang="en-US" sz="175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 point on the line segment joining Θ and Θ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7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75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7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sz="17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263ABF-C5CF-5A51-AA4D-6986BE70D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015" y="914399"/>
                <a:ext cx="11788727" cy="5176066"/>
              </a:xfrm>
              <a:blipFill>
                <a:blip r:embed="rId2"/>
                <a:stretch>
                  <a:fillRect l="-362" t="-353" r="-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583A-CB04-C8C3-68BB-F490D7B7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146B-0736-AEC1-DB2A-4116602D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BE508-5328-7BA4-9601-CDF79697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5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2BA3-7C26-82F6-AD05-F1C2E457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D1B2F-762E-E20D-B963-152CFBEBB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It is not easy to solve the maximization problem with regard to 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γ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according to equation 4.2.6. So if 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satisfies Wolfe conditions (Wikipedia, Wolfe conditions, 2017)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concavity and 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sz="26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6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6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Lipschitz continuous (Wikipedia, Lipschitz continuity, 2018) then, equation 4.2.6 is replaced by equation 4.2.7 (Wikipedia, Gradient descent, 2018).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6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10</m:t>
                                      </m:r>
                                    </m:sup>
                                  </m:sSup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6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6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10</m:t>
                                      </m:r>
                                    </m:sup>
                                  </m:sSup>
                                  <m:r>
                                    <a:rPr lang="en-US" sz="26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6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6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6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(4.2.7)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|.| denotes length or module of vector.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D1B2F-762E-E20D-B963-152CFBEBB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060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C4CA8-162F-8119-EC76-7708D229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7E0C-EAF4-3D42-6A51-6C7AE73C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562A-B3E3-A0D4-133A-8A8E76F6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89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6F11-4604-9704-940D-78AD6B92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EM with Aitken acceleration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FFFEF-7D2B-22AC-65D1-F7E3DA427F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218" y="914399"/>
                <a:ext cx="11648050" cy="5176066"/>
              </a:xfrm>
            </p:spPr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According to Lansky and Casella (Lansky &amp; Casella, 1992), GEM converges faster by combination of GEM and Aitken acceleration. Without loss of generality, suppose Θ is scalar such that Θ =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,…,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</m:t>
                    </m:r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is monotonous. From equation 3.23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𝐷𝑀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We have the following approximate with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large enough (Lambers, 2009, p. 1):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≈</m:t>
                      </m:r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We establish the following equation from the above approximation, as follows (Lambers, 2009, p. 1):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≈</m:t>
                      </m:r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⇒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≈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⇒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−2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≈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⇒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≈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FFFEF-7D2B-22AC-65D1-F7E3DA427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218" y="914399"/>
                <a:ext cx="11648050" cy="5176066"/>
              </a:xfrm>
              <a:blipFill>
                <a:blip r:embed="rId2"/>
                <a:stretch>
                  <a:fillRect l="-628" t="-707" r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1C52-949D-0E43-00BA-FB436821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FB68-9B1F-1E53-FF9F-B60A667A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18325-18EB-5A8D-A200-4A9C722D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74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6887-B1FD-7388-FAA0-FCC91211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EM with Aitken acceleration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5B648-0399-D7A9-F0E8-F3DF30C29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Hence, 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24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approximated by (Lambers, 2009, p. 1)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 construct Aitken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</m:sSub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such that (Wikipedia, Aitken's delta-squared process, 2017)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(4.3.1)</m:t>
                      </m:r>
                    </m:oMath>
                  </m:oMathPara>
                </a14:m>
                <a:endParaRPr lang="en-US" sz="24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Δ is forward difference operator,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=∆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=∆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=∆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−∆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5B648-0399-D7A9-F0E8-F3DF30C29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42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FE7F-965E-A5CC-E64C-056EA498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15AA4-81A6-72E9-1CF1-0C43C630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A8C23-B82B-A636-7CCB-2357583A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39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07A5-432B-3840-AB82-EAB312B9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EM with Aitken acceleration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C3822-E7D0-F2E3-D726-7E2A6392E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When Θ is vector as Θ = (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21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2100" baseline="-25000" dirty="0">
                    <a:effectLst/>
                    <a:ea typeface="SimSun" panose="02010600030101010101" pitchFamily="2" charset="-122"/>
                  </a:rPr>
                  <a:t>2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,…, </a:t>
                </a:r>
                <a:r>
                  <a:rPr lang="en-US" sz="2100" i="1" dirty="0" err="1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2100" i="1" baseline="-25000" dirty="0" err="1">
                    <a:effectLst/>
                    <a:ea typeface="SimSun" panose="02010600030101010101" pitchFamily="2" charset="-122"/>
                  </a:rPr>
                  <a:t>r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 Aitken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,…,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</m:t>
                    </m:r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is defined by applying equation 4.3.1 into its components </a:t>
                </a:r>
                <a:r>
                  <a:rPr lang="en-US" sz="2100" i="1" dirty="0" err="1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2100" i="1" baseline="-25000" dirty="0" err="1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(s) according to equation 4.3.2: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,∀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𝑖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=1,2,…,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𝑟</m:t>
                      </m:r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   (4.3.2)</m:t>
                      </m:r>
                    </m:oMath>
                  </m:oMathPara>
                </a14:m>
                <a:endParaRPr lang="en-US" sz="21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Where,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∆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m:rPr>
                          <m:aln/>
                        </m:rP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∆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+2</m:t>
                              </m:r>
                            </m:e>
                          </m:d>
                        </m:sup>
                      </m:sSub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−2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According theorem of Aitken acceleration, Aitken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approaches Θ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faster than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,…,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</m:t>
                    </m:r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with note that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is instance of GEM.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=0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C3822-E7D0-F2E3-D726-7E2A6392E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B2CE-4AD0-C113-5DCF-645991DF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BA32D-26C9-144A-0C9E-C6B7CA1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6640-F480-E7ED-4EB0-1936A135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2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A6A8-C89C-706E-4564-D9B8F46D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EM with Aitken acceleration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B4299-C386-B358-6951-9D68C355C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151" y="914399"/>
                <a:ext cx="11718387" cy="5176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Essentially, the combination of GEM and Aitken acceleration is to replace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by Aitken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as seen in table 4.3.1.</a:t>
                </a:r>
              </a:p>
              <a:p>
                <a:pPr marL="0" indent="0">
                  <a:buNone/>
                </a:pPr>
                <a:r>
                  <a:rPr lang="en-US" sz="2100" i="1" dirty="0">
                    <a:ea typeface="SimSun" panose="02010600030101010101" pitchFamily="2" charset="-122"/>
                  </a:rPr>
                  <a:t>E-step</a:t>
                </a:r>
                <a:r>
                  <a:rPr lang="en-US" sz="2100" dirty="0">
                    <a:ea typeface="SimSun" panose="02010600030101010101" pitchFamily="2" charset="-122"/>
                  </a:rPr>
                  <a:t>:</a:t>
                </a:r>
              </a:p>
              <a:p>
                <a:pPr marL="457200" indent="0"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The expectation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 |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 is determined based on current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 according to equation 2.8. Actually,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 |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 is formulated as function of Θ. Note that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= 1, 2, 3,… and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(0)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=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(1)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.</a:t>
                </a:r>
                <a:endParaRPr lang="en-US" sz="21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2100" i="1" dirty="0">
                    <a:ea typeface="SimSun" panose="02010600030101010101" pitchFamily="2" charset="-122"/>
                  </a:rPr>
                  <a:t>M-step</a:t>
                </a:r>
                <a:r>
                  <a:rPr lang="en-US" sz="2100" dirty="0">
                    <a:ea typeface="SimSun" panose="02010600030101010101" pitchFamily="2" charset="-122"/>
                  </a:rPr>
                  <a:t>:</a:t>
                </a:r>
              </a:p>
              <a:p>
                <a:pPr marL="45720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Let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= (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2100" baseline="-25000" dirty="0">
                    <a:effectLst/>
                    <a:ea typeface="SimSun" panose="02010600030101010101" pitchFamily="2" charset="-122"/>
                  </a:rPr>
                  <a:t>1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2100" baseline="-25000" dirty="0">
                    <a:effectLst/>
                    <a:ea typeface="SimSun" panose="02010600030101010101" pitchFamily="2" charset="-122"/>
                  </a:rPr>
                  <a:t>2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,…, </a:t>
                </a:r>
                <a:r>
                  <a:rPr lang="en-US" sz="2100" i="1" dirty="0" err="1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sz="2100" i="1" baseline="-25000" dirty="0" err="1">
                    <a:effectLst/>
                    <a:ea typeface="SimSun" panose="02010600030101010101" pitchFamily="2" charset="-122"/>
                  </a:rPr>
                  <a:t>r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be a maximizer of 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(Θ |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). Note Θ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will become current parameter at the next iteration ((</a:t>
                </a:r>
                <a:r>
                  <a:rPr lang="en-US" sz="2100" i="1" dirty="0">
                    <a:effectLst/>
                    <a:ea typeface="SimSun" panose="02010600030101010101" pitchFamily="2" charset="-122"/>
                  </a:rPr>
                  <a:t>t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+1)</a:t>
                </a:r>
                <a:r>
                  <a:rPr lang="en-US" sz="2100" baseline="30000" dirty="0" err="1">
                    <a:effectLst/>
                    <a:ea typeface="SimSun" panose="02010600030101010101" pitchFamily="2" charset="-122"/>
                  </a:rPr>
                  <a:t>th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iteration). Aitken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is calculated according to equation 4.3.2.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en-US" sz="2100" dirty="0">
                  <a:effectLst/>
                  <a:ea typeface="SimSun" panose="02010600030101010101" pitchFamily="2" charset="-122"/>
                </a:endParaRPr>
              </a:p>
              <a:p>
                <a:pPr marL="457200" indent="0">
                  <a:buNone/>
                </a:pPr>
                <a:r>
                  <a:rPr lang="en-US" sz="2100" dirty="0">
                    <a:effectLst/>
                    <a:ea typeface="SimSun" panose="02010600030101010101" pitchFamily="2" charset="-122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 then, the algorithm stops and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sup>
                    </m:sSup>
                    <m:r>
                      <a:rPr lang="en-US" sz="21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Θ</m:t>
                        </m:r>
                      </m:e>
                      <m:sup>
                        <m:r>
                          <a:rPr lang="en-US" sz="2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100" dirty="0">
                    <a:effectLst/>
                    <a:ea typeface="SimSun" panose="02010600030101010101" pitchFamily="2" charset="-122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en-US" sz="2100" b="1" dirty="0">
                    <a:effectLst/>
                    <a:ea typeface="SimSun" panose="02010600030101010101" pitchFamily="2" charset="-122"/>
                  </a:rPr>
                  <a:t>Table 4.3.1.</a:t>
                </a:r>
                <a:r>
                  <a:rPr lang="en-US" sz="2100" dirty="0">
                    <a:effectLst/>
                    <a:ea typeface="SimSun" panose="02010600030101010101" pitchFamily="2" charset="-122"/>
                  </a:rPr>
                  <a:t> E-step and M-step of GEM algorithm combined with Aitken acceleration</a:t>
                </a:r>
                <a:endParaRPr lang="en-US" sz="21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B4299-C386-B358-6951-9D68C355C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1" y="914399"/>
                <a:ext cx="11718387" cy="5176066"/>
              </a:xfrm>
              <a:blipFill>
                <a:blip r:embed="rId2"/>
                <a:stretch>
                  <a:fillRect l="-624" r="-572" b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55FE0-41E5-DD5B-C099-7022E9AA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2D07-EB89-C8CD-2417-2FD5AAA2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497C4-4B92-BDC5-2580-1270E84B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4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225A-9834-55DE-C264-01F96FF5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EM with Aitken acceleration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0087A-911F-FC07-5714-2D6D8F619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effectLst/>
                    <a:ea typeface="SimSun" panose="02010600030101010101" pitchFamily="2" charset="-122"/>
                  </a:rPr>
                  <a:t>Because Aitken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  <a:ea typeface="SimSun" panose="02010600030101010101" pitchFamily="2" charset="-122"/>
                  </a:rPr>
                  <a:t>converges to Θ</a:t>
                </a:r>
                <a:r>
                  <a:rPr lang="en-US" i="1" baseline="30000" dirty="0">
                    <a:effectLst/>
                    <a:ea typeface="SimSun" panose="02010600030101010101" pitchFamily="2" charset="-122"/>
                  </a:rPr>
                  <a:t>*</a:t>
                </a:r>
                <a:r>
                  <a:rPr lang="en-US" dirty="0">
                    <a:effectLst/>
                    <a:ea typeface="SimSun" panose="02010600030101010101" pitchFamily="2" charset="-122"/>
                  </a:rPr>
                  <a:t> faster than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  <a:ea typeface="SimSun" panose="02010600030101010101" pitchFamily="2" charset="-122"/>
                  </a:rPr>
                  <a:t> does, the convergence of GEM is improved with support of Aitken acceleration method. In equation 4.3.2, parametric components </a:t>
                </a:r>
                <a:r>
                  <a:rPr lang="en-US" i="1" dirty="0" err="1">
                    <a:effectLst/>
                    <a:ea typeface="SimSun" panose="02010600030101010101" pitchFamily="2" charset="-122"/>
                  </a:rPr>
                  <a:t>θ</a:t>
                </a:r>
                <a:r>
                  <a:rPr lang="en-US" i="1" baseline="-25000" dirty="0" err="1">
                    <a:effectLst/>
                    <a:ea typeface="SimSun" panose="02010600030101010101" pitchFamily="2" charset="-122"/>
                  </a:rPr>
                  <a:t>i</a:t>
                </a:r>
                <a:r>
                  <a:rPr lang="en-US" dirty="0">
                    <a:effectLst/>
                    <a:ea typeface="SimSun" panose="02010600030101010101" pitchFamily="2" charset="-122"/>
                  </a:rPr>
                  <a:t> (s) converges separately. Guo, Li, and Xu (Guo, Li, &amp; Xu, 2017) assumed such components converges together with the same rate. So they replaced equation 4.3.2 by equation 4.3.3 (Guo, Li, &amp; Xu, 2017, p. 176) for Aitken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+∞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  <a:ea typeface="SimSun" panose="02010600030101010101" pitchFamily="2" charset="-122"/>
                  </a:rPr>
                  <a:t>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Θ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∆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   (4.3.3)</m:t>
                      </m:r>
                    </m:oMath>
                  </m:oMathPara>
                </a14:m>
                <a:endParaRPr lang="en-US" dirty="0">
                  <a:effectLst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0087A-911F-FC07-5714-2D6D8F619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E44F-6CFF-43FB-8167-3E209E65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4584-36BC-06B3-18D8-4DB52F90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659C-B458-6255-1FB2-980B941A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52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5EE2-502C-28CB-AA5A-0C3433F2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ECM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69FDB-A22B-95AD-507B-3F0BAF73E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M-step of GEM is complicated, Meng and Rubin (Meng &amp; Rubin, 1993) proposed a so-called Expectation Conditional Expectation (ECM) algorithm in which M-step is replaced by several computationally simpler Conditional Maximization (CM) steps. Each CM-step maximizes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on given constraint. ECM is very useful in the case that maximization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with constraints is simpler than maximization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without constraints as usual. 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Suppose the parameter Θ is partitioned into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sub-parameters Θ = {Θ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Θ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,…, Θ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} and there are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pre-selected vector function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1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1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=1,2,…,</m:t>
                          </m:r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(4.4.1)</m:t>
                      </m:r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Each function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represents a constraint. Support there is a sufficient enough number of derivatives of each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(Θ). In ECM algorithm (Meng &amp; Rubin, 1993, p. 268), M-step is replaced by a sequence of CM-steps. Each CM-step maximizes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over Θ but with some function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fixed at its previous value. Concretely, there are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CM-steps and every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CM-step finds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i="1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maximizes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over Θ subject to the constraint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=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–1)/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). The next parameter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output of the final CM-step such that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Θ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00" i="1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1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i="1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/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Table 4.4.1 (Meng &amp; Rubin, 1993, p. 272) in next slide shows E-step and CM-steps of ECM algorithm.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69FDB-A22B-95AD-507B-3F0BAF73E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707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A00B6-A7D9-0ACE-DB99-67D527DB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A7C3-0C33-71C7-0BCB-DEC6CCCD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117F2-34C1-1CED-FF39-B0A29810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0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038D-29B4-0CC8-A02F-779BF660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ECM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BE47B-2BAE-AE26-E87D-6471EECEF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947" y="829991"/>
                <a:ext cx="11830929" cy="517606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i="1" dirty="0">
                    <a:ea typeface="SimSun" panose="02010600030101010101" pitchFamily="2" charset="-122"/>
                  </a:rPr>
                  <a:t>E-step</a:t>
                </a:r>
                <a:r>
                  <a:rPr lang="en-US" sz="1800" dirty="0">
                    <a:ea typeface="SimSun" panose="02010600030101010101" pitchFamily="2" charset="-122"/>
                  </a:rPr>
                  <a:t>:</a:t>
                </a:r>
              </a:p>
              <a:p>
                <a:pPr marL="457200" indent="0"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As usual,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determined based on current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according to equation 2.8. Actually,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formulated as function of Θ.</a:t>
                </a:r>
                <a:endParaRPr lang="en-US" sz="1800" dirty="0"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ea typeface="SimSun" panose="02010600030101010101" pitchFamily="2" charset="-122"/>
                  </a:rPr>
                  <a:t>M-step</a:t>
                </a:r>
                <a:r>
                  <a:rPr lang="en-US" sz="1800" dirty="0">
                    <a:ea typeface="SimSun" panose="02010600030101010101" pitchFamily="2" charset="-122"/>
                  </a:rPr>
                  <a:t>:</a:t>
                </a:r>
              </a:p>
              <a:p>
                <a:pPr marL="457200" indent="0"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 are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CM-steps. In every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CM step 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=1, 2,…,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), finding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with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subject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to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SimSu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𝑆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(4.4.2)</m:t>
                      </m:r>
                    </m:oMath>
                  </m:oMathPara>
                </a14:m>
                <a:endParaRPr lang="en-US" sz="1800" dirty="0">
                  <a:ea typeface="SimSun" panose="02010600030101010101" pitchFamily="2" charset="-122"/>
                </a:endParaRPr>
              </a:p>
              <a:p>
                <a:pPr marL="457200" indent="0"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next parameter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output of the final CM-step (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CM-step):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(4.4.3)</m:t>
                      </m:r>
                    </m:oMath>
                  </m:oMathPara>
                </a14:m>
                <a:endParaRPr lang="en-US" sz="1800" dirty="0">
                  <a:ea typeface="SimSun" panose="02010600030101010101" pitchFamily="2" charset="-122"/>
                </a:endParaRPr>
              </a:p>
              <a:p>
                <a:pPr marL="457200" indent="0"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Note,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become current parameter at the next iteration ((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iteration).</a:t>
                </a:r>
                <a:endParaRPr lang="en-US" sz="1800" dirty="0">
                  <a:ea typeface="SimSun" panose="02010600030101010101" pitchFamily="2" charset="-122"/>
                </a:endParaRPr>
              </a:p>
              <a:p>
                <a:pPr marL="0" indent="0" algn="ctr">
                  <a:buNone/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Table 4.4.1.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E-step and CM-steps of ECM algorithm</a:t>
                </a:r>
                <a:endParaRPr lang="en-US" sz="1800" dirty="0">
                  <a:ea typeface="SimSun" panose="02010600030101010101" pitchFamily="2" charset="-122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ECM algorithm stops at some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iteration such that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CM-steps depend on how to define pre-selected functions in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For example, if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consists all sub-parameters except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then, the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CM-step maximizes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regarding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whereas other sub-parameters are fixed. If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consists only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then, the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8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CM-step maximizes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18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regarding all sub-parameters except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sz="18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Note, definition of ECM algorithm is specified by equations 4.4.2 and 4.4.3. From equations 4.4.2 and 4.4.3, we have: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Hence, the convergence of ECM is asserted according to corollary 3.3. However, Meng and Rubin (Meng &amp; Rubin, 1993, pp. 274-276) provided some conditions for convergence of ECM to a maximizer of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BE47B-2BAE-AE26-E87D-6471EECEF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947" y="829991"/>
                <a:ext cx="11830929" cy="5176066"/>
              </a:xfrm>
              <a:blipFill>
                <a:blip r:embed="rId2"/>
                <a:stretch>
                  <a:fillRect l="-412" t="-589" r="-464" b="-7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C25BB-E148-0969-A811-D6A95726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AB289-CEDD-BB7B-CFEF-319B4E8F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2E1A-AA45-3AB7-F754-BD039B15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1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EM with prior probability</a:t>
            </a:r>
          </a:p>
          <a:p>
            <a:pPr marL="514350" indent="-514350">
              <a:buAutoNum type="arabicPeriod"/>
            </a:pPr>
            <a:r>
              <a:rPr lang="en-US" dirty="0"/>
              <a:t>EM with Newton-Raphson method</a:t>
            </a:r>
          </a:p>
          <a:p>
            <a:pPr marL="514350" indent="-514350">
              <a:buAutoNum type="arabicPeriod"/>
            </a:pPr>
            <a:r>
              <a:rPr lang="en-US" dirty="0"/>
              <a:t>EM with Aitken acceleration</a:t>
            </a:r>
          </a:p>
          <a:p>
            <a:pPr marL="514350" indent="-514350">
              <a:buAutoNum type="arabicPeriod"/>
            </a:pPr>
            <a:r>
              <a:rPr lang="en-US" dirty="0"/>
              <a:t>ECM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</p:spTree>
    <p:extLst>
      <p:ext uri="{BB962C8B-B14F-4D97-AF65-F5344CB8AC3E}">
        <p14:creationId xmlns:p14="http://schemas.microsoft.com/office/powerpoint/2010/main" val="311224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418C-A23B-5CA9-373F-10593421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87FC-BC5C-F7D4-9EA3-11ED7F53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914399"/>
            <a:ext cx="11704320" cy="5176066"/>
          </a:xfrm>
        </p:spPr>
        <p:txBody>
          <a:bodyPr>
            <a:noAutofit/>
          </a:bodyPr>
          <a:lstStyle/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Dempster, A. P., Laird, N. M., &amp; Rubin, D. B. (1977). Maximum Likelihood from Incomplete Data via the EM Algorithm. (M. Stone, Ed.)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Journal of the Royal Statistical Society, Series B (Methodological), 39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(1), 1-38.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Guo, X., Li, Q.-y., &amp; Xu, W.-l. (2017, February). Acceleration of the EM Algorithm Using the Vector Aitken Method and Its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Steffensen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Form.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Acta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Mathematicae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Applicatae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Sinica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33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(1), 175-182. doi:10.1007/s10255-017-0648-3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Lambers, J. (2009).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Accelerating Convergence.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University of Southern Mississippi, Department of Mathematics. Hattiesburg: University of Southern Mississippi. Retrieved February 15, 2018, from http://www.math.usm.edu/lambers/mat460/fall09/lecture13.pdf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Lansky, D., &amp; Casella, G. (1992). Improving the EM Algorithm.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Computing Science and Statistics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420-424. doi:10.1007/978-1-4612-2856-1_67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McLachlan, G., &amp; Krishnan, T. (1997).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EM Algorithm and Extensions.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New York, NY, USA: John Wiley &amp; Sons. Retrieved from https://books.google.com.vn/books?id=NBawzaWoWa8C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Meng, X.-L., &amp; Rubin, D. B. (1993, June 1). Maximum likelihood estimation via the ECM algorithm: A general framework.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Biometrika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80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(2), 267-278. doi:10.2307/2337198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Rai, S. N., &amp; Matthews, D. E. (1993, June). Improving the EM Algorithm. (C.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McGilchrist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Ed.)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Biometrics, 49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(2), 587-591. doi:10.2307/2532570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StackExchange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(2013, November 19).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Eigenvalues of the product of 2 symmetric matrices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(Stack Exchange Network) Retrieved February 9, 2018, from Mathematics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StackExchange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https://math.stackexchange.com/questions/573583/eigenvalues-of-the-product-of-2-symmetric-matrices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44CA-0242-47DC-819A-FE1E87A6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C7E4-BF47-3F3C-C8C4-A6D40362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2A1A-2CAA-1DDC-39AC-277BDBCB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60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418C-A23B-5CA9-373F-10593421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87FC-BC5C-F7D4-9EA3-11ED7F53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914399"/>
            <a:ext cx="11873132" cy="5176066"/>
          </a:xfrm>
        </p:spPr>
        <p:txBody>
          <a:bodyPr>
            <a:noAutofit/>
          </a:bodyPr>
          <a:lstStyle/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Ta, P. D. (2014).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Numerical Analysis Lecture Notes.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Vietnam Institute of Mathematics, Numerical Analysis and Scientific Computing. Hanoi: Vietnam Institute of Mathematics. Retrieved 2014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(2017, May 25).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Aitken's delta-squared process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15, 2018, from Wikipedia website: https://en.wikipedia.org/wiki/Aitken%27s_delta-squared_process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(2017, February 27).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Commuting matrices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9, 2018, from Wikipedia website: https://en.wikipedia.org/wiki/Commuting_matrices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(2017, November 27).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Diagonalizable matrix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10, 2018, from Wikipedia website: https://en.wikipedia.org/wiki/Diagonalizable_matrix#Simultaneous_diagonalization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(2017, March 2).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Maximum a posteriori estimation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April 15, 2017, from Wikipedia website: https://en.wikipedia.org/wiki/Maximum_a_posteriori_estimation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(2017, May 8).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Wolfe conditions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20, 2018, from Wikipedia website: https://en.wikipedia.org/wiki/Wolfe_conditions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15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(2018, January 15).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Conjugate prior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15, 2018, from Wikipedia website: https://en.wikipedia.org/wiki/Conjugate_prior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15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(2018, January 28).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Gradient descent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20, 2018, from Wikipedia website: https://en.wikipedia.org/wiki/Gradient_descent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15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(2018, February 17).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Lipschitz continuity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20, 2018, from Wikipedia website: https://en.wikipedia.org/wiki/Lipschitz_continuity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15"/>
            </a:pP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Wikipedia. (2018, January 7). </a:t>
            </a:r>
            <a:r>
              <a:rPr lang="en-US" sz="175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Symmetry of second derivatives</a:t>
            </a:r>
            <a:r>
              <a:rPr lang="en-US" sz="17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(Wikimedia Foundation) Retrieved February 10, 2018, from Wikipedia website: https://en.wikipedia.org/wiki/Symmetry_of_second_derivatives</a:t>
            </a:r>
            <a:endParaRPr lang="en-US" sz="17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44CA-0242-47DC-819A-FE1E87A6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FC7E4-BF47-3F3C-C8C4-A6D40362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2A1A-2CAA-1DDC-39AC-277BDBCB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86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8159"/>
            <a:ext cx="10515600" cy="660486"/>
          </a:xfrm>
        </p:spPr>
        <p:txBody>
          <a:bodyPr>
            <a:noAutofit/>
          </a:bodyPr>
          <a:lstStyle/>
          <a:p>
            <a:pPr algn="ctr"/>
            <a:r>
              <a:rPr lang="en-US" sz="5000" dirty="0"/>
              <a:t>Thank you for listening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</p:spTree>
    <p:extLst>
      <p:ext uri="{BB962C8B-B14F-4D97-AF65-F5344CB8AC3E}">
        <p14:creationId xmlns:p14="http://schemas.microsoft.com/office/powerpoint/2010/main" val="13266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44F6-2436-546B-BD6D-9D5C418D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EM with prior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B413C-6132-6A77-C03E-0AE6AB8B8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DLR (Dempster, Laird, &amp; Rubin, 1977, pp. 6, 11) mentioned that the convergence rate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DM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specified by equation 3.17 can be improved by adding a prior probability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in conjugation with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|Θ),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|Θ) or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Θ) according to maximum a posteriori probability (MAP) method (Wikipedia, Maximum a posteriori estimation, 2017). For example, if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(Θ) in conjugation with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|Θ) then, the posterior probability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(Θ|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1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e>
                          <m:r>
                            <a:rPr lang="en-US" sz="21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1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1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1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1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1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1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sub>
                            <m:sup/>
                            <m:e>
                              <m: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1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15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5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1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dΘ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15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pHide m:val="on"/>
                        <m:ctrlPr>
                          <a:rPr lang="en-US" sz="215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1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sub>
                      <m:sup/>
                      <m:e>
                        <m:r>
                          <a:rPr lang="en-US" sz="21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15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5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1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sz="215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15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15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15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dΘ</m:t>
                        </m:r>
                      </m:e>
                    </m:nary>
                  </m:oMath>
                </a14:m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constant with regard to Θ, the optimal likelihood-maximization estimate Θ</a:t>
                </a:r>
                <a:r>
                  <a:rPr lang="en-US" sz="215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 maximizer of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|Θ)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(Θ). When π(Θ) is conjugate prior of the posterior probability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(Θ|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 (or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(Θ|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)), both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and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(Θ|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(or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(Θ|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)) have the same distributions (Wikipedia, Conjugate prior, 2018); for example, if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is distributed normally,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(Θ|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X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(or 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(Θ|</a:t>
                </a:r>
                <a:r>
                  <a:rPr lang="en-US" sz="215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Y</a:t>
                </a:r>
                <a:r>
                  <a:rPr lang="en-US" sz="215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)) is also distributed normally.</a:t>
                </a:r>
                <a:r>
                  <a:rPr lang="en-US" sz="2150" dirty="0"/>
                  <a:t> For GEM algorithm, the log-likelihood function associated MAP method is </a:t>
                </a:r>
                <a14:m>
                  <m:oMath xmlns:m="http://schemas.openxmlformats.org/officeDocument/2006/math">
                    <m:r>
                      <a:rPr lang="en-US" sz="215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1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15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sz="2150" dirty="0"/>
                  <a:t> specified by equation 4.1.1 with note that </a:t>
                </a:r>
                <a:r>
                  <a:rPr lang="en-US" sz="2150" i="1" dirty="0"/>
                  <a:t>π</a:t>
                </a:r>
                <a:r>
                  <a:rPr lang="en-US" sz="2150" dirty="0"/>
                  <a:t>(Θ) is non-convex function.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15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15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5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1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1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1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1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21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15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5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15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15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5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5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15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sz="215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(4.1.1)</m:t>
                      </m:r>
                    </m:oMath>
                  </m:oMathPara>
                </a14:m>
                <a:endParaRPr lang="en-US" sz="21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B413C-6132-6A77-C03E-0AE6AB8B8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54" t="-707" r="-696" b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0061B-4362-3CD8-79DA-8340F42C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5B26-4B65-A382-BAA0-B9C38339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7805-5114-AA59-0E49-B8F2E406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F252-1F91-9841-393A-15118E61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EM with prior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35896-E9F1-BFE6-020E-480B8B325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1182" y="914399"/>
                <a:ext cx="10846190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 implies from equation 3.2 that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Let,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(4.1.2)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GEM algorithm now aims to maximize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 instead of maximizing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(Θ’|Θ). The proof of convergence for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 is not changed in manner but determining the convergence matrix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 is necessary. Because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 is kept intact whereas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 is replaced by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(Θ’|Θ), we expect that the convergence rate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specified by equation 3.26 is smaller so that the convergence speed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increased and so GEM algorithm is improved with regard to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(Θ’|Θ). Equation 4.1.3 specifies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DM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for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10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(4.1.3)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Where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 is specified by equation 4.1.2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 is specified by equation 4.1.4.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sSub>
                        <m:sSub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1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(4.1.4)</m:t>
                      </m:r>
                    </m:oMath>
                  </m:oMathPara>
                </a14:m>
                <a:endParaRPr lang="en-US" sz="21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Where,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35896-E9F1-BFE6-020E-480B8B325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182" y="914399"/>
                <a:ext cx="10846190" cy="5176066"/>
              </a:xfrm>
              <a:blipFill>
                <a:blip r:embed="rId4"/>
                <a:stretch>
                  <a:fillRect l="-674" t="-707" r="-618" b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7B9A-6A74-F64D-12B2-A4BE5991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FC7E1-F001-C61E-BC64-95264991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1CA5C-F333-6616-2512-4127C958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252C-7C5C-812F-C7A3-75DB74FC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EM with prior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BAF02-4666-792A-BFFF-89A1BA32E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895" y="914399"/>
                <a:ext cx="11338560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(Θ’|Θ)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(Θ’) are smooth enough,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 are symmetric matrices according to Schwarz’s theorem (Wikipedia, Symmetry of second derivatives, 2018). Thus,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 are commutative: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 =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Suppose both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 are diagonalizable then, they are simultaneously diagonalizable (Wikipedia, Commuting matrices, 2017). Hence there is an (orthogonal) eigenvector matrix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such that (Wikipedia, Diagonalizable matrix, 2017) (</a:t>
                </a:r>
                <a:r>
                  <a:rPr lang="en-US" sz="2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StackExchange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2013):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sup>
                            </m:sSup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sup>
                            </m:sSup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00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a:rPr lang="en-US" sz="21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:r>
                  <a:rPr lang="en-US" sz="2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eigenvalue matrices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)), respectively. Note 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its eigenvalues are mentioned in equation 3.20. Because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non-convex function, eigenvalues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,…,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of </a:t>
                </a:r>
                <a:r>
                  <a:rPr lang="en-US" sz="2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non-positive.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BAF02-4666-792A-BFFF-89A1BA32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895" y="914399"/>
                <a:ext cx="11338560" cy="5176066"/>
              </a:xfrm>
              <a:blipFill>
                <a:blip r:embed="rId4"/>
                <a:stretch>
                  <a:fillRect l="-645" t="-707" r="-645" b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1421-0865-6615-C820-F1262DBD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CB2C-55C6-6575-DFBC-53F15AF3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43A8-ADAC-548D-031A-FDF60E8A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E399-9DC1-150A-C794-29A2DD14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EM with prior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0EC94-04D9-6B6E-8F25-C0DC14C68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693" y="914399"/>
                <a:ext cx="11549576" cy="5176066"/>
              </a:xfrm>
            </p:spPr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From equation 4.1.2,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decomposed as below: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sSub>
                        <m:sSub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So eigenvalue matrix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(</a:t>
                </a:r>
                <a:r>
                  <a:rPr lang="en-US" sz="21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n-US" sz="2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and eigenvalues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are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1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as follows: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According to equation 3.19, the eigenvalue matrix of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|Θ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1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fixed as follows: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Due to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DM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1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sz="21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1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| Θ</a:t>
                </a:r>
                <a:r>
                  <a:rPr lang="en-US" sz="21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), equation 3.21 is re-calculated: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sSubSup>
                        <m:sSub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1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2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sz="21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1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0EC94-04D9-6B6E-8F25-C0DC14C68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93" y="914399"/>
                <a:ext cx="11549576" cy="5176066"/>
              </a:xfrm>
              <a:blipFill>
                <a:blip r:embed="rId4"/>
                <a:stretch>
                  <a:fillRect l="-634" t="-707" r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49A74-5BCD-2BF0-73A7-405A4B88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4F6E-B58E-2347-68A8-C1433D86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B4BF8-1358-1F4B-AFA2-49B91BFD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A850-31D9-3DBB-09ED-3C8E3FD2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EM with prior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F6A05-AE09-0509-5C4B-4217D515E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083" y="914399"/>
                <a:ext cx="11732455" cy="5176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As a result, the convergence matrix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</a:t>
                </a:r>
                <a:r>
                  <a:rPr lang="en-US" sz="2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which is eigenvalue matrix of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</a:t>
                </a:r>
                <a:r>
                  <a:rPr lang="en-US" sz="2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re-calculated by equation 4.1.5.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  <a:ea typeface="SimSu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(4.1.5)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convergence rate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of GEM is re-defined by equation 4.1.6.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(4.1.6)</m:t>
                      </m:r>
                    </m:oMath>
                  </m:oMathPara>
                </a14:m>
                <a:endParaRPr lang="en-US" sz="20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Because all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0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and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sz="20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non-positive, we have: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,∀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Therefore, by comparing equation 4.1.6 and equation 3.26, we conclude that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</a:t>
                </a:r>
                <a:r>
                  <a:rPr lang="en-US" sz="20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*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smaller with regard to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0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(Θ’|Θ). In other words, the convergence rate is improved with support of prior probability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(Θ). In literature of EM, the combination of GEM and MAP with support of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π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(Θ) results out a so-called MAP-GEM algorithm.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F6A05-AE09-0509-5C4B-4217D515E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083" y="914399"/>
                <a:ext cx="11732455" cy="5176066"/>
              </a:xfrm>
              <a:blipFill>
                <a:blip r:embed="rId4"/>
                <a:stretch>
                  <a:fillRect l="-571" t="-589" r="-519" b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D642-FF53-95E9-5A1E-3E6A87FB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E204F-993B-17DE-F207-C0527D58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A96E-C866-B830-D38E-3A42EAFE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4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BC26-C02F-678A-2558-EC1F3521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 with Newton-Raphson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D1FC6-013B-E1FD-05BF-4FA440688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 the M-step of GEM algorithm, the next estimate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 maximizer of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), which means that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+1)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 solution of equation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23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where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is the first-order derivative of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with regard to variable Θ. Newton-Raphson method (McLachlan &amp; Krishnan, 1997, p. 29) is applied into solving the equation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(Θ |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sz="23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As a result, M-step is replaced a so-called Newton step (N-step). 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N-step starts with an arbitrary value Θ</a:t>
                </a:r>
                <a:r>
                  <a:rPr lang="en-US" sz="23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as a solution candidate and also goes through many iterations. Suppose the current parameter is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3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next value 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3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+1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calculated based on equation 4.2.1.</a:t>
                </a:r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3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3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3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3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3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3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23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23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3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3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3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3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3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3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3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  (4.2.1)</m:t>
                      </m:r>
                    </m:oMath>
                  </m:oMathPara>
                </a14:m>
                <a:endParaRPr lang="en-US" sz="2300" dirty="0"/>
              </a:p>
              <a:p>
                <a:pPr marL="0" marR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N-step converges after some </a:t>
                </a:r>
                <a:r>
                  <a:rPr lang="en-US" sz="2300" i="1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baseline="30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iteration. At that time, Θ</a:t>
                </a:r>
                <a:r>
                  <a:rPr lang="en-US" sz="23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solution of equation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10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= 0 if Θ</a:t>
                </a:r>
                <a:r>
                  <a:rPr lang="en-US" sz="23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</a:t>
                </a:r>
                <a:r>
                  <a:rPr lang="en-US" sz="23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Θ</a:t>
                </a:r>
                <a:r>
                  <a:rPr lang="en-US" sz="2300" i="1" baseline="-250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So the next parameter of GEM is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Θ</a:t>
                </a:r>
                <a:r>
                  <a:rPr lang="en-US" sz="2300" i="1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300" baseline="-25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+1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equation 4.2.1 is Newton-Raphson process. Recall that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10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gradient vector and 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20</a:t>
                </a:r>
                <a:r>
                  <a:rPr lang="en-US" sz="2300" i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(Θ | Θ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2300" i="1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</a:t>
                </a:r>
                <a:r>
                  <a:rPr lang="en-US" sz="2300" baseline="30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23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is Hessian matrix. Following (next slide) is a proof of equation 4.2.1.</a:t>
                </a:r>
                <a:endParaRPr lang="en-US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D1FC6-013B-E1FD-05BF-4FA440688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942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AC27-B7C7-0F7D-48AC-C76D1F9F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4E59D-5052-2C53-2F19-0CB5CFA0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EM Tutorial P4 - Loc Nguyen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2A13-702B-BD5C-FCC5-E74E6389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0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6080</Words>
  <Application>Microsoft Office PowerPoint</Application>
  <PresentationFormat>Widescreen</PresentationFormat>
  <Paragraphs>344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Office Theme</vt:lpstr>
      <vt:lpstr>Tutorial on EM algorithm – Part 4</vt:lpstr>
      <vt:lpstr>Abstract</vt:lpstr>
      <vt:lpstr>Table of contents</vt:lpstr>
      <vt:lpstr>1. EM with prior probability</vt:lpstr>
      <vt:lpstr>1. EM with prior probability</vt:lpstr>
      <vt:lpstr>1. EM with prior probability</vt:lpstr>
      <vt:lpstr>1. EM with prior probability</vt:lpstr>
      <vt:lpstr>1. EM with prior probability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2. EM with Newton-Raphson method</vt:lpstr>
      <vt:lpstr>3. EM with Aitken acceleration</vt:lpstr>
      <vt:lpstr>3. EM with Aitken acceleration</vt:lpstr>
      <vt:lpstr>3. EM with Aitken acceleration</vt:lpstr>
      <vt:lpstr>3. EM with Aitken acceleration</vt:lpstr>
      <vt:lpstr>3. EM with Aitken acceleration</vt:lpstr>
      <vt:lpstr>4. ECM algorithm</vt:lpstr>
      <vt:lpstr>4. ECM algorithm</vt:lpstr>
      <vt:lpstr>References</vt:lpstr>
      <vt:lpstr>References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 Nguyen</dc:creator>
  <cp:lastModifiedBy>Loc Nguyen</cp:lastModifiedBy>
  <cp:revision>604</cp:revision>
  <dcterms:created xsi:type="dcterms:W3CDTF">2017-06-28T03:43:04Z</dcterms:created>
  <dcterms:modified xsi:type="dcterms:W3CDTF">2022-10-13T04:38:07Z</dcterms:modified>
</cp:coreProperties>
</file>